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_rels/presentation.xml.rels" ContentType="application/vnd.openxmlformats-package.relationships+xml"/>
  <Override PartName="/ppt/media/image1.jpeg" ContentType="image/jpeg"/>
  <Override PartName="/ppt/media/image2.png" ContentType="image/png"/>
  <Override PartName="/ppt/media/image3.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slides/slide1.xml" ContentType="application/vnd.openxmlformats-officedocument.presentationml.slide+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6858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
          <p:cNvSpPr/>
          <p:nvPr/>
        </p:nvSpPr>
        <p:spPr>
          <a:xfrm>
            <a:off x="0" y="0"/>
            <a:ext cx="6858000" cy="9198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Arial"/>
            </a:endParaRPr>
          </a:p>
        </p:txBody>
      </p:sp>
      <p:sp>
        <p:nvSpPr>
          <p:cNvPr id="16" name="PlaceHolder 1"/>
          <p:cNvSpPr>
            <a:spLocks noGrp="1"/>
          </p:cNvSpPr>
          <p:nvPr>
            <p:ph type="hdr"/>
          </p:nvPr>
        </p:nvSpPr>
        <p:spPr>
          <a:xfrm>
            <a:off x="-360" y="0"/>
            <a:ext cx="2973240" cy="458640"/>
          </a:xfrm>
          <a:prstGeom prst="rect">
            <a:avLst/>
          </a:prstGeom>
          <a:noFill/>
          <a:ln w="0">
            <a:noFill/>
          </a:ln>
        </p:spPr>
        <p:txBody>
          <a:bodyPr lIns="91440" rIns="91440" tIns="45720" bIns="45720" anchor="t">
            <a:noAutofit/>
          </a:bodyPr>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7" name="PlaceHolder 2"/>
          <p:cNvSpPr>
            <a:spLocks noGrp="1"/>
          </p:cNvSpPr>
          <p:nvPr>
            <p:ph type="dt" idx="3"/>
          </p:nvPr>
        </p:nvSpPr>
        <p:spPr>
          <a:xfrm>
            <a:off x="3884400" y="0"/>
            <a:ext cx="2973240" cy="458640"/>
          </a:xfrm>
          <a:prstGeom prst="rect">
            <a:avLst/>
          </a:prstGeom>
          <a:noFill/>
          <a:ln w="0">
            <a:noFill/>
          </a:ln>
        </p:spPr>
        <p:txBody>
          <a:bodyPr lIns="91440" rIns="91440" tIns="45720" bIns="45720" anchor="t">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8" name="PlaceHolder 3"/>
          <p:cNvSpPr>
            <a:spLocks noGrp="1"/>
          </p:cNvSpPr>
          <p:nvPr>
            <p:ph type="sldImg"/>
          </p:nvPr>
        </p:nvSpPr>
        <p:spPr>
          <a:xfrm>
            <a:off x="1130400" y="690120"/>
            <a:ext cx="4602240" cy="3451320"/>
          </a:xfrm>
          <a:prstGeom prst="rect">
            <a:avLst/>
          </a:prstGeom>
          <a:solidFill>
            <a:srgbClr val="ffffff"/>
          </a:solidFill>
          <a:ln w="9360">
            <a:solidFill>
              <a:srgbClr val="000000"/>
            </a:solidFill>
            <a:miter/>
          </a:ln>
        </p:spPr>
        <p:txBody>
          <a:bodyPr lIns="90000" rIns="90000" tIns="46800" bIns="4680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Click to move the slide</a:t>
            </a:r>
            <a:endParaRPr b="1" i="1" lang="en-US" sz="2800" strike="noStrike" u="none">
              <a:solidFill>
                <a:srgbClr val="095ba6"/>
              </a:solidFill>
              <a:effectLst/>
              <a:uFillTx/>
              <a:latin typeface="Arial"/>
            </a:endParaRPr>
          </a:p>
        </p:txBody>
      </p:sp>
      <p:sp>
        <p:nvSpPr>
          <p:cNvPr id="19" name="PlaceHolder 4"/>
          <p:cNvSpPr>
            <a:spLocks noGrp="1"/>
          </p:cNvSpPr>
          <p:nvPr>
            <p:ph type="body"/>
          </p:nvPr>
        </p:nvSpPr>
        <p:spPr>
          <a:xfrm>
            <a:off x="914400" y="4368960"/>
            <a:ext cx="5029200" cy="414000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Click to edit the notes format</a:t>
            </a:r>
            <a:endParaRPr b="0" lang="en-US" sz="1200" strike="noStrike" u="none">
              <a:solidFill>
                <a:srgbClr val="000000"/>
              </a:solidFill>
              <a:effectLst/>
              <a:uFillTx/>
              <a:latin typeface="Arial"/>
            </a:endParaRPr>
          </a:p>
        </p:txBody>
      </p:sp>
      <p:sp>
        <p:nvSpPr>
          <p:cNvPr id="20" name="PlaceHolder 5"/>
          <p:cNvSpPr>
            <a:spLocks noGrp="1"/>
          </p:cNvSpPr>
          <p:nvPr>
            <p:ph type="ftr" idx="4"/>
          </p:nvPr>
        </p:nvSpPr>
        <p:spPr>
          <a:xfrm>
            <a:off x="-360" y="8740800"/>
            <a:ext cx="2973240" cy="458640"/>
          </a:xfrm>
          <a:prstGeom prst="rect">
            <a:avLst/>
          </a:prstGeom>
          <a:noFill/>
          <a:ln w="0">
            <a:noFill/>
          </a:ln>
        </p:spPr>
        <p:txBody>
          <a:bodyPr lIns="91440" rIns="91440" tIns="45720" bIns="4572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21" name="PlaceHolder 6"/>
          <p:cNvSpPr>
            <a:spLocks noGrp="1"/>
          </p:cNvSpPr>
          <p:nvPr>
            <p:ph type="sldNum" idx="5"/>
          </p:nvPr>
        </p:nvSpPr>
        <p:spPr>
          <a:xfrm>
            <a:off x="3884400" y="8740800"/>
            <a:ext cx="2973240" cy="458640"/>
          </a:xfrm>
          <a:prstGeom prst="rect">
            <a:avLst/>
          </a:prstGeom>
          <a:noFill/>
          <a:ln w="0">
            <a:noFill/>
          </a:ln>
        </p:spPr>
        <p:txBody>
          <a:bodyPr lIns="91440" rIns="91440" tIns="45720" bIns="4572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22FCF6C-F469-4E41-9B5F-7B63C64658FD}"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sldImg"/>
          </p:nvPr>
        </p:nvSpPr>
        <p:spPr>
          <a:xfrm>
            <a:off x="1131840" y="690480"/>
            <a:ext cx="4602240" cy="3451320"/>
          </a:xfrm>
          <a:prstGeom prst="rect">
            <a:avLst/>
          </a:prstGeom>
          <a:ln w="0">
            <a:noFill/>
          </a:ln>
        </p:spPr>
      </p:sp>
      <p:sp>
        <p:nvSpPr>
          <p:cNvPr id="57" name="PlaceHolder 2"/>
          <p:cNvSpPr>
            <a:spLocks noGrp="1"/>
          </p:cNvSpPr>
          <p:nvPr>
            <p:ph type="body"/>
          </p:nvPr>
        </p:nvSpPr>
        <p:spPr>
          <a:xfrm>
            <a:off x="914400" y="4368960"/>
            <a:ext cx="5029200" cy="4140000"/>
          </a:xfrm>
          <a:prstGeom prst="rect">
            <a:avLst/>
          </a:prstGeom>
          <a:solidFill>
            <a:srgbClr val="ffffff"/>
          </a:solidFill>
          <a:ln w="9360">
            <a:solidFill>
              <a:srgbClr val="000000"/>
            </a:solidFill>
            <a:miter/>
          </a:ln>
        </p:spPr>
        <p:txBody>
          <a:bodyPr lIns="90000" rIns="90000" tIns="45000" bIns="450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Add all the stuff Scott wrote down- Done</a:t>
            </a:r>
            <a:endParaRPr b="0" lang="en-US" sz="1200" strike="noStrike" u="none">
              <a:solidFill>
                <a:srgbClr val="000000"/>
              </a:solidFill>
              <a:effectLst/>
              <a:uFillTx/>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sldImg"/>
          </p:nvPr>
        </p:nvSpPr>
        <p:spPr>
          <a:xfrm>
            <a:off x="1131840" y="690480"/>
            <a:ext cx="4602240" cy="3451320"/>
          </a:xfrm>
          <a:prstGeom prst="rect">
            <a:avLst/>
          </a:prstGeom>
          <a:ln w="0">
            <a:noFill/>
          </a:ln>
        </p:spPr>
      </p:sp>
      <p:sp>
        <p:nvSpPr>
          <p:cNvPr id="47" name="PlaceHolder 2"/>
          <p:cNvSpPr>
            <a:spLocks noGrp="1"/>
          </p:cNvSpPr>
          <p:nvPr>
            <p:ph type="body"/>
          </p:nvPr>
        </p:nvSpPr>
        <p:spPr>
          <a:xfrm>
            <a:off x="914400" y="4368960"/>
            <a:ext cx="5029200" cy="4140000"/>
          </a:xfrm>
          <a:prstGeom prst="rect">
            <a:avLst/>
          </a:prstGeom>
          <a:solidFill>
            <a:srgbClr val="ffffff"/>
          </a:solidFill>
          <a:ln w="9360">
            <a:solidFill>
              <a:srgbClr val="000000"/>
            </a:solidFill>
            <a:miter/>
          </a:ln>
        </p:spPr>
        <p:txBody>
          <a:bodyPr lIns="90000" rIns="90000" tIns="45000" bIns="450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Add all the stuff Scott wrote down- Done</a:t>
            </a:r>
            <a:endParaRPr b="0" lang="en-US" sz="1200" strike="noStrike" u="none">
              <a:solidFill>
                <a:srgbClr val="000000"/>
              </a:solidFill>
              <a:effectLst/>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PlaceHolder 1"/>
          <p:cNvSpPr>
            <a:spLocks noGrp="1"/>
          </p:cNvSpPr>
          <p:nvPr>
            <p:ph type="sldImg"/>
          </p:nvPr>
        </p:nvSpPr>
        <p:spPr>
          <a:xfrm>
            <a:off x="1131840" y="690480"/>
            <a:ext cx="4602240" cy="3451320"/>
          </a:xfrm>
          <a:prstGeom prst="rect">
            <a:avLst/>
          </a:prstGeom>
          <a:ln w="0">
            <a:noFill/>
          </a:ln>
        </p:spPr>
      </p:sp>
      <p:sp>
        <p:nvSpPr>
          <p:cNvPr id="49" name="PlaceHolder 2"/>
          <p:cNvSpPr>
            <a:spLocks noGrp="1"/>
          </p:cNvSpPr>
          <p:nvPr>
            <p:ph type="body"/>
          </p:nvPr>
        </p:nvSpPr>
        <p:spPr>
          <a:xfrm>
            <a:off x="914400" y="4368960"/>
            <a:ext cx="5029200" cy="4140000"/>
          </a:xfrm>
          <a:prstGeom prst="rect">
            <a:avLst/>
          </a:prstGeom>
          <a:solidFill>
            <a:srgbClr val="ffffff"/>
          </a:solidFill>
          <a:ln w="9360">
            <a:solidFill>
              <a:srgbClr val="000000"/>
            </a:solidFill>
            <a:miter/>
          </a:ln>
        </p:spPr>
        <p:txBody>
          <a:bodyPr lIns="90000" rIns="90000" tIns="45000" bIns="450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Add all the stuff Scott wrote down- Done</a:t>
            </a:r>
            <a:endParaRPr b="0" lang="en-US" sz="1200" strike="noStrike" u="none">
              <a:solidFill>
                <a:srgbClr val="000000"/>
              </a:solidFill>
              <a:effectLst/>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PlaceHolder 1"/>
          <p:cNvSpPr>
            <a:spLocks noGrp="1"/>
          </p:cNvSpPr>
          <p:nvPr>
            <p:ph type="sldImg"/>
          </p:nvPr>
        </p:nvSpPr>
        <p:spPr>
          <a:xfrm>
            <a:off x="1131840" y="690480"/>
            <a:ext cx="4602240" cy="3451320"/>
          </a:xfrm>
          <a:prstGeom prst="rect">
            <a:avLst/>
          </a:prstGeom>
          <a:ln w="0">
            <a:noFill/>
          </a:ln>
        </p:spPr>
      </p:sp>
      <p:sp>
        <p:nvSpPr>
          <p:cNvPr id="51" name="PlaceHolder 2"/>
          <p:cNvSpPr>
            <a:spLocks noGrp="1"/>
          </p:cNvSpPr>
          <p:nvPr>
            <p:ph type="body"/>
          </p:nvPr>
        </p:nvSpPr>
        <p:spPr>
          <a:xfrm>
            <a:off x="914400" y="4368960"/>
            <a:ext cx="5029200" cy="4140000"/>
          </a:xfrm>
          <a:prstGeom prst="rect">
            <a:avLst/>
          </a:prstGeom>
          <a:solidFill>
            <a:srgbClr val="ffffff"/>
          </a:solidFill>
          <a:ln w="9360">
            <a:solidFill>
              <a:srgbClr val="000000"/>
            </a:solidFill>
            <a:miter/>
          </a:ln>
        </p:spPr>
        <p:txBody>
          <a:bodyPr lIns="90000" rIns="90000" tIns="45000" bIns="450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Add all the stuff Scott wrote down- Done</a:t>
            </a:r>
            <a:endParaRPr b="0" lang="en-US" sz="1200" strike="noStrike" u="none">
              <a:solidFill>
                <a:srgbClr val="000000"/>
              </a:solidFill>
              <a:effectLst/>
              <a:uFillTx/>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sldImg"/>
          </p:nvPr>
        </p:nvSpPr>
        <p:spPr>
          <a:xfrm>
            <a:off x="1131840" y="690480"/>
            <a:ext cx="4602240" cy="3451320"/>
          </a:xfrm>
          <a:prstGeom prst="rect">
            <a:avLst/>
          </a:prstGeom>
          <a:ln w="0">
            <a:noFill/>
          </a:ln>
        </p:spPr>
      </p:sp>
      <p:sp>
        <p:nvSpPr>
          <p:cNvPr id="53" name="PlaceHolder 2"/>
          <p:cNvSpPr>
            <a:spLocks noGrp="1"/>
          </p:cNvSpPr>
          <p:nvPr>
            <p:ph type="body"/>
          </p:nvPr>
        </p:nvSpPr>
        <p:spPr>
          <a:xfrm>
            <a:off x="914400" y="4368960"/>
            <a:ext cx="5029200" cy="4140000"/>
          </a:xfrm>
          <a:prstGeom prst="rect">
            <a:avLst/>
          </a:prstGeom>
          <a:solidFill>
            <a:srgbClr val="ffffff"/>
          </a:solidFill>
          <a:ln w="9360">
            <a:solidFill>
              <a:srgbClr val="000000"/>
            </a:solidFill>
            <a:miter/>
          </a:ln>
        </p:spPr>
        <p:txBody>
          <a:bodyPr lIns="90000" rIns="90000" tIns="45000" bIns="450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Add all the stuff Scott wrote down- Done</a:t>
            </a:r>
            <a:endParaRPr b="0" lang="en-US" sz="1200" strike="noStrike" u="none">
              <a:solidFill>
                <a:srgbClr val="000000"/>
              </a:solidFill>
              <a:effectLst/>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sldImg"/>
          </p:nvPr>
        </p:nvSpPr>
        <p:spPr>
          <a:xfrm>
            <a:off x="1131840" y="690480"/>
            <a:ext cx="4602240" cy="3451320"/>
          </a:xfrm>
          <a:prstGeom prst="rect">
            <a:avLst/>
          </a:prstGeom>
          <a:ln w="0">
            <a:noFill/>
          </a:ln>
        </p:spPr>
      </p:sp>
      <p:sp>
        <p:nvSpPr>
          <p:cNvPr id="55" name="PlaceHolder 2"/>
          <p:cNvSpPr>
            <a:spLocks noGrp="1"/>
          </p:cNvSpPr>
          <p:nvPr>
            <p:ph type="body"/>
          </p:nvPr>
        </p:nvSpPr>
        <p:spPr>
          <a:xfrm>
            <a:off x="914400" y="4368960"/>
            <a:ext cx="5029200" cy="4140000"/>
          </a:xfrm>
          <a:prstGeom prst="rect">
            <a:avLst/>
          </a:prstGeom>
          <a:solidFill>
            <a:srgbClr val="ffffff"/>
          </a:solidFill>
          <a:ln w="9360">
            <a:solidFill>
              <a:srgbClr val="000000"/>
            </a:solidFill>
            <a:miter/>
          </a:ln>
        </p:spPr>
        <p:txBody>
          <a:bodyPr lIns="90000" rIns="90000" tIns="45000" bIns="450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Add all the stuff Scott wrote down- Done</a:t>
            </a:r>
            <a:endParaRPr b="0" lang="en-US"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429920" y="35244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Click to edit the title text format</a:t>
            </a:r>
            <a:endParaRPr b="1" i="1" lang="en-US" sz="2800" strike="noStrike" u="none">
              <a:solidFill>
                <a:srgbClr val="095ba6"/>
              </a:solidFill>
              <a:effectLst/>
              <a:uFillTx/>
              <a:latin typeface="Arial"/>
            </a:endParaRPr>
          </a:p>
        </p:txBody>
      </p:sp>
      <p:sp>
        <p:nvSpPr>
          <p:cNvPr id="1" name="PlaceHolder 2"/>
          <p:cNvSpPr>
            <a:spLocks noGrp="1"/>
          </p:cNvSpPr>
          <p:nvPr>
            <p:ph type="body"/>
          </p:nvPr>
        </p:nvSpPr>
        <p:spPr>
          <a:xfrm>
            <a:off x="1476000" y="1274760"/>
            <a:ext cx="7263000" cy="4578480"/>
          </a:xfrm>
          <a:prstGeom prst="rect">
            <a:avLst/>
          </a:prstGeom>
          <a:noFill/>
          <a:ln w="0">
            <a:noFill/>
          </a:ln>
        </p:spPr>
        <p:txBody>
          <a:bodyPr lIns="90000" rIns="90000" tIns="46800" bIns="46800" anchor="t">
            <a:normAutofit/>
          </a:bodyPr>
          <a:p>
            <a:pPr marL="169920" indent="-169920">
              <a:lnSpc>
                <a:spcPct val="90000"/>
              </a:lnSpc>
              <a:spcBef>
                <a:spcPts val="123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519120" indent="-235080">
              <a:lnSpc>
                <a:spcPct val="90000"/>
              </a:lnSpc>
              <a:spcBef>
                <a:spcPts val="123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801720" indent="-168480">
              <a:lnSpc>
                <a:spcPct val="90000"/>
              </a:lnSpc>
              <a:spcBef>
                <a:spcPts val="123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28840" indent="-228600">
              <a:lnSpc>
                <a:spcPct val="90000"/>
              </a:lnSpc>
              <a:spcBef>
                <a:spcPts val="123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71560" indent="-228600">
              <a:lnSpc>
                <a:spcPct val="90000"/>
              </a:lnSpc>
              <a:spcBef>
                <a:spcPts val="123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71560" indent="-228600">
              <a:lnSpc>
                <a:spcPct val="90000"/>
              </a:lnSpc>
              <a:spcBef>
                <a:spcPts val="123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71560" indent="-228600">
              <a:lnSpc>
                <a:spcPct val="90000"/>
              </a:lnSpc>
              <a:spcBef>
                <a:spcPts val="123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2" name="PlaceHolder 3"/>
          <p:cNvSpPr>
            <a:spLocks noGrp="1"/>
          </p:cNvSpPr>
          <p:nvPr>
            <p:ph type="sldNum" idx="1"/>
          </p:nvPr>
        </p:nvSpPr>
        <p:spPr>
          <a:xfrm>
            <a:off x="8690040" y="6492960"/>
            <a:ext cx="341280" cy="241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000" strike="noStrike" u="none">
                <a:solidFill>
                  <a:srgbClr val="80808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5962EF0-C1B9-43B7-B5DC-EA5BC92F01C8}" type="slidenum">
              <a:rPr b="1" lang="en-US" sz="1000" strike="noStrike" u="none">
                <a:solidFill>
                  <a:srgbClr val="808080"/>
                </a:solidFill>
                <a:effectLst/>
                <a:uFillTx/>
                <a:latin typeface="Times New Roman"/>
              </a:rPr>
              <a:t>&lt;number&gt;</a:t>
            </a:fld>
            <a:endParaRPr b="0" lang="en-US" sz="1000" strike="noStrike" u="none">
              <a:solidFill>
                <a:srgbClr val="000000"/>
              </a:solidFill>
              <a:effectLst/>
              <a:uFillTx/>
              <a:latin typeface="Times New Roman"/>
            </a:endParaRPr>
          </a:p>
        </p:txBody>
      </p:sp>
      <p:pic>
        <p:nvPicPr>
          <p:cNvPr id="3" name="side%20bar" descr=""/>
          <p:cNvPicPr/>
          <p:nvPr/>
        </p:nvPicPr>
        <p:blipFill>
          <a:blip r:embed="rId2"/>
          <a:stretch/>
        </p:blipFill>
        <p:spPr>
          <a:xfrm>
            <a:off x="123840" y="0"/>
            <a:ext cx="1103400" cy="6620040"/>
          </a:xfrm>
          <a:prstGeom prst="rect">
            <a:avLst/>
          </a:prstGeom>
          <a:noFill/>
          <a:ln w="0">
            <a:noFill/>
          </a:ln>
        </p:spPr>
      </p:pic>
      <p:sp>
        <p:nvSpPr>
          <p:cNvPr id="4" name=""/>
          <p:cNvSpPr/>
          <p:nvPr/>
        </p:nvSpPr>
        <p:spPr>
          <a:xfrm>
            <a:off x="1546200" y="1036800"/>
            <a:ext cx="7597800" cy="0"/>
          </a:xfrm>
          <a:prstGeom prst="line">
            <a:avLst/>
          </a:prstGeom>
          <a:ln w="9360">
            <a:solidFill>
              <a:srgbClr val="095ba6"/>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Arial"/>
            </a:endParaRPr>
          </a:p>
        </p:txBody>
      </p:sp>
      <p:sp>
        <p:nvSpPr>
          <p:cNvPr id="5" name=""/>
          <p:cNvSpPr/>
          <p:nvPr/>
        </p:nvSpPr>
        <p:spPr>
          <a:xfrm>
            <a:off x="8699400" y="6456240"/>
            <a:ext cx="320760" cy="320760"/>
          </a:xfrm>
          <a:prstGeom prst="roundRect">
            <a:avLst>
              <a:gd name="adj" fmla="val 16667"/>
            </a:avLst>
          </a:prstGeom>
          <a:noFill/>
          <a:ln w="28440">
            <a:solidFill>
              <a:srgbClr val="ffe311"/>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6" name=""/>
          <p:cNvSpPr/>
          <p:nvPr/>
        </p:nvSpPr>
        <p:spPr>
          <a:xfrm>
            <a:off x="125280" y="6507000"/>
            <a:ext cx="108468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91d5ff"/>
                </a:solidFill>
                <a:effectLst/>
                <a:uFillTx/>
                <a:latin typeface="Arial"/>
              </a:rPr>
              <a:t>©2001 RM-3040xxx</a:t>
            </a:r>
            <a:endParaRPr b="0" lang="en-US" sz="800" strike="noStrike" u="none">
              <a:solidFill>
                <a:srgbClr val="000000"/>
              </a:solidFill>
              <a:effectLst/>
              <a:uFillTx/>
              <a:latin typeface="Arial"/>
            </a:endParaRPr>
          </a:p>
        </p:txBody>
      </p:sp>
      <p:pic>
        <p:nvPicPr>
          <p:cNvPr id="7" name="Woodsidelogo" descr=""/>
          <p:cNvPicPr/>
          <p:nvPr/>
        </p:nvPicPr>
        <p:blipFill>
          <a:blip r:embed="rId3"/>
          <a:stretch/>
        </p:blipFill>
        <p:spPr>
          <a:xfrm>
            <a:off x="291960" y="5581800"/>
            <a:ext cx="776520" cy="782640"/>
          </a:xfrm>
          <a:prstGeom prst="rect">
            <a:avLst/>
          </a:prstGeom>
          <a:noFill/>
          <a:ln w="0">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1958760" y="2285640"/>
            <a:ext cx="6499080" cy="114300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Click to edit the title text format</a:t>
            </a:r>
            <a:endParaRPr b="1" i="1" lang="en-US" sz="2800" strike="noStrike" u="none">
              <a:solidFill>
                <a:srgbClr val="095ba6"/>
              </a:solidFill>
              <a:effectLst/>
              <a:uFillTx/>
              <a:latin typeface="Arial"/>
            </a:endParaRPr>
          </a:p>
        </p:txBody>
      </p:sp>
      <p:pic>
        <p:nvPicPr>
          <p:cNvPr id="9" name="side%20bar" descr=""/>
          <p:cNvPicPr/>
          <p:nvPr/>
        </p:nvPicPr>
        <p:blipFill>
          <a:blip r:embed="rId2"/>
          <a:stretch/>
        </p:blipFill>
        <p:spPr>
          <a:xfrm>
            <a:off x="123840" y="0"/>
            <a:ext cx="1103400" cy="6620040"/>
          </a:xfrm>
          <a:prstGeom prst="rect">
            <a:avLst/>
          </a:prstGeom>
          <a:noFill/>
          <a:ln w="0">
            <a:noFill/>
          </a:ln>
        </p:spPr>
      </p:pic>
      <p:sp>
        <p:nvSpPr>
          <p:cNvPr id="10" name=""/>
          <p:cNvSpPr/>
          <p:nvPr/>
        </p:nvSpPr>
        <p:spPr>
          <a:xfrm>
            <a:off x="8699400" y="6456240"/>
            <a:ext cx="320760" cy="320760"/>
          </a:xfrm>
          <a:prstGeom prst="roundRect">
            <a:avLst>
              <a:gd name="adj" fmla="val 16667"/>
            </a:avLst>
          </a:prstGeom>
          <a:noFill/>
          <a:ln w="28440">
            <a:solidFill>
              <a:srgbClr val="ffe311"/>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 name="PlaceHolder 2"/>
          <p:cNvSpPr>
            <a:spLocks noGrp="1"/>
          </p:cNvSpPr>
          <p:nvPr>
            <p:ph type="sldNum" idx="2"/>
          </p:nvPr>
        </p:nvSpPr>
        <p:spPr>
          <a:xfrm>
            <a:off x="8690040" y="6492960"/>
            <a:ext cx="341280" cy="241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000" strike="noStrike" u="none">
                <a:solidFill>
                  <a:srgbClr val="80808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42268A2-46E6-40C9-A59F-7F83AE5D6EE4}" type="slidenum">
              <a:rPr b="1" lang="en-US" sz="1000" strike="noStrike" u="none">
                <a:solidFill>
                  <a:srgbClr val="80808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 name=""/>
          <p:cNvSpPr/>
          <p:nvPr/>
        </p:nvSpPr>
        <p:spPr>
          <a:xfrm>
            <a:off x="125280" y="6507000"/>
            <a:ext cx="1084680" cy="215640"/>
          </a:xfrm>
          <a:prstGeom prst="rect">
            <a:avLst/>
          </a:prstGeom>
          <a:noFill/>
          <a:ln w="0">
            <a:noFill/>
          </a:ln>
        </p:spPr>
        <p:style>
          <a:lnRef idx="0"/>
          <a:fillRef idx="0"/>
          <a:effectRef idx="0"/>
          <a:fontRef idx="minor"/>
        </p:style>
        <p:txBody>
          <a:bodyPr wrap="none" lIns="90000" rIns="90000" tIns="46800" bIns="4680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91d5ff"/>
                </a:solidFill>
                <a:effectLst/>
                <a:uFillTx/>
                <a:latin typeface="Arial"/>
              </a:rPr>
              <a:t>©2001 RM-3040xxx</a:t>
            </a:r>
            <a:endParaRPr b="0" lang="en-US" sz="800" strike="noStrike" u="none">
              <a:solidFill>
                <a:srgbClr val="000000"/>
              </a:solidFill>
              <a:effectLst/>
              <a:uFillTx/>
              <a:latin typeface="Arial"/>
            </a:endParaRPr>
          </a:p>
        </p:txBody>
      </p:sp>
      <p:pic>
        <p:nvPicPr>
          <p:cNvPr id="13" name="Woodsidelogo" descr=""/>
          <p:cNvPicPr/>
          <p:nvPr/>
        </p:nvPicPr>
        <p:blipFill>
          <a:blip r:embed="rId3"/>
          <a:stretch/>
        </p:blipFill>
        <p:spPr>
          <a:xfrm>
            <a:off x="291960" y="5581800"/>
            <a:ext cx="776520" cy="782640"/>
          </a:xfrm>
          <a:prstGeom prst="rect">
            <a:avLst/>
          </a:prstGeom>
          <a:noFill/>
          <a:ln w="0">
            <a:noFill/>
          </a:ln>
        </p:spPr>
      </p:pic>
      <p:sp>
        <p:nvSpPr>
          <p:cNvPr id="14" name="PlaceHolder 3"/>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nSpc>
                <a:spcPct val="90000"/>
              </a:lnSpc>
              <a:spcBef>
                <a:spcPts val="123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284040" indent="0" algn="ctr">
              <a:lnSpc>
                <a:spcPct val="9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Second Outline Level</a:t>
            </a:r>
            <a:endParaRPr b="0" lang="en-US" sz="2000" strike="noStrike" u="none">
              <a:solidFill>
                <a:srgbClr val="000000"/>
              </a:solidFill>
              <a:effectLst/>
              <a:uFillTx/>
              <a:latin typeface="Arial"/>
            </a:endParaRPr>
          </a:p>
          <a:p>
            <a:pPr lvl="2" marL="633240" algn="ctr">
              <a:spcBef>
                <a:spcPts val="451"/>
              </a:spcBef>
              <a:buClr>
                <a:srgbClr val="095ba6"/>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Third Outline Level</a:t>
            </a:r>
            <a:endParaRPr b="0" lang="en-US" sz="1800" strike="noStrike" u="none">
              <a:solidFill>
                <a:srgbClr val="000000"/>
              </a:solidFill>
              <a:effectLst/>
              <a:uFillTx/>
              <a:latin typeface="Arial"/>
            </a:endParaRPr>
          </a:p>
          <a:p>
            <a:pPr lvl="3" marL="1200240" algn="ctr">
              <a:spcBef>
                <a:spcPts val="550"/>
              </a:spcBef>
              <a:buClr>
                <a:srgbClr val="095ba6"/>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542960" algn="ctr">
              <a:spcBef>
                <a:spcPts val="550"/>
              </a:spcBef>
              <a:buClr>
                <a:srgbClr val="095ba6"/>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542960">
              <a:spcBef>
                <a:spcPts val="5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542960">
              <a:spcBef>
                <a:spcPts val="5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1746000" y="2496960"/>
            <a:ext cx="7072200" cy="169416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900"/>
            </a:br>
            <a:br>
              <a:rPr sz="1900"/>
            </a:br>
            <a:br>
              <a:rPr sz="1900"/>
            </a:br>
            <a:br>
              <a:rPr sz="1900"/>
            </a:br>
            <a:br>
              <a:rPr sz="1900"/>
            </a:br>
            <a:br>
              <a:rPr sz="1900"/>
            </a:br>
            <a:r>
              <a:rPr b="1" i="1" lang="en-US" sz="2200" strike="noStrike" u="none">
                <a:solidFill>
                  <a:srgbClr val="095ba6"/>
                </a:solidFill>
                <a:effectLst/>
                <a:uFillTx/>
                <a:latin typeface="Arial"/>
              </a:rPr>
              <a:t>Woodside Petroleum Ltd.</a:t>
            </a:r>
            <a:br>
              <a:rPr sz="2200"/>
            </a:br>
            <a:br>
              <a:rPr sz="2200"/>
            </a:br>
            <a:r>
              <a:rPr b="1" i="1" lang="en-US" sz="2200" strike="noStrike" u="none">
                <a:solidFill>
                  <a:srgbClr val="095ba6"/>
                </a:solidFill>
                <a:effectLst/>
                <a:uFillTx/>
                <a:latin typeface="Arial"/>
              </a:rPr>
              <a:t>Briefing Materials</a:t>
            </a:r>
            <a:br>
              <a:rPr sz="2200"/>
            </a:br>
            <a:br>
              <a:rPr sz="2200"/>
            </a:br>
            <a:r>
              <a:rPr b="1" i="1" lang="en-US" sz="2200" strike="noStrike" u="none">
                <a:solidFill>
                  <a:srgbClr val="095ba6"/>
                </a:solidFill>
                <a:effectLst/>
                <a:uFillTx/>
                <a:latin typeface="Arial"/>
              </a:rPr>
              <a:t>For Meeting on </a:t>
            </a:r>
            <a:br>
              <a:rPr sz="2200"/>
            </a:br>
            <a:br>
              <a:rPr sz="2200"/>
            </a:br>
            <a:r>
              <a:rPr b="1" i="1" lang="en-US" sz="2200" strike="noStrike" u="none">
                <a:solidFill>
                  <a:srgbClr val="095ba6"/>
                </a:solidFill>
                <a:effectLst/>
                <a:uFillTx/>
                <a:latin typeface="Arial"/>
              </a:rPr>
              <a:t>May 17, 2001</a:t>
            </a:r>
            <a:endParaRPr b="1" i="1" lang="en-US" sz="2200" strike="noStrike" u="none">
              <a:solidFill>
                <a:srgbClr val="095ba6"/>
              </a:solidFill>
              <a:effectLst/>
              <a:uFillTx/>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429920" y="35244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Relationship with Shell</a:t>
            </a:r>
            <a:endParaRPr b="1" i="1" lang="en-US" sz="2400" strike="noStrike" u="none">
              <a:solidFill>
                <a:srgbClr val="095ba6"/>
              </a:solidFill>
              <a:effectLst/>
              <a:uFillTx/>
              <a:latin typeface="Arial"/>
            </a:endParaRPr>
          </a:p>
        </p:txBody>
      </p:sp>
      <p:sp>
        <p:nvSpPr>
          <p:cNvPr id="43" name="PlaceHolder 2"/>
          <p:cNvSpPr>
            <a:spLocks noGrp="1"/>
          </p:cNvSpPr>
          <p:nvPr>
            <p:ph/>
          </p:nvPr>
        </p:nvSpPr>
        <p:spPr>
          <a:xfrm>
            <a:off x="1476000" y="1274760"/>
            <a:ext cx="7263000" cy="4578480"/>
          </a:xfrm>
          <a:prstGeom prst="rect">
            <a:avLst/>
          </a:prstGeom>
          <a:noFill/>
          <a:ln w="0">
            <a:noFill/>
          </a:ln>
        </p:spPr>
        <p:txBody>
          <a:bodyPr lIns="90000" rIns="90000" tIns="46800" bIns="46800" anchor="t">
            <a:normAutofit/>
          </a:bodyPr>
          <a:p>
            <a:pPr marL="169920" indent="-169920">
              <a:lnSpc>
                <a:spcPct val="90000"/>
              </a:lnSpc>
              <a:spcBef>
                <a:spcPts val="95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In December 2000, Shell Australia Investments made an offer to the shareholders of Woodside:</a:t>
            </a:r>
            <a:endParaRPr b="0" lang="en-US" sz="1700" strike="noStrike" u="none">
              <a:solidFill>
                <a:srgbClr val="000000"/>
              </a:solidFill>
              <a:effectLst/>
              <a:uFillTx/>
              <a:latin typeface="Arial"/>
            </a:endParaRPr>
          </a:p>
          <a:p>
            <a:pPr lvl="1" marL="519120" indent="-235080">
              <a:lnSpc>
                <a:spcPct val="90000"/>
              </a:lnSpc>
              <a:spcBef>
                <a:spcPts val="524"/>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A$14.80 cash for each Woodside share; Current Price (5/14) is A$14.04 </a:t>
            </a:r>
            <a:endParaRPr b="0" lang="en-US" sz="1400" strike="noStrike" u="none">
              <a:solidFill>
                <a:srgbClr val="000000"/>
              </a:solidFill>
              <a:effectLst/>
              <a:uFillTx/>
              <a:latin typeface="Arial"/>
            </a:endParaRPr>
          </a:p>
          <a:p>
            <a:pPr lvl="1" marL="519120" indent="-235080">
              <a:lnSpc>
                <a:spcPct val="90000"/>
              </a:lnSpc>
              <a:spcBef>
                <a:spcPts val="524"/>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One Call Option over one Woodside share, exercisable at A$14.80, if the proposal was approved</a:t>
            </a:r>
            <a:endParaRPr b="0" lang="en-US" sz="1400" strike="noStrike" u="none">
              <a:solidFill>
                <a:srgbClr val="000000"/>
              </a:solidFill>
              <a:effectLst/>
              <a:uFillTx/>
              <a:latin typeface="Arial"/>
            </a:endParaRPr>
          </a:p>
          <a:p>
            <a:pPr lvl="1" marL="519120" indent="-235080">
              <a:lnSpc>
                <a:spcPct val="90000"/>
              </a:lnSpc>
              <a:spcBef>
                <a:spcPts val="524"/>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Shell’s goal was to gain a controlling interest in Woodside, preferably at 60% majority interest</a:t>
            </a:r>
            <a:endParaRPr b="0" lang="en-US" sz="1400" strike="noStrike" u="none">
              <a:solidFill>
                <a:srgbClr val="000000"/>
              </a:solidFill>
              <a:effectLst/>
              <a:uFillTx/>
              <a:latin typeface="Arial"/>
            </a:endParaRPr>
          </a:p>
          <a:p>
            <a:pPr marL="169920" indent="0">
              <a:lnSpc>
                <a:spcPct val="90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169920" indent="-169920">
              <a:lnSpc>
                <a:spcPct val="90000"/>
              </a:lnSpc>
              <a:spcBef>
                <a:spcPts val="95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In April 2001, Australian Treasurer Peter Costello vetoed the proposal, prohibiting it under the grounds of national interest under the Foreign Acquisition and Takeover act</a:t>
            </a:r>
            <a:endParaRPr b="0" lang="en-US" sz="1700" strike="noStrike" u="none">
              <a:solidFill>
                <a:srgbClr val="000000"/>
              </a:solidFill>
              <a:effectLst/>
              <a:uFillTx/>
              <a:latin typeface="Arial"/>
            </a:endParaRPr>
          </a:p>
          <a:p>
            <a:pPr marL="169920" indent="0">
              <a:lnSpc>
                <a:spcPct val="90000"/>
              </a:lnSpc>
              <a:spcBef>
                <a:spcPts val="9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trike="noStrike" u="none">
              <a:solidFill>
                <a:srgbClr val="000000"/>
              </a:solidFill>
              <a:effectLst/>
              <a:uFillTx/>
              <a:latin typeface="Arial"/>
            </a:endParaRPr>
          </a:p>
          <a:p>
            <a:pPr marL="169920" indent="-169920">
              <a:lnSpc>
                <a:spcPct val="90000"/>
              </a:lnSpc>
              <a:spcBef>
                <a:spcPts val="95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Santos, an Australian oil and gas producer, and BHP have both shown interest in acquiring/merging with Woodside, and the Australian government prefers a deal with one of these companies    </a:t>
            </a:r>
            <a:endParaRPr b="0" lang="en-US" sz="17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2EBF2346-8301-4AF1-9A97-EEF7D53F0193}" type="slidenum">
              <a:t>10</a:t>
            </a:fld>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1429920" y="35244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Bios of Visitors from Woodside</a:t>
            </a:r>
            <a:endParaRPr b="1" i="1" lang="en-US" sz="2400" strike="noStrike" u="none">
              <a:solidFill>
                <a:srgbClr val="095ba6"/>
              </a:solidFill>
              <a:effectLst/>
              <a:uFillTx/>
              <a:latin typeface="Arial"/>
            </a:endParaRPr>
          </a:p>
        </p:txBody>
      </p:sp>
      <p:sp>
        <p:nvSpPr>
          <p:cNvPr id="45" name="PlaceHolder 2"/>
          <p:cNvSpPr>
            <a:spLocks noGrp="1"/>
          </p:cNvSpPr>
          <p:nvPr>
            <p:ph/>
          </p:nvPr>
        </p:nvSpPr>
        <p:spPr>
          <a:xfrm>
            <a:off x="1476000" y="1274760"/>
            <a:ext cx="7263000" cy="4578480"/>
          </a:xfrm>
          <a:prstGeom prst="rect">
            <a:avLst/>
          </a:prstGeom>
          <a:noFill/>
          <a:ln w="0">
            <a:noFill/>
          </a:ln>
        </p:spPr>
        <p:txBody>
          <a:bodyPr lIns="90000" rIns="90000" tIns="46800" bIns="46800" anchor="t">
            <a:normAutofit/>
          </a:bodyPr>
          <a:p>
            <a:pPr marL="169920" indent="-169920">
              <a:lnSpc>
                <a:spcPct val="80000"/>
              </a:lnSpc>
              <a:spcBef>
                <a:spcPts val="95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Agu Kantsler, Director New Ventures</a:t>
            </a:r>
            <a:endParaRPr b="0" lang="en-US" sz="17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Agu joined Woodside in early 2000 after being seconded by Shell to Woodside in mid-1999 following 15 years of exploration activity with Shell, mostly on international assignments</a:t>
            </a:r>
            <a:endParaRPr b="0" lang="en-US" sz="15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 </a:t>
            </a:r>
            <a:r>
              <a:rPr b="0" i="1" lang="en-US" sz="1500" strike="noStrike" u="none">
                <a:solidFill>
                  <a:srgbClr val="000000"/>
                </a:solidFill>
                <a:effectLst/>
                <a:uFillTx/>
                <a:latin typeface="Arial"/>
              </a:rPr>
              <a:t>Key Accountability:</a:t>
            </a:r>
            <a:r>
              <a:rPr b="0" lang="en-US" sz="1500" strike="noStrike" u="none">
                <a:solidFill>
                  <a:srgbClr val="000000"/>
                </a:solidFill>
                <a:effectLst/>
                <a:uFillTx/>
                <a:latin typeface="Arial"/>
              </a:rPr>
              <a:t>  To build a profitable international exploration and production business and to develop the greenfield exploration portfolio in Australia in a cost-effective and profitable way</a:t>
            </a:r>
            <a:endParaRPr b="0" lang="en-US" sz="1500" strike="noStrike" u="none">
              <a:solidFill>
                <a:srgbClr val="000000"/>
              </a:solidFill>
              <a:effectLst/>
              <a:uFillTx/>
              <a:latin typeface="Arial"/>
            </a:endParaRPr>
          </a:p>
          <a:p>
            <a:pPr lvl="1" marL="519120" indent="-235080">
              <a:lnSpc>
                <a:spcPct val="80000"/>
              </a:lnSpc>
              <a:spcBef>
                <a:spcPts val="56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95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Chris Cronin, Director of Corporate Strategy, Planning &amp; Performance </a:t>
            </a:r>
            <a:endParaRPr b="0" lang="en-US" sz="17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Chris joined Woodside in 1981 and was previously the General Manager of Human Resources, Corporate and Public Affairs.</a:t>
            </a:r>
            <a:endParaRPr b="0" lang="en-US" sz="15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500" strike="noStrike" u="none">
                <a:solidFill>
                  <a:srgbClr val="000000"/>
                </a:solidFill>
                <a:effectLst/>
                <a:uFillTx/>
                <a:latin typeface="Arial"/>
              </a:rPr>
              <a:t>Key Accountability:</a:t>
            </a:r>
            <a:r>
              <a:rPr b="0" lang="en-US" sz="1500" strike="noStrike" u="none">
                <a:solidFill>
                  <a:srgbClr val="000000"/>
                </a:solidFill>
                <a:effectLst/>
                <a:uFillTx/>
                <a:latin typeface="Arial"/>
              </a:rPr>
              <a:t>  To drive the process for business strategy and planning, performance leadership, executive development, and external affairs activities and to provide shareholder value assurance for Woodside through North West Shelf Venture/Australia owner representation.  Chris is also accountable for governance of the human resources process which will be run from within the Shared Services Division.   </a:t>
            </a:r>
            <a:endParaRPr b="0" lang="en-US" sz="1500" strike="noStrike" u="none">
              <a:solidFill>
                <a:srgbClr val="000000"/>
              </a:solidFill>
              <a:effectLst/>
              <a:uFillTx/>
              <a:latin typeface="Arial"/>
            </a:endParaRPr>
          </a:p>
          <a:p>
            <a:pPr lvl="1" marL="519120" indent="0">
              <a:lnSpc>
                <a:spcPct val="80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95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Agu and Chris report directly to John Akehurst, Woodside Petroleum Managing Director</a:t>
            </a:r>
            <a:endParaRPr b="0" lang="en-US" sz="17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C5905E6B-B473-48AE-B22F-E06E46173C6A}" type="slidenum">
              <a:t>11</a:t>
            </a:fld>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1429920" y="35244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Overview of Woodside (ADR: WOPEY)</a:t>
            </a:r>
            <a:endParaRPr b="1" i="1" lang="en-US" sz="2400" strike="noStrike" u="none">
              <a:solidFill>
                <a:srgbClr val="095ba6"/>
              </a:solidFill>
              <a:effectLst/>
              <a:uFillTx/>
              <a:latin typeface="Arial"/>
            </a:endParaRPr>
          </a:p>
        </p:txBody>
      </p:sp>
      <p:sp>
        <p:nvSpPr>
          <p:cNvPr id="24" name="PlaceHolder 2"/>
          <p:cNvSpPr>
            <a:spLocks noGrp="1"/>
          </p:cNvSpPr>
          <p:nvPr>
            <p:ph/>
          </p:nvPr>
        </p:nvSpPr>
        <p:spPr>
          <a:xfrm>
            <a:off x="1476000" y="1274760"/>
            <a:ext cx="7263000" cy="4578480"/>
          </a:xfrm>
          <a:prstGeom prst="rect">
            <a:avLst/>
          </a:prstGeom>
          <a:noFill/>
          <a:ln w="0">
            <a:noFill/>
          </a:ln>
        </p:spPr>
        <p:txBody>
          <a:bodyPr lIns="90000" rIns="90000" tIns="46800" bIns="46800" anchor="t">
            <a:normAutofit lnSpcReduction="9999"/>
          </a:bodyPr>
          <a:p>
            <a:pPr marL="169920" indent="-169920">
              <a:lnSpc>
                <a:spcPct val="80000"/>
              </a:lnSpc>
              <a:spcBef>
                <a:spcPts val="90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Australia’s largest independent E&amp;P company by market capitalization ($4.7 Billion)</a:t>
            </a: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lvl="1" marL="519120" indent="-235080">
              <a:lnSpc>
                <a:spcPct val="80000"/>
              </a:lnSpc>
              <a:spcBef>
                <a:spcPts val="524"/>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Financial highlights (year-end 2000):</a:t>
            </a:r>
            <a:endParaRPr b="0" lang="en-US" sz="1400" strike="noStrike" u="none">
              <a:solidFill>
                <a:srgbClr val="000000"/>
              </a:solidFill>
              <a:effectLst/>
              <a:uFillTx/>
              <a:latin typeface="Arial"/>
            </a:endParaRPr>
          </a:p>
          <a:p>
            <a:pPr lvl="2" marL="801720" indent="-168480">
              <a:lnSpc>
                <a:spcPct val="9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Total Assets of $3.1 Billion</a:t>
            </a:r>
            <a:endParaRPr b="0" lang="en-US" sz="1200" strike="noStrike" u="none">
              <a:solidFill>
                <a:srgbClr val="000000"/>
              </a:solidFill>
              <a:effectLst/>
              <a:uFillTx/>
              <a:latin typeface="Arial"/>
            </a:endParaRPr>
          </a:p>
          <a:p>
            <a:pPr lvl="2" marL="801720" indent="-168480">
              <a:lnSpc>
                <a:spcPct val="9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Net Cash Flow of $794 MM vs. $290 MM in 1999 </a:t>
            </a:r>
            <a:endParaRPr b="0" lang="en-US" sz="1200" strike="noStrike" u="none">
              <a:solidFill>
                <a:srgbClr val="000000"/>
              </a:solidFill>
              <a:effectLst/>
              <a:uFillTx/>
              <a:latin typeface="Arial"/>
            </a:endParaRPr>
          </a:p>
          <a:p>
            <a:pPr lvl="2" marL="801720" indent="-168480">
              <a:lnSpc>
                <a:spcPct val="9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Term Debt of $785 MM, a decrease of $415 MM from 1999; Net Debt to Equity ratio of 34% </a:t>
            </a:r>
            <a:endParaRPr b="0" lang="en-US" sz="1200" strike="noStrike" u="none">
              <a:solidFill>
                <a:srgbClr val="000000"/>
              </a:solidFill>
              <a:effectLst/>
              <a:uFillTx/>
              <a:latin typeface="Arial"/>
            </a:endParaRPr>
          </a:p>
          <a:p>
            <a:pPr lvl="1" marL="519120" indent="-235080">
              <a:lnSpc>
                <a:spcPct val="80000"/>
              </a:lnSpc>
              <a:spcBef>
                <a:spcPts val="524"/>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Record 1Q 2001 revenue of $606.8 MM vs. $483.6 MM in 1Q 2000</a:t>
            </a:r>
            <a:endParaRPr b="0" lang="en-US" sz="14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Existing business based on a diversified product range which includes liquified natural gas (LNG), natural gas, condensate, liquified petroleum gas (LPG) and crude oil</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Probable reserves of 1133.4 MMboe (20 year plus life) located in offshore Australia</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S&amp;P recently upgraded Woodside’s long-term rating to A- from BBB+, reflecting the planned expansion in the North West Shelf Venture and oil diversification in the Timor Sea</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34% owned by Shell Group of Companies; recent acquisition attempt vetoed by the Australian government on the grounds of national interest</a:t>
            </a:r>
            <a:endParaRPr b="0" lang="en-US" sz="1500" strike="noStrike" u="none">
              <a:solidFill>
                <a:srgbClr val="000000"/>
              </a:solidFill>
              <a:effectLst/>
              <a:uFillTx/>
              <a:latin typeface="Arial"/>
            </a:endParaRPr>
          </a:p>
          <a:p>
            <a:pPr marL="169920" indent="0">
              <a:lnSpc>
                <a:spcPct val="80000"/>
              </a:lnSpc>
              <a:spcBef>
                <a:spcPts val="9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169920" indent="0">
              <a:lnSpc>
                <a:spcPct val="80000"/>
              </a:lnSpc>
              <a:spcBef>
                <a:spcPts val="9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55AC173B-9751-4980-8C8B-B5979643A14B}" type="slidenum">
              <a:t>2</a:t>
            </a:fld>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1429920" y="35244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Map of Major Assets</a:t>
            </a:r>
            <a:endParaRPr b="1" i="1" lang="en-US" sz="2400" strike="noStrike" u="none">
              <a:solidFill>
                <a:srgbClr val="095ba6"/>
              </a:solidFill>
              <a:effectLst/>
              <a:uFillTx/>
              <a:latin typeface="Arial"/>
            </a:endParaRPr>
          </a:p>
        </p:txBody>
      </p:sp>
      <p:graphicFrame>
        <p:nvGraphicFramePr>
          <p:cNvPr id="26" name=""/>
          <p:cNvGraphicFramePr/>
          <p:nvPr/>
        </p:nvGraphicFramePr>
        <p:xfrm>
          <a:off x="2610000" y="1122480"/>
          <a:ext cx="5046480" cy="5559480"/>
        </p:xfrm>
        <a:graphic>
          <a:graphicData uri="http://schemas.openxmlformats.org/presentationml/2006/ole">
            <p:oleObj r:id="rId1" spid="">
              <p:embed/>
              <p:pic>
                <p:nvPicPr>
                  <p:cNvPr id="27" name="" descr=""/>
                  <p:cNvPicPr/>
                  <p:nvPr/>
                </p:nvPicPr>
                <p:blipFill>
                  <a:blip r:embed="rId2"/>
                  <a:stretch/>
                </p:blipFill>
                <p:spPr>
                  <a:xfrm>
                    <a:off x="2610000" y="1122480"/>
                    <a:ext cx="5046480" cy="5559480"/>
                  </a:xfrm>
                  <a:prstGeom prst="rect">
                    <a:avLst/>
                  </a:prstGeom>
                  <a:noFill/>
                  <a:ln w="0">
                    <a:noFill/>
                  </a:ln>
                </p:spPr>
              </p:pic>
            </p:oleObj>
          </a:graphicData>
        </a:graphic>
      </p:graphicFrame>
      <p:sp>
        <p:nvSpPr>
          <p:cNvPr id="28" name=""/>
          <p:cNvSpPr/>
          <p:nvPr/>
        </p:nvSpPr>
        <p:spPr>
          <a:xfrm>
            <a:off x="3193920" y="1830240"/>
            <a:ext cx="4212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NWSV</a:t>
            </a:r>
            <a:endParaRPr b="0" lang="en-US" sz="1100" strike="noStrike" u="none">
              <a:solidFill>
                <a:srgbClr val="000000"/>
              </a:solidFill>
              <a:effectLst/>
              <a:uFillTx/>
              <a:latin typeface="Arial"/>
            </a:endParaRPr>
          </a:p>
        </p:txBody>
      </p:sp>
      <p:sp>
        <p:nvSpPr>
          <p:cNvPr id="29" name=""/>
          <p:cNvSpPr/>
          <p:nvPr/>
        </p:nvSpPr>
        <p:spPr>
          <a:xfrm>
            <a:off x="4593600" y="1517760"/>
            <a:ext cx="14112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Timor Sea Properties</a:t>
            </a:r>
            <a:endParaRPr b="0" lang="en-US" sz="11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A47123DD-83A0-409B-B019-262D7AAA1D88}" type="slidenum">
              <a:t>3</a:t>
            </a:fld>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1429920" y="35244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Major Assets</a:t>
            </a:r>
            <a:endParaRPr b="1" i="1" lang="en-US" sz="2400" strike="noStrike" u="none">
              <a:solidFill>
                <a:srgbClr val="095ba6"/>
              </a:solidFill>
              <a:effectLst/>
              <a:uFillTx/>
              <a:latin typeface="Arial"/>
            </a:endParaRPr>
          </a:p>
        </p:txBody>
      </p:sp>
      <p:sp>
        <p:nvSpPr>
          <p:cNvPr id="31" name="PlaceHolder 2"/>
          <p:cNvSpPr>
            <a:spLocks noGrp="1"/>
          </p:cNvSpPr>
          <p:nvPr>
            <p:ph/>
          </p:nvPr>
        </p:nvSpPr>
        <p:spPr>
          <a:xfrm>
            <a:off x="1476000" y="1135080"/>
            <a:ext cx="7263000" cy="4578480"/>
          </a:xfrm>
          <a:prstGeom prst="rect">
            <a:avLst/>
          </a:prstGeom>
          <a:noFill/>
          <a:ln w="0">
            <a:noFill/>
          </a:ln>
        </p:spPr>
        <p:txBody>
          <a:bodyPr lIns="90000" rIns="90000" tIns="46800" bIns="46800" anchor="t">
            <a:normAutofit fontScale="92500" lnSpcReduction="19999"/>
          </a:bodyPr>
          <a:p>
            <a:pPr marL="169920" indent="-169920">
              <a:lnSpc>
                <a:spcPct val="80000"/>
              </a:lnSpc>
              <a:spcBef>
                <a:spcPts val="95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North West Shelf Venture (NWSV)</a:t>
            </a:r>
            <a:endParaRPr b="0" lang="en-US" sz="17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Operator and 50% partner in the Venture along with Shell (8.3%), BHP (8.3%), BP (16.7%), and Chevron (16.7%)</a:t>
            </a:r>
            <a:endParaRPr b="0" lang="en-US" sz="1500" strike="noStrike" u="none">
              <a:solidFill>
                <a:srgbClr val="000000"/>
              </a:solidFill>
              <a:effectLst/>
              <a:uFillTx/>
              <a:latin typeface="Arial"/>
            </a:endParaRPr>
          </a:p>
          <a:p>
            <a:pPr lvl="1" marL="519120" indent="0">
              <a:lnSpc>
                <a:spcPct val="80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Annual production of 146 MMboe; Gas, Oil, Condensate, and LPG are all produced by this Venture, including 1.27 MM tonnes of LNG</a:t>
            </a:r>
            <a:endParaRPr b="0" lang="en-US" sz="1500" strike="noStrike" u="none">
              <a:solidFill>
                <a:srgbClr val="000000"/>
              </a:solidFill>
              <a:effectLst/>
              <a:uFillTx/>
              <a:latin typeface="Arial"/>
            </a:endParaRPr>
          </a:p>
          <a:p>
            <a:pPr lvl="2" marL="801720" indent="-168480">
              <a:lnSpc>
                <a:spcPct val="9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Gas stream delivered to 1,000 Tj/d capacity Domgas Processing Plant</a:t>
            </a:r>
            <a:endParaRPr b="0" lang="en-US" sz="1200" strike="noStrike" u="none">
              <a:solidFill>
                <a:srgbClr val="000000"/>
              </a:solidFill>
              <a:effectLst/>
              <a:uFillTx/>
              <a:latin typeface="Arial"/>
            </a:endParaRPr>
          </a:p>
          <a:p>
            <a:pPr lvl="2" marL="801720" indent="-168480">
              <a:lnSpc>
                <a:spcPct val="9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Three trains- 200,000 tpd current capacity</a:t>
            </a:r>
            <a:endParaRPr b="0" lang="en-US" sz="1200" strike="noStrike" u="none">
              <a:solidFill>
                <a:srgbClr val="000000"/>
              </a:solidFill>
              <a:effectLst/>
              <a:uFillTx/>
              <a:latin typeface="Arial"/>
            </a:endParaRPr>
          </a:p>
          <a:p>
            <a:pPr lvl="2" marL="801720" indent="-168480">
              <a:lnSpc>
                <a:spcPct val="9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LPG plant- 800,000 tpa capacity</a:t>
            </a:r>
            <a:endParaRPr b="0" lang="en-US" sz="1200" strike="noStrike" u="none">
              <a:solidFill>
                <a:srgbClr val="000000"/>
              </a:solidFill>
              <a:effectLst/>
              <a:uFillTx/>
              <a:latin typeface="Arial"/>
            </a:endParaRPr>
          </a:p>
          <a:p>
            <a:pPr lvl="2" marL="801720" indent="-168480">
              <a:lnSpc>
                <a:spcPct val="9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Condensate facilities- 123,000 bbl/d capacity</a:t>
            </a:r>
            <a:endParaRPr b="0" lang="en-US" sz="1200" strike="noStrike" u="none">
              <a:solidFill>
                <a:srgbClr val="000000"/>
              </a:solidFill>
              <a:effectLst/>
              <a:uFillTx/>
              <a:latin typeface="Arial"/>
            </a:endParaRPr>
          </a:p>
          <a:p>
            <a:pPr lvl="2" marL="801720" indent="-168480">
              <a:lnSpc>
                <a:spcPct val="80000"/>
              </a:lnSpc>
              <a:spcBef>
                <a:spcPts val="32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Oil separated offshore and delivered to FPSO</a:t>
            </a:r>
            <a:endParaRPr b="0" lang="en-US" sz="1300" strike="noStrike" u="none">
              <a:solidFill>
                <a:srgbClr val="000000"/>
              </a:solidFill>
              <a:effectLst/>
              <a:uFillTx/>
              <a:latin typeface="Arial"/>
            </a:endParaRPr>
          </a:p>
          <a:p>
            <a:pPr lvl="2" marL="80172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Woodside’s share of NWSV Reserves: (Proved + Probable)</a:t>
            </a:r>
            <a:endParaRPr b="0" lang="en-US" sz="1500" strike="noStrike" u="none">
              <a:solidFill>
                <a:srgbClr val="000000"/>
              </a:solidFill>
              <a:effectLst/>
              <a:uFillTx/>
              <a:latin typeface="Arial"/>
            </a:endParaRPr>
          </a:p>
          <a:p>
            <a:pPr lvl="2" marL="801720" indent="-168480">
              <a:lnSpc>
                <a:spcPct val="8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Dry Gas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4.7    Tcf</a:t>
            </a:r>
            <a:endParaRPr b="0" lang="en-US" sz="1200" strike="noStrike" u="none">
              <a:solidFill>
                <a:srgbClr val="000000"/>
              </a:solidFill>
              <a:effectLst/>
              <a:uFillTx/>
              <a:latin typeface="Arial"/>
            </a:endParaRPr>
          </a:p>
          <a:p>
            <a:pPr lvl="2" marL="801720" indent="-168480">
              <a:lnSpc>
                <a:spcPct val="8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Condensate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159.0    MMbbls</a:t>
            </a:r>
            <a:endParaRPr b="0" lang="en-US" sz="1200" strike="noStrike" u="none">
              <a:solidFill>
                <a:srgbClr val="000000"/>
              </a:solidFill>
              <a:effectLst/>
              <a:uFillTx/>
              <a:latin typeface="Arial"/>
            </a:endParaRPr>
          </a:p>
          <a:p>
            <a:pPr lvl="2" marL="801720" indent="-168480">
              <a:lnSpc>
                <a:spcPct val="80000"/>
              </a:lnSpc>
              <a:spcBef>
                <a:spcPts val="32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Crude Oil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37.0    MMbbls</a:t>
            </a:r>
            <a:r>
              <a:rPr b="0" lang="en-US" sz="1300" strike="noStrike" u="none">
                <a:solidFill>
                  <a:srgbClr val="000000"/>
                </a:solidFill>
                <a:effectLst/>
                <a:uFillTx/>
                <a:latin typeface="Arial"/>
              </a:rPr>
              <a:t> </a:t>
            </a:r>
            <a:r>
              <a:rPr b="0" lang="en-US" sz="1300" strike="noStrike" u="none">
                <a:solidFill>
                  <a:srgbClr val="000000"/>
                </a:solidFill>
                <a:effectLst/>
                <a:uFillTx/>
                <a:latin typeface="Arial"/>
              </a:rPr>
              <a:t>	</a:t>
            </a:r>
            <a:r>
              <a:rPr b="0" lang="en-US" sz="1300" strike="noStrike" u="none">
                <a:solidFill>
                  <a:srgbClr val="000000"/>
                </a:solidFill>
                <a:effectLst/>
                <a:uFillTx/>
                <a:latin typeface="Arial"/>
              </a:rPr>
              <a:t>	</a:t>
            </a:r>
            <a:r>
              <a:rPr b="0" lang="en-US" sz="1300" strike="noStrike" u="none">
                <a:solidFill>
                  <a:srgbClr val="000000"/>
                </a:solidFill>
                <a:effectLst/>
                <a:uFillTx/>
                <a:latin typeface="Arial"/>
              </a:rPr>
              <a:t>  </a:t>
            </a:r>
            <a:endParaRPr b="0" lang="en-US" sz="1300" strike="noStrike" u="none">
              <a:solidFill>
                <a:srgbClr val="000000"/>
              </a:solidFill>
              <a:effectLst/>
              <a:uFillTx/>
              <a:latin typeface="Arial"/>
            </a:endParaRPr>
          </a:p>
          <a:p>
            <a:pPr lvl="1" marL="519120" indent="0">
              <a:lnSpc>
                <a:spcPct val="80000"/>
              </a:lnSpc>
              <a:spcBef>
                <a:spcPts val="4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Total 2000 Revenue of $324 MM  </a:t>
            </a:r>
            <a:endParaRPr b="0" lang="en-US" sz="1500" strike="noStrike" u="none">
              <a:solidFill>
                <a:srgbClr val="000000"/>
              </a:solidFill>
              <a:effectLst/>
              <a:uFillTx/>
              <a:latin typeface="Arial"/>
            </a:endParaRPr>
          </a:p>
          <a:p>
            <a:pPr lvl="1" marL="519120" indent="0">
              <a:lnSpc>
                <a:spcPct val="80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Accounts for 38% of Australian hydrocarbon production</a:t>
            </a:r>
            <a:endParaRPr b="0" lang="en-US" sz="1500" strike="noStrike" u="none">
              <a:solidFill>
                <a:srgbClr val="000000"/>
              </a:solidFill>
              <a:effectLst/>
              <a:uFillTx/>
              <a:latin typeface="Arial"/>
            </a:endParaRPr>
          </a:p>
          <a:p>
            <a:pPr lvl="1" marL="519120" indent="0">
              <a:lnSpc>
                <a:spcPct val="80000"/>
              </a:lnSpc>
              <a:spcBef>
                <a:spcPts val="56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Domestic gas is marketed to the following customers:</a:t>
            </a:r>
            <a:endParaRPr b="0" lang="en-US" sz="1500" strike="noStrike" u="none">
              <a:solidFill>
                <a:srgbClr val="000000"/>
              </a:solidFill>
              <a:effectLst/>
              <a:uFillTx/>
              <a:latin typeface="Arial"/>
            </a:endParaRPr>
          </a:p>
          <a:p>
            <a:pPr lvl="2" marL="801720" indent="-168480">
              <a:lnSpc>
                <a:spcPct val="8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Western Power (AA+), Alinta Gas (AA+), Alcoa (A+)</a:t>
            </a:r>
            <a:endParaRPr b="0" lang="en-US" sz="1200" strike="noStrike" u="none">
              <a:solidFill>
                <a:srgbClr val="000000"/>
              </a:solidFill>
              <a:effectLst/>
              <a:uFillTx/>
              <a:latin typeface="Arial"/>
            </a:endParaRPr>
          </a:p>
          <a:p>
            <a:pPr lvl="2" marL="801720" indent="-168480">
              <a:lnSpc>
                <a:spcPct val="8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Hamersley Iron (AA-), BHP (A), Robe Rive (NR), Mission Energy (NR)</a:t>
            </a:r>
            <a:endParaRPr b="0" lang="en-US" sz="1200" strike="noStrike" u="none">
              <a:solidFill>
                <a:srgbClr val="000000"/>
              </a:solidFill>
              <a:effectLst/>
              <a:uFillTx/>
              <a:latin typeface="Arial"/>
            </a:endParaRPr>
          </a:p>
          <a:p>
            <a:pPr lvl="2" marL="801720" indent="-168480">
              <a:lnSpc>
                <a:spcPct val="80000"/>
              </a:lnSpc>
              <a:spcBef>
                <a:spcPts val="3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Domestic gas marketed under long-term take or pay contracts linked to CPI</a:t>
            </a:r>
            <a:endParaRPr b="0" lang="en-US" sz="1200" strike="noStrike" u="none">
              <a:solidFill>
                <a:srgbClr val="000000"/>
              </a:solidFill>
              <a:effectLst/>
              <a:uFillTx/>
              <a:latin typeface="Arial"/>
            </a:endParaRPr>
          </a:p>
          <a:p>
            <a:pPr lvl="2" marL="801720" indent="-168480">
              <a:lnSpc>
                <a:spcPct val="8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7C5051EF-40EB-4655-A5ED-8660D4D9DF10}" type="slidenum">
              <a:t>4</a:t>
            </a:fld>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1429920" y="35244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Major Assets (cont’d)</a:t>
            </a:r>
            <a:endParaRPr b="1" i="1" lang="en-US" sz="2400" strike="noStrike" u="none">
              <a:solidFill>
                <a:srgbClr val="095ba6"/>
              </a:solidFill>
              <a:effectLst/>
              <a:uFillTx/>
              <a:latin typeface="Arial"/>
            </a:endParaRPr>
          </a:p>
        </p:txBody>
      </p:sp>
      <p:sp>
        <p:nvSpPr>
          <p:cNvPr id="33" name="PlaceHolder 2"/>
          <p:cNvSpPr>
            <a:spLocks noGrp="1"/>
          </p:cNvSpPr>
          <p:nvPr>
            <p:ph/>
          </p:nvPr>
        </p:nvSpPr>
        <p:spPr>
          <a:xfrm>
            <a:off x="1476000" y="1274760"/>
            <a:ext cx="7263000" cy="4578480"/>
          </a:xfrm>
          <a:prstGeom prst="rect">
            <a:avLst/>
          </a:prstGeom>
          <a:noFill/>
          <a:ln w="0">
            <a:noFill/>
          </a:ln>
        </p:spPr>
        <p:txBody>
          <a:bodyPr lIns="90000" rIns="90000" tIns="46800" bIns="46800" anchor="t">
            <a:normAutofit/>
          </a:bodyPr>
          <a:p>
            <a:pPr marL="169920" indent="-169920">
              <a:lnSpc>
                <a:spcPct val="80000"/>
              </a:lnSpc>
              <a:spcBef>
                <a:spcPts val="95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Timor Sea</a:t>
            </a:r>
            <a:endParaRPr b="0" lang="en-US" sz="1700" strike="noStrike" u="none">
              <a:solidFill>
                <a:srgbClr val="000000"/>
              </a:solidFill>
              <a:effectLst/>
              <a:uFillTx/>
              <a:latin typeface="Arial"/>
            </a:endParaRPr>
          </a:p>
          <a:p>
            <a:pPr lvl="1" marL="519120" indent="-235080">
              <a:lnSpc>
                <a:spcPct val="8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sng">
                <a:solidFill>
                  <a:srgbClr val="000000"/>
                </a:solidFill>
                <a:effectLst/>
                <a:uFillTx/>
                <a:latin typeface="Arial"/>
              </a:rPr>
              <a:t>Laminaria – Corallina Oilfields</a:t>
            </a:r>
            <a:r>
              <a:rPr b="0" lang="en-US" sz="1600" strike="noStrike" u="none">
                <a:solidFill>
                  <a:srgbClr val="000000"/>
                </a:solidFill>
                <a:effectLst/>
                <a:uFillTx/>
                <a:latin typeface="Arial"/>
              </a:rPr>
              <a:t>:</a:t>
            </a:r>
            <a:endParaRPr b="0" lang="en-US" sz="16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Woodside has 50% interest; partners with Shell (25%) and BHP (25%)  </a:t>
            </a:r>
            <a:endParaRPr b="0" lang="en-US" sz="15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Annual production of 25.6 MM Barrels</a:t>
            </a:r>
            <a:endParaRPr b="0" lang="en-US" sz="15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Total 2000 Revenue of $512 MM</a:t>
            </a:r>
            <a:endParaRPr b="0" lang="en-US" sz="15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Proved Reserves of 121 MMBbl; Probable/Possible of 423 MMBbl   </a:t>
            </a:r>
            <a:endParaRPr b="0" lang="en-US" sz="1500" strike="noStrike" u="none">
              <a:solidFill>
                <a:srgbClr val="000000"/>
              </a:solidFill>
              <a:effectLst/>
              <a:uFillTx/>
              <a:latin typeface="Arial"/>
            </a:endParaRPr>
          </a:p>
          <a:p>
            <a:pPr lvl="1" marL="519120" indent="-235080">
              <a:lnSpc>
                <a:spcPct val="80000"/>
              </a:lnSpc>
              <a:spcBef>
                <a:spcPts val="56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D7F42D8C-6B95-4211-BF62-E0D660F4C816}" type="slidenum">
              <a:t>5</a:t>
            </a:fld>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1429920" y="35244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Business Development Areas with Enron</a:t>
            </a:r>
            <a:endParaRPr b="1" i="1" lang="en-US" sz="2400" strike="noStrike" u="none">
              <a:solidFill>
                <a:srgbClr val="095ba6"/>
              </a:solidFill>
              <a:effectLst/>
              <a:uFillTx/>
              <a:latin typeface="Arial"/>
            </a:endParaRPr>
          </a:p>
        </p:txBody>
      </p:sp>
      <p:sp>
        <p:nvSpPr>
          <p:cNvPr id="35" name="PlaceHolder 2"/>
          <p:cNvSpPr>
            <a:spLocks noGrp="1"/>
          </p:cNvSpPr>
          <p:nvPr>
            <p:ph/>
          </p:nvPr>
        </p:nvSpPr>
        <p:spPr>
          <a:xfrm>
            <a:off x="1476000" y="1224000"/>
            <a:ext cx="7263000" cy="4578480"/>
          </a:xfrm>
          <a:prstGeom prst="rect">
            <a:avLst/>
          </a:prstGeom>
          <a:noFill/>
          <a:ln w="0">
            <a:noFill/>
          </a:ln>
        </p:spPr>
        <p:txBody>
          <a:bodyPr lIns="90000" rIns="90000" tIns="46800" bIns="46800" anchor="t">
            <a:normAutofit fontScale="92500" lnSpcReduction="9999"/>
          </a:bodyPr>
          <a:p>
            <a:pPr marL="169920" indent="-169920">
              <a:lnSpc>
                <a:spcPct val="80000"/>
              </a:lnSpc>
              <a:spcBef>
                <a:spcPts val="10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00"/>
                </a:solidFill>
                <a:effectLst/>
                <a:uFillTx/>
                <a:latin typeface="Arial"/>
              </a:rPr>
              <a:t>LNG:</a:t>
            </a:r>
            <a:endParaRPr b="0" lang="en-US" sz="18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Woodside sells LNG from NWSV under contract to eight Japanese gas and electricity companies on a delivered basis.  The NWSV operates eight LNG vessels (each is capable of carrying 125,000 cubic meters of LNG)   </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The NWSV has signed Letters of Intent with five Japanese  customers for additional volumes of 2.9 MM tonnes of LNG per annum, with contract periods ranging from 15-30 years</a:t>
            </a:r>
            <a:endParaRPr b="0" lang="en-US" sz="1500" strike="noStrike" u="none">
              <a:solidFill>
                <a:srgbClr val="000000"/>
              </a:solidFill>
              <a:effectLst/>
              <a:uFillTx/>
              <a:latin typeface="Arial"/>
            </a:endParaRPr>
          </a:p>
          <a:p>
            <a:pPr lvl="1" marL="519120" indent="-235080">
              <a:lnSpc>
                <a:spcPct val="80000"/>
              </a:lnSpc>
              <a:spcBef>
                <a:spcPts val="56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NWSV Joint venture approval of a fourth LNG processing train with a capacity of 4.2 MM tonnes per annum is anticipated to close this quarter</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Early this year Enron and Woodside came very close to signing a long-term supply agreement for LNG out of the NWSV, along with a couple of spot LNG cargos</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Pursuing new LNG plant at Darwin to be supplied by Timor Sea Gas.  Announced March 2001 LOI with Phillips and El Paso Energy for supply of 4.8 MMtpa of LNG.  Deliveries to commence as early as 2005  </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Woodside is evaluating LNG shipping to the United States, China, and India</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2995FD76-B28C-4E28-BC9B-BAB831AD55B5}" type="slidenum">
              <a:t>6</a:t>
            </a:fld>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1429920" y="30168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Business Development Areas with Enron (cont’d)</a:t>
            </a:r>
            <a:endParaRPr b="1" i="1" lang="en-US" sz="2400" strike="noStrike" u="none">
              <a:solidFill>
                <a:srgbClr val="095ba6"/>
              </a:solidFill>
              <a:effectLst/>
              <a:uFillTx/>
              <a:latin typeface="Arial"/>
            </a:endParaRPr>
          </a:p>
        </p:txBody>
      </p:sp>
      <p:sp>
        <p:nvSpPr>
          <p:cNvPr id="37" name="PlaceHolder 2"/>
          <p:cNvSpPr>
            <a:spLocks noGrp="1"/>
          </p:cNvSpPr>
          <p:nvPr>
            <p:ph/>
          </p:nvPr>
        </p:nvSpPr>
        <p:spPr>
          <a:xfrm>
            <a:off x="1476000" y="1249200"/>
            <a:ext cx="7263000" cy="4578480"/>
          </a:xfrm>
          <a:prstGeom prst="rect">
            <a:avLst/>
          </a:prstGeom>
          <a:noFill/>
          <a:ln w="0">
            <a:noFill/>
          </a:ln>
        </p:spPr>
        <p:txBody>
          <a:bodyPr lIns="90000" rIns="90000" tIns="46800" bIns="46800" anchor="t">
            <a:normAutofit/>
          </a:bodyPr>
          <a:p>
            <a:pPr marL="169920" indent="-169920">
              <a:lnSpc>
                <a:spcPct val="80000"/>
              </a:lnSpc>
              <a:spcBef>
                <a:spcPts val="1063"/>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sng">
                <a:solidFill>
                  <a:srgbClr val="000000"/>
                </a:solidFill>
                <a:effectLst/>
                <a:uFillTx/>
                <a:latin typeface="Arial"/>
              </a:rPr>
              <a:t>Gas Marketing:</a:t>
            </a:r>
            <a:endParaRPr b="0" lang="en-US" sz="19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The NWSV domestic gas venture (Woodside share 50%) supplies 70% of Western Australia’s natural gas demand</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The Venture sells most of its gas under long term take or pay contracts to seven customers, including utilities, large industrials, and downstream gas marketers.  New potential customers include: </a:t>
            </a:r>
            <a:endParaRPr b="0" lang="en-US" sz="1500" strike="noStrike" u="none">
              <a:solidFill>
                <a:srgbClr val="000000"/>
              </a:solidFill>
              <a:effectLst/>
              <a:uFillTx/>
              <a:latin typeface="Arial"/>
            </a:endParaRPr>
          </a:p>
          <a:p>
            <a:pPr lvl="1" marL="519120" indent="-235080">
              <a:lnSpc>
                <a:spcPct val="80000"/>
              </a:lnSpc>
              <a:spcBef>
                <a:spcPts val="4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130Tj/d to Syntroleum Sweetwater G-T-L plant (Delivery 10/02)</a:t>
            </a:r>
            <a:endParaRPr b="0" lang="en-US" sz="1300" strike="noStrike" u="none">
              <a:solidFill>
                <a:srgbClr val="000000"/>
              </a:solidFill>
              <a:effectLst/>
              <a:uFillTx/>
              <a:latin typeface="Arial"/>
            </a:endParaRPr>
          </a:p>
          <a:p>
            <a:pPr lvl="1" marL="519120" indent="-235080">
              <a:lnSpc>
                <a:spcPct val="80000"/>
              </a:lnSpc>
              <a:spcBef>
                <a:spcPts val="4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 70 Tj/d to Plenty River Corp. for proposed ammonia-urea plant (Delivery 2003)</a:t>
            </a:r>
            <a:endParaRPr b="0" lang="en-US" sz="1300" strike="noStrike" u="none">
              <a:solidFill>
                <a:srgbClr val="000000"/>
              </a:solidFill>
              <a:effectLst/>
              <a:uFillTx/>
              <a:latin typeface="Arial"/>
            </a:endParaRPr>
          </a:p>
          <a:p>
            <a:pPr lvl="1" marL="519120" indent="-235080">
              <a:lnSpc>
                <a:spcPct val="80000"/>
              </a:lnSpc>
              <a:spcBef>
                <a:spcPts val="561"/>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200 Tj/d to Amsteel Pty. (Delivery N/A)</a:t>
            </a:r>
            <a:r>
              <a:rPr b="0" lang="en-US" sz="1500" strike="noStrike" u="none">
                <a:solidFill>
                  <a:srgbClr val="000000"/>
                </a:solidFill>
                <a:effectLst/>
                <a:uFillTx/>
                <a:latin typeface="Arial"/>
              </a:rPr>
              <a:t> </a:t>
            </a:r>
            <a:endParaRPr b="0" lang="en-US" sz="1500" strike="noStrike" u="none">
              <a:solidFill>
                <a:srgbClr val="000000"/>
              </a:solidFill>
              <a:effectLst/>
              <a:uFillTx/>
              <a:latin typeface="Arial"/>
            </a:endParaRPr>
          </a:p>
          <a:p>
            <a:pPr lvl="1" marL="519120" indent="-235080">
              <a:lnSpc>
                <a:spcPct val="80000"/>
              </a:lnSpc>
              <a:spcBef>
                <a:spcPts val="56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In 2000, Woodside produced and marketed approximately 84 Bcf of gas in the domestic Australian market</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8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Woodside is currently expanding in Eastern Australia through upstream acquisitions, and through interests in Pulse Energy, a Victoria-based energy retailer, and in EdgeCap, an energy merchant business which has commenced trading in wholesale electricity and gas.            </a:t>
            </a: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0">
              <a:lnSpc>
                <a:spcPct val="8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D3293149-E64C-4833-915E-AB3EA87E98A6}" type="slidenum">
              <a:t>7</a:t>
            </a:fld>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429920" y="30168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Business Development Areas with Enron (cont’d)</a:t>
            </a:r>
            <a:endParaRPr b="1" i="1" lang="en-US" sz="2400" strike="noStrike" u="none">
              <a:solidFill>
                <a:srgbClr val="095ba6"/>
              </a:solidFill>
              <a:effectLst/>
              <a:uFillTx/>
              <a:latin typeface="Arial"/>
            </a:endParaRPr>
          </a:p>
        </p:txBody>
      </p:sp>
      <p:sp>
        <p:nvSpPr>
          <p:cNvPr id="39" name="PlaceHolder 2"/>
          <p:cNvSpPr>
            <a:spLocks noGrp="1"/>
          </p:cNvSpPr>
          <p:nvPr>
            <p:ph/>
          </p:nvPr>
        </p:nvSpPr>
        <p:spPr>
          <a:xfrm>
            <a:off x="1476000" y="1236600"/>
            <a:ext cx="7263000" cy="4578480"/>
          </a:xfrm>
          <a:prstGeom prst="rect">
            <a:avLst/>
          </a:prstGeom>
          <a:noFill/>
          <a:ln w="0">
            <a:noFill/>
          </a:ln>
        </p:spPr>
        <p:txBody>
          <a:bodyPr lIns="90000" rIns="90000" tIns="46800" bIns="46800" anchor="t">
            <a:normAutofit/>
          </a:bodyPr>
          <a:p>
            <a:pPr marL="169920" indent="-169920">
              <a:lnSpc>
                <a:spcPct val="90000"/>
              </a:lnSpc>
              <a:spcBef>
                <a:spcPts val="1063"/>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sng">
                <a:solidFill>
                  <a:srgbClr val="000000"/>
                </a:solidFill>
                <a:effectLst/>
                <a:uFillTx/>
                <a:latin typeface="Arial"/>
              </a:rPr>
              <a:t>Risk Management:</a:t>
            </a:r>
            <a:endParaRPr b="0" lang="en-US" sz="1900" strike="noStrike" u="none">
              <a:solidFill>
                <a:srgbClr val="000000"/>
              </a:solidFill>
              <a:effectLst/>
              <a:uFillTx/>
              <a:latin typeface="Arial"/>
            </a:endParaRPr>
          </a:p>
          <a:p>
            <a:pPr marL="169920" indent="-169920">
              <a:lnSpc>
                <a:spcPct val="90000"/>
              </a:lnSpc>
              <a:spcBef>
                <a:spcPts val="7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Woodside hedged approximately 50% of its production a couple of years ago when crude prices were low.  Potentially some form of blend and extend agreement, and even FX could be possible</a:t>
            </a:r>
            <a:endParaRPr b="0" lang="en-US" sz="1400" strike="noStrike" u="none">
              <a:solidFill>
                <a:srgbClr val="000000"/>
              </a:solidFill>
              <a:effectLst/>
              <a:uFillTx/>
              <a:latin typeface="Arial"/>
            </a:endParaRPr>
          </a:p>
          <a:p>
            <a:pPr marL="169920" indent="0">
              <a:lnSpc>
                <a:spcPct val="90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169920" indent="-169920">
              <a:lnSpc>
                <a:spcPct val="90000"/>
              </a:lnSpc>
              <a:spcBef>
                <a:spcPts val="7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As of 12/31/00, 47 MMBO hedged at an average price of $17.99/bbl for 4 years on a rolling calendar basis.  Opportunity cost of oil hedging was $198.0 MM in 2000</a:t>
            </a:r>
            <a:endParaRPr b="0" lang="en-US" sz="1400" strike="noStrike" u="none">
              <a:solidFill>
                <a:srgbClr val="000000"/>
              </a:solidFill>
              <a:effectLst/>
              <a:uFillTx/>
              <a:latin typeface="Arial"/>
            </a:endParaRPr>
          </a:p>
          <a:p>
            <a:pPr marL="169920" indent="0">
              <a:lnSpc>
                <a:spcPct val="90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169920" indent="-169920">
              <a:lnSpc>
                <a:spcPct val="90000"/>
              </a:lnSpc>
              <a:spcBef>
                <a:spcPts val="7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Active currency and interest rate hedging program.  Opportunity cost of currency hedging was $12.6 MM in 2000.  </a:t>
            </a:r>
            <a:endParaRPr b="0" lang="en-US" sz="1400" strike="noStrike" u="none">
              <a:solidFill>
                <a:srgbClr val="000000"/>
              </a:solidFill>
              <a:effectLst/>
              <a:uFillTx/>
              <a:latin typeface="Arial"/>
            </a:endParaRPr>
          </a:p>
          <a:p>
            <a:pPr marL="169920" indent="0">
              <a:lnSpc>
                <a:spcPct val="90000"/>
              </a:lnSpc>
              <a:spcBef>
                <a:spcPts val="788"/>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8D6CCA0E-A522-403F-BD75-FB1ED97E2402}" type="slidenum">
              <a:t>8</a:t>
            </a:fld>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p:nvPr>
        </p:nvSpPr>
        <p:spPr>
          <a:xfrm>
            <a:off x="1476000" y="1261800"/>
            <a:ext cx="7263000" cy="4578120"/>
          </a:xfrm>
          <a:prstGeom prst="rect">
            <a:avLst/>
          </a:prstGeom>
          <a:noFill/>
          <a:ln w="0">
            <a:noFill/>
          </a:ln>
        </p:spPr>
        <p:txBody>
          <a:bodyPr lIns="90000" rIns="90000" tIns="46800" bIns="46800" anchor="t">
            <a:normAutofit/>
          </a:bodyPr>
          <a:p>
            <a:pPr marL="169920" indent="-169920">
              <a:lnSpc>
                <a:spcPct val="9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000000"/>
                </a:solidFill>
                <a:effectLst/>
                <a:uFillTx/>
                <a:latin typeface="Arial"/>
              </a:rPr>
              <a:t>Acquisition of Assets:</a:t>
            </a:r>
            <a:endParaRPr b="0" lang="en-US" sz="2000" strike="noStrike" u="none">
              <a:solidFill>
                <a:srgbClr val="000000"/>
              </a:solidFill>
              <a:effectLst/>
              <a:uFillTx/>
              <a:latin typeface="Arial"/>
            </a:endParaRPr>
          </a:p>
          <a:p>
            <a:pPr marL="169920" indent="-169920">
              <a:lnSpc>
                <a:spcPct val="9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Woodside is actively evaluating acquisition opportunities in the U.S. where it plans to spend $1 Billion </a:t>
            </a:r>
            <a:endParaRPr b="0" lang="en-US" sz="1500" strike="noStrike" u="none">
              <a:solidFill>
                <a:srgbClr val="000000"/>
              </a:solidFill>
              <a:effectLst/>
              <a:uFillTx/>
              <a:latin typeface="Arial"/>
            </a:endParaRPr>
          </a:p>
          <a:p>
            <a:pPr marL="169920" indent="0">
              <a:lnSpc>
                <a:spcPct val="9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9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Woodside has leasehold positions in the Gulf of Mexico:  48 blocks ($45.5 MM)</a:t>
            </a:r>
            <a:endParaRPr b="0" lang="en-US" sz="1500" strike="noStrike" u="none">
              <a:solidFill>
                <a:srgbClr val="000000"/>
              </a:solidFill>
              <a:effectLst/>
              <a:uFillTx/>
              <a:latin typeface="Arial"/>
            </a:endParaRPr>
          </a:p>
          <a:p>
            <a:pPr marL="169920" indent="0">
              <a:lnSpc>
                <a:spcPct val="90000"/>
              </a:lnSpc>
              <a:spcBef>
                <a:spcPts val="83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Arial"/>
            </a:endParaRPr>
          </a:p>
          <a:p>
            <a:pPr marL="169920" indent="-169920">
              <a:lnSpc>
                <a:spcPct val="90000"/>
              </a:lnSpc>
              <a:spcBef>
                <a:spcPts val="83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The Company has expressed an interest in assets managed by ECR including</a:t>
            </a:r>
            <a:endParaRPr b="0" lang="en-US" sz="1500" strike="noStrike" u="none">
              <a:solidFill>
                <a:srgbClr val="000000"/>
              </a:solidFill>
              <a:effectLst/>
              <a:uFillTx/>
              <a:latin typeface="Arial"/>
            </a:endParaRPr>
          </a:p>
          <a:p>
            <a:pPr lvl="1" marL="519120" indent="-235080">
              <a:lnSpc>
                <a:spcPct val="90000"/>
              </a:lnSpc>
              <a:spcBef>
                <a:spcPts val="524"/>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Mariner (Deepwater GOM)</a:t>
            </a:r>
            <a:endParaRPr b="0" lang="en-US" sz="1400" strike="noStrike" u="none">
              <a:solidFill>
                <a:srgbClr val="000000"/>
              </a:solidFill>
              <a:effectLst/>
              <a:uFillTx/>
              <a:latin typeface="Arial"/>
            </a:endParaRPr>
          </a:p>
          <a:p>
            <a:pPr lvl="1" marL="519120" indent="-235080">
              <a:lnSpc>
                <a:spcPct val="90000"/>
              </a:lnSpc>
              <a:spcBef>
                <a:spcPts val="524"/>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Juniper (Shelf GOM)</a:t>
            </a:r>
            <a:endParaRPr b="0" lang="en-US" sz="1400" strike="noStrike" u="none">
              <a:solidFill>
                <a:srgbClr val="000000"/>
              </a:solidFill>
              <a:effectLst/>
              <a:uFillTx/>
              <a:latin typeface="Arial"/>
            </a:endParaRPr>
          </a:p>
          <a:p>
            <a:pPr lvl="1" marL="519120" indent="-235080">
              <a:lnSpc>
                <a:spcPct val="90000"/>
              </a:lnSpc>
              <a:spcBef>
                <a:spcPts val="524"/>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Cypress/Bonne Terre (South Louisiana)</a:t>
            </a:r>
            <a:endParaRPr b="0" lang="en-US" sz="1400" strike="noStrike" u="none">
              <a:solidFill>
                <a:srgbClr val="000000"/>
              </a:solidFill>
              <a:effectLst/>
              <a:uFillTx/>
              <a:latin typeface="Arial"/>
            </a:endParaRPr>
          </a:p>
        </p:txBody>
      </p:sp>
      <p:sp>
        <p:nvSpPr>
          <p:cNvPr id="41" name="PlaceHolder 2"/>
          <p:cNvSpPr>
            <a:spLocks noGrp="1"/>
          </p:cNvSpPr>
          <p:nvPr>
            <p:ph type="title"/>
          </p:nvPr>
        </p:nvSpPr>
        <p:spPr>
          <a:xfrm>
            <a:off x="1429920" y="301680"/>
            <a:ext cx="7559640" cy="714240"/>
          </a:xfrm>
          <a:prstGeom prst="rect">
            <a:avLst/>
          </a:prstGeom>
          <a:noFill/>
          <a:ln w="0">
            <a:noFill/>
          </a:ln>
        </p:spPr>
        <p:txBody>
          <a:bodyPr lIns="90000" rIns="90000" tIns="46800" bIns="46800" anchor="b">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Business Development Areas with Enron (cont’d)</a:t>
            </a:r>
            <a:endParaRPr b="1" i="1" lang="en-US" sz="2400" strike="noStrike" u="none">
              <a:solidFill>
                <a:srgbClr val="095ba6"/>
              </a:solidFill>
              <a:effectLst/>
              <a:uFillTx/>
              <a:latin typeface="Arial"/>
            </a:endParaRPr>
          </a:p>
        </p:txBody>
      </p:sp>
      <p:sp>
        <p:nvSpPr>
          <p:cNvPr id="4" name="PlaceHolder 3"/>
          <p:cNvSpPr>
            <a:spLocks noGrp="1"/>
          </p:cNvSpPr>
          <p:nvPr>
            <p:ph type="sldNum" idx="1"/>
          </p:nvPr>
        </p:nvSpPr>
        <p:spPr/>
        <p:txBody>
          <a:bodyPr/>
          <a:p>
            <a:fld id="{D4929E0F-A789-484D-96A2-ABEBE3EFC890}" type="slidenum">
              <a:t>9</a:t>
            </a:fld>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9776</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2000-11-07T20:13:36Z</dcterms:created>
  <dc:creator>Enron Image Center</dc:creator>
  <dc:description/>
  <dc:language>en-US</dc:language>
  <cp:lastModifiedBy>sjosey</cp:lastModifiedBy>
  <cp:lastPrinted>2000-11-09T16:33:04Z</cp:lastPrinted>
  <dcterms:modified xsi:type="dcterms:W3CDTF">2001-05-15T22:16:47Z</dcterms:modified>
  <cp:revision>308</cp:revision>
  <dc:subject/>
  <dc:title>Enron Capital &amp; Trade Resources</dc:title>
</cp:coreProperties>
</file>