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9.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34.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31.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33.xml" ContentType="application/vnd.openxmlformats-officedocument.presentationml.slide+xml"/>
  <Override PartName="/ppt/slides/slide45.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Lst>
  <p:sldSz cx="8686800" cy="6583363"/>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Master0">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aster0">
    <p:spTree>
      <p:nvGrpSpPr>
        <p:cNvPr id="1" name=""/>
        <p:cNvGrpSpPr/>
        <p:nvPr/>
      </p:nvGrpSpPr>
      <p:grpSpPr>
        <a:xfrm>
          <a:off x="0" y="0"/>
          <a:ext cx="0" cy="0"/>
          <a:chOff x="0" y="0"/>
          <a:chExt cx="0" cy="0"/>
        </a:xfrm>
      </p:grpSpPr>
      <p:sp>
        <p:nvSpPr>
          <p:cNvPr id="10" name="PlaceHolder 1"/>
          <p:cNvSpPr>
            <a:spLocks noGrp="1"/>
          </p:cNvSpPr>
          <p:nvPr>
            <p:ph type="title"/>
          </p:nvPr>
        </p:nvSpPr>
        <p:spPr>
          <a:xfrm>
            <a:off x="434160" y="262440"/>
            <a:ext cx="7817760" cy="1098720"/>
          </a:xfrm>
          <a:prstGeom prst="rect">
            <a:avLst/>
          </a:prstGeom>
          <a:noFill/>
          <a:ln w="0">
            <a:noFill/>
          </a:ln>
        </p:spPr>
        <p:txBody>
          <a:bodyPr lIns="0" rIns="0" tIns="0" bIns="0" anchor="ctr">
            <a:spAutoFit/>
          </a:bodyPr>
          <a:p>
            <a:pPr indent="0" algn="ctr">
              <a:buNone/>
            </a:pPr>
            <a:endParaRPr b="0" lang="en-US" sz="4400" strike="noStrike" u="none">
              <a:solidFill>
                <a:srgbClr val="000000"/>
              </a:solidFill>
              <a:effectLst/>
              <a:uFillTx/>
              <a:latin typeface="Arial"/>
            </a:endParaRPr>
          </a:p>
        </p:txBody>
      </p:sp>
      <p:sp>
        <p:nvSpPr>
          <p:cNvPr id="11" name="PlaceHolder 2"/>
          <p:cNvSpPr>
            <a:spLocks noGrp="1"/>
          </p:cNvSpPr>
          <p:nvPr>
            <p:ph type="subTitle"/>
          </p:nvPr>
        </p:nvSpPr>
        <p:spPr>
          <a:xfrm>
            <a:off x="434160" y="1540440"/>
            <a:ext cx="7817760" cy="381780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
          <p:cNvSpPr/>
          <p:nvPr/>
        </p:nvSpPr>
        <p:spPr>
          <a:xfrm>
            <a:off x="0" y="0"/>
            <a:ext cx="8686800" cy="6581880"/>
          </a:xfrm>
          <a:prstGeom prst="rect">
            <a:avLst/>
          </a:prstGeom>
          <a:gradFill rotWithShape="0">
            <a:gsLst>
              <a:gs pos="0">
                <a:srgbClr val="ffffff"/>
              </a:gs>
              <a:gs pos="100000">
                <a:srgbClr val="f001ff"/>
              </a:gs>
            </a:gsLst>
            <a:lin ang="5400000"/>
          </a:grad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 name=""/>
          <p:cNvSpPr/>
          <p:nvPr/>
        </p:nvSpPr>
        <p:spPr>
          <a:xfrm>
            <a:off x="0" y="1303200"/>
            <a:ext cx="8685360" cy="0"/>
          </a:xfrm>
          <a:prstGeom prst="line">
            <a:avLst/>
          </a:prstGeom>
          <a:ln w="12600">
            <a:solidFill>
              <a:srgbClr val="b2b2b2"/>
            </a:solidFill>
            <a:round/>
          </a:ln>
        </p:spPr>
        <p:style>
          <a:lnRef idx="0"/>
          <a:fillRef idx="0"/>
          <a:effectRef idx="0"/>
          <a:fontRef idx="minor"/>
        </p:style>
        <p:txBody>
          <a:bodyPr lIns="96120" rIns="96120" tIns="-51120" bIns="-51120" anchor="t">
            <a:noAutofit/>
          </a:bodyPr>
          <a:p>
            <a:endParaRPr b="0" lang="en-US" sz="1800" strike="noStrike" u="none">
              <a:solidFill>
                <a:srgbClr val="000000"/>
              </a:solidFill>
              <a:effectLst/>
              <a:uFillTx/>
              <a:latin typeface="Arial"/>
            </a:endParaRPr>
          </a:p>
        </p:txBody>
      </p:sp>
      <p:sp>
        <p:nvSpPr>
          <p:cNvPr id="2" name=""/>
          <p:cNvSpPr/>
          <p:nvPr/>
        </p:nvSpPr>
        <p:spPr>
          <a:xfrm>
            <a:off x="1440" y="1371600"/>
            <a:ext cx="8685360" cy="0"/>
          </a:xfrm>
          <a:prstGeom prst="line">
            <a:avLst/>
          </a:prstGeom>
          <a:ln w="12600">
            <a:solidFill>
              <a:srgbClr val="000000"/>
            </a:solidFill>
            <a:round/>
          </a:ln>
        </p:spPr>
        <p:style>
          <a:lnRef idx="0"/>
          <a:fillRef idx="0"/>
          <a:effectRef idx="0"/>
          <a:fontRef idx="minor"/>
        </p:style>
        <p:txBody>
          <a:bodyPr lIns="96120" rIns="96120" tIns="-51120" bIns="-51120" anchor="t">
            <a:noAutofit/>
          </a:bodyPr>
          <a:p>
            <a:endParaRPr b="0" lang="en-US" sz="1800" strike="noStrike" u="none">
              <a:solidFill>
                <a:srgbClr val="000000"/>
              </a:solidFill>
              <a:effectLst/>
              <a:uFillTx/>
              <a:latin typeface="Arial"/>
            </a:endParaRPr>
          </a:p>
        </p:txBody>
      </p:sp>
      <p:pic>
        <p:nvPicPr>
          <p:cNvPr id="3" name="" descr=""/>
          <p:cNvPicPr/>
          <p:nvPr/>
        </p:nvPicPr>
        <p:blipFill>
          <a:blip r:embed="rId2"/>
          <a:stretch/>
        </p:blipFill>
        <p:spPr>
          <a:xfrm>
            <a:off x="152280" y="379440"/>
            <a:ext cx="722160" cy="817560"/>
          </a:xfrm>
          <a:prstGeom prst="rect">
            <a:avLst/>
          </a:prstGeom>
          <a:noFill/>
          <a:ln w="0">
            <a:noFill/>
          </a:ln>
        </p:spPr>
      </p:pic>
      <p:sp>
        <p:nvSpPr>
          <p:cNvPr id="4" name=""/>
          <p:cNvSpPr txBox="1"/>
          <p:nvPr/>
        </p:nvSpPr>
        <p:spPr>
          <a:xfrm>
            <a:off x="3435480" y="6075360"/>
            <a:ext cx="3043080" cy="563400"/>
          </a:xfrm>
          <a:prstGeom prst="rect">
            <a:avLst/>
          </a:prstGeom>
          <a:noFill/>
          <a:ln w="0">
            <a:noFill/>
          </a:ln>
        </p:spPr>
        <p:txBody>
          <a:bodyPr lIns="0" rIns="0" tIns="0" bIns="0" anchor="t">
            <a:spAutoFit/>
          </a:bodyPr>
          <a:p>
            <a:pPr algn="ctr">
              <a:lnSpc>
                <a:spcPct val="100000"/>
              </a:lnSpc>
            </a:pPr>
            <a:r>
              <a:rPr b="1" lang="en-US" sz="1000" strike="noStrike" u="none">
                <a:solidFill>
                  <a:srgbClr val="000000"/>
                </a:solidFill>
                <a:effectLst/>
                <a:uFillTx/>
                <a:latin typeface="Times New Roman"/>
                <a:ea typeface="Times New Roman"/>
              </a:rPr>
              <a:t>Prepared for Settlement Discussions Under</a:t>
            </a:r>
            <a:endParaRPr b="0" lang="en-US" sz="1000" strike="noStrike" u="none">
              <a:solidFill>
                <a:srgbClr val="000000"/>
              </a:solidFill>
              <a:effectLst/>
              <a:uFillTx/>
              <a:latin typeface="Arial"/>
            </a:endParaRPr>
          </a:p>
          <a:p>
            <a:pPr algn="ctr">
              <a:lnSpc>
                <a:spcPct val="100000"/>
              </a:lnSpc>
            </a:pPr>
            <a:r>
              <a:rPr b="0" lang="en-US" sz="700" strike="noStrike" u="none">
                <a:solidFill>
                  <a:srgbClr val="000000"/>
                </a:solidFill>
                <a:effectLst/>
                <a:uFillTx/>
                <a:latin typeface="Times New Roman"/>
                <a:ea typeface="Times New Roman"/>
              </a:rPr>
              <a:t>Rule 51 of the CPUC Rules of Practice and Procedure, Rule 601 et seq. of the FERC Rules of Practice, Rule 408 of the Federal Rules of Evidence, and Section 1152 of the California Evidence Code.</a:t>
            </a:r>
            <a:endParaRPr b="0" lang="en-US" sz="700" strike="noStrike" u="none">
              <a:solidFill>
                <a:srgbClr val="000000"/>
              </a:solidFill>
              <a:effectLst/>
              <a:uFillTx/>
              <a:latin typeface="Arial"/>
            </a:endParaRPr>
          </a:p>
        </p:txBody>
      </p:sp>
      <p:sp>
        <p:nvSpPr>
          <p:cNvPr id="5" name=""/>
          <p:cNvSpPr txBox="1"/>
          <p:nvPr/>
        </p:nvSpPr>
        <p:spPr>
          <a:xfrm>
            <a:off x="33480" y="6296040"/>
            <a:ext cx="3014640" cy="333360"/>
          </a:xfrm>
          <a:prstGeom prst="rect">
            <a:avLst/>
          </a:prstGeom>
          <a:noFill/>
          <a:ln w="0">
            <a:noFill/>
          </a:ln>
        </p:spPr>
        <p:txBody>
          <a:bodyPr lIns="0" rIns="0" tIns="0" bIns="0" anchor="t">
            <a:spAutoFit/>
          </a:bodyPr>
          <a:p>
            <a:pPr>
              <a:lnSpc>
                <a:spcPct val="100000"/>
              </a:lnSpc>
              <a:spcBef>
                <a:spcPts val="1199"/>
              </a:spcBef>
            </a:pPr>
            <a:r>
              <a:rPr b="1" lang="en-US" sz="1600" strike="noStrike" u="none">
                <a:solidFill>
                  <a:srgbClr val="000000"/>
                </a:solidFill>
                <a:effectLst/>
                <a:uFillTx/>
                <a:latin typeface="Book Antiqua"/>
                <a:ea typeface="Book Antiqua"/>
              </a:rPr>
              <a:t>November 7, 2000</a:t>
            </a:r>
            <a:endParaRPr b="0" lang="en-US" sz="1600" strike="noStrike" u="none">
              <a:solidFill>
                <a:srgbClr val="000000"/>
              </a:solidFill>
              <a:effectLst/>
              <a:uFillTx/>
              <a:latin typeface="Arial"/>
            </a:endParaRPr>
          </a:p>
        </p:txBody>
      </p:sp>
      <p:sp>
        <p:nvSpPr>
          <p:cNvPr id="6" name=""/>
          <p:cNvSpPr txBox="1"/>
          <p:nvPr/>
        </p:nvSpPr>
        <p:spPr>
          <a:xfrm>
            <a:off x="7023240" y="-38160"/>
            <a:ext cx="1625760" cy="317520"/>
          </a:xfrm>
          <a:prstGeom prst="rect">
            <a:avLst/>
          </a:prstGeom>
          <a:noFill/>
          <a:ln w="0">
            <a:noFill/>
          </a:ln>
        </p:spPr>
        <p:txBody>
          <a:bodyPr lIns="0" rIns="0" tIns="0" bIns="0" anchor="t">
            <a:spAutoFit/>
          </a:bodyPr>
          <a:p>
            <a:pPr algn="r">
              <a:lnSpc>
                <a:spcPct val="100000"/>
              </a:lnSpc>
              <a:spcBef>
                <a:spcPts val="1199"/>
              </a:spcBef>
            </a:pPr>
            <a:r>
              <a:rPr b="1" i="1" lang="en-US" sz="1500" strike="noStrike" u="none">
                <a:solidFill>
                  <a:srgbClr val="000000"/>
                </a:solidFill>
                <a:effectLst/>
                <a:uFillTx/>
                <a:latin typeface="Georgia"/>
                <a:ea typeface="Georgia"/>
              </a:rPr>
              <a:t>Gas Accord II</a:t>
            </a:r>
            <a:endParaRPr b="0" lang="en-US" sz="1500" strike="noStrike" u="none">
              <a:solidFill>
                <a:srgbClr val="000000"/>
              </a:solidFill>
              <a:effectLst/>
              <a:uFillTx/>
              <a:latin typeface="Arial"/>
            </a:endParaRPr>
          </a:p>
        </p:txBody>
      </p:sp>
      <p:sp>
        <p:nvSpPr>
          <p:cNvPr id="7" name=""/>
          <p:cNvSpPr txBox="1"/>
          <p:nvPr/>
        </p:nvSpPr>
        <p:spPr>
          <a:xfrm>
            <a:off x="88920" y="-46080"/>
            <a:ext cx="3263760" cy="317520"/>
          </a:xfrm>
          <a:prstGeom prst="rect">
            <a:avLst/>
          </a:prstGeom>
          <a:noFill/>
          <a:ln w="0">
            <a:noFill/>
          </a:ln>
        </p:spPr>
        <p:txBody>
          <a:bodyPr lIns="0" rIns="0" tIns="0" bIns="0" anchor="t">
            <a:spAutoFit/>
          </a:bodyPr>
          <a:p>
            <a:pPr>
              <a:lnSpc>
                <a:spcPct val="100000"/>
              </a:lnSpc>
              <a:spcBef>
                <a:spcPts val="1199"/>
              </a:spcBef>
            </a:pPr>
            <a:r>
              <a:rPr b="1" i="1" lang="en-US" sz="1500" strike="noStrike" u="none">
                <a:solidFill>
                  <a:srgbClr val="000000"/>
                </a:solidFill>
                <a:effectLst/>
                <a:uFillTx/>
                <a:latin typeface="Georgia"/>
                <a:ea typeface="Georgia"/>
              </a:rPr>
              <a:t>Winter Supply Reliability</a:t>
            </a:r>
            <a:endParaRPr b="0" lang="en-US" sz="1500" strike="noStrike" u="none">
              <a:solidFill>
                <a:srgbClr val="000000"/>
              </a:solidFill>
              <a:effectLst/>
              <a:uFillTx/>
              <a:latin typeface="Arial"/>
            </a:endParaRPr>
          </a:p>
        </p:txBody>
      </p:sp>
      <p:sp>
        <p:nvSpPr>
          <p:cNvPr id="8" name="PlaceHolder 1"/>
          <p:cNvSpPr>
            <a:spLocks noGrp="1"/>
          </p:cNvSpPr>
          <p:nvPr>
            <p:ph type="title"/>
          </p:nvPr>
        </p:nvSpPr>
        <p:spPr>
          <a:xfrm>
            <a:off x="434160" y="262440"/>
            <a:ext cx="7817760" cy="1098720"/>
          </a:xfrm>
          <a:prstGeom prst="rect">
            <a:avLst/>
          </a:prstGeom>
          <a:noFill/>
          <a:ln w="0">
            <a:noFill/>
          </a:ln>
        </p:spPr>
        <p:txBody>
          <a:bodyPr lIns="0" rIns="0" tIns="0" bIns="0" anchor="ctr">
            <a:noAutofit/>
          </a:bodyPr>
          <a:p>
            <a:pPr indent="0" algn="ctr">
              <a:buNone/>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9" name="PlaceHolder 2"/>
          <p:cNvSpPr>
            <a:spLocks noGrp="1"/>
          </p:cNvSpPr>
          <p:nvPr>
            <p:ph type="body"/>
          </p:nvPr>
        </p:nvSpPr>
        <p:spPr>
          <a:xfrm>
            <a:off x="434160" y="1540440"/>
            <a:ext cx="7817760" cy="38178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3097080" y="3795840"/>
            <a:ext cx="174600" cy="51588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3" name=""/>
          <p:cNvSpPr txBox="1"/>
          <p:nvPr/>
        </p:nvSpPr>
        <p:spPr>
          <a:xfrm>
            <a:off x="1816200" y="3019320"/>
            <a:ext cx="5073480" cy="1552680"/>
          </a:xfrm>
          <a:prstGeom prst="rect">
            <a:avLst/>
          </a:prstGeom>
          <a:noFill/>
          <a:ln w="0">
            <a:noFill/>
          </a:ln>
        </p:spPr>
        <p:txBody>
          <a:bodyPr lIns="0" rIns="0" tIns="0" bIns="0" anchor="t">
            <a:spAutoFit/>
          </a:bodyPr>
          <a:p>
            <a:pPr algn="ctr">
              <a:lnSpc>
                <a:spcPct val="100000"/>
              </a:lnSpc>
              <a:spcBef>
                <a:spcPts val="1199"/>
              </a:spcBef>
            </a:pPr>
            <a:r>
              <a:rPr b="1" lang="en-US" sz="4800" strike="noStrike" u="none">
                <a:solidFill>
                  <a:srgbClr val="000000"/>
                </a:solidFill>
                <a:effectLst/>
                <a:uFillTx/>
                <a:latin typeface="Book Antiqua"/>
                <a:ea typeface="Book Antiqua"/>
              </a:rPr>
              <a:t>Winter Supply</a:t>
            </a:r>
            <a:br>
              <a:rPr sz="4800"/>
            </a:br>
            <a:r>
              <a:rPr b="1" lang="en-US" sz="4800" strike="noStrike" u="none">
                <a:solidFill>
                  <a:srgbClr val="000000"/>
                </a:solidFill>
                <a:effectLst/>
                <a:uFillTx/>
                <a:latin typeface="Book Antiqua"/>
                <a:ea typeface="Book Antiqua"/>
              </a:rPr>
              <a:t>Reliability</a:t>
            </a:r>
            <a:endParaRPr b="0" lang="en-US" sz="4800" strike="noStrike" u="none">
              <a:solidFill>
                <a:srgbClr val="000000"/>
              </a:solidFill>
              <a:effectLst/>
              <a:uFillTx/>
              <a:latin typeface="Arial"/>
            </a:endParaRPr>
          </a:p>
        </p:txBody>
      </p:sp>
      <p:sp>
        <p:nvSpPr>
          <p:cNvPr id="14" name=""/>
          <p:cNvSpPr txBox="1"/>
          <p:nvPr/>
        </p:nvSpPr>
        <p:spPr>
          <a:xfrm>
            <a:off x="1308240" y="1687680"/>
            <a:ext cx="6066000" cy="1191960"/>
          </a:xfrm>
          <a:prstGeom prst="rect">
            <a:avLst/>
          </a:prstGeom>
          <a:noFill/>
          <a:ln w="0">
            <a:noFill/>
          </a:ln>
        </p:spPr>
        <p:txBody>
          <a:bodyPr lIns="0" rIns="0" tIns="0" bIns="0" anchor="t">
            <a:spAutoFit/>
          </a:bodyPr>
          <a:p>
            <a:pPr>
              <a:lnSpc>
                <a:spcPct val="100000"/>
              </a:lnSpc>
              <a:spcBef>
                <a:spcPts val="1199"/>
              </a:spcBef>
            </a:pPr>
            <a:r>
              <a:rPr b="1" i="1" lang="en-US" sz="4200" strike="noStrike" u="none">
                <a:solidFill>
                  <a:srgbClr val="000000"/>
                </a:solidFill>
                <a:effectLst/>
                <a:uFillTx/>
                <a:latin typeface="Book Antiqua"/>
                <a:ea typeface="Book Antiqua"/>
              </a:rPr>
              <a:t>Gas Accord II Workshop</a:t>
            </a:r>
            <a:endParaRPr b="0" lang="en-US" sz="4200" strike="noStrike" u="none">
              <a:solidFill>
                <a:srgbClr val="000000"/>
              </a:solidFill>
              <a:effectLst/>
              <a:uFillTx/>
              <a:latin typeface="Arial"/>
            </a:endParaRPr>
          </a:p>
        </p:txBody>
      </p:sp>
      <p:sp>
        <p:nvSpPr>
          <p:cNvPr id="15"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6"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Cold Temperature Hypothetical Event Sequence  </a:t>
            </a:r>
            <a:r>
              <a:rPr b="0" lang="en-US" sz="2400" strike="noStrike" u="none">
                <a:solidFill>
                  <a:srgbClr val="000000"/>
                </a:solidFill>
                <a:effectLst/>
                <a:uFillTx/>
                <a:latin typeface="Book Antiqua"/>
                <a:ea typeface="Book Antiqua"/>
              </a:rPr>
              <a:t>(Continued)</a:t>
            </a:r>
            <a:endParaRPr b="0" lang="en-US" sz="2400" strike="noStrike" u="none">
              <a:solidFill>
                <a:srgbClr val="000000"/>
              </a:solidFill>
              <a:effectLst/>
              <a:uFillTx/>
              <a:latin typeface="Arial"/>
            </a:endParaRPr>
          </a:p>
        </p:txBody>
      </p:sp>
      <p:sp>
        <p:nvSpPr>
          <p:cNvPr id="38" name=""/>
          <p:cNvSpPr txBox="1"/>
          <p:nvPr/>
        </p:nvSpPr>
        <p:spPr>
          <a:xfrm>
            <a:off x="762120" y="1371600"/>
            <a:ext cx="7680240" cy="480060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CGT determines that CPGs have only scheduled 2,700 MMcf/d and will be short supply by 200 MMcf/d.</a:t>
            </a:r>
            <a:endParaRPr b="0" lang="en-US" sz="2300" strike="noStrike" u="none">
              <a:solidFill>
                <a:srgbClr val="000000"/>
              </a:solidFill>
              <a:effectLst/>
              <a:uFillTx/>
              <a:latin typeface="Arial"/>
            </a:endParaRPr>
          </a:p>
          <a:p>
            <a:pPr marL="325440" indent="-325440">
              <a:lnSpc>
                <a:spcPct val="9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CGT also determines that total market demand will be 4,450 MMcf/d but only 3,890 MMcf/d of supply has been scheduled. </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The system will be short supply by 560 MMcf/d.  </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The noncore is short supply by 360 MMcf/d. </a:t>
            </a:r>
            <a:endParaRPr b="0" lang="en-US" sz="2000" strike="noStrike" u="none">
              <a:solidFill>
                <a:srgbClr val="000000"/>
              </a:solidFill>
              <a:effectLst/>
              <a:uFillTx/>
              <a:latin typeface="Arial"/>
            </a:endParaRPr>
          </a:p>
          <a:p>
            <a:pPr marL="325440" indent="-325440">
              <a:lnSpc>
                <a:spcPct val="9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At approximately 1:00 p.m., PG&amp;E calls for a diversion of 200 MMcf/d from the noncore to make-up the core supply shortfall.  </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PG&amp;E expects that the EFO provides enough incentive for the remaining 360 MMcf/d of noncore load without matching supply to be shut off voluntarily. </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Cold Temperature Hypothetical Event Sequence  </a:t>
            </a:r>
            <a:r>
              <a:rPr b="0" lang="en-US" sz="2400" strike="noStrike" u="none">
                <a:solidFill>
                  <a:srgbClr val="000000"/>
                </a:solidFill>
                <a:effectLst/>
                <a:uFillTx/>
                <a:latin typeface="Book Antiqua"/>
                <a:ea typeface="Book Antiqua"/>
              </a:rPr>
              <a:t>(Continued)</a:t>
            </a:r>
            <a:endParaRPr b="0" lang="en-US" sz="2400" strike="noStrike" u="none">
              <a:solidFill>
                <a:srgbClr val="000000"/>
              </a:solidFill>
              <a:effectLst/>
              <a:uFillTx/>
              <a:latin typeface="Arial"/>
            </a:endParaRPr>
          </a:p>
        </p:txBody>
      </p:sp>
      <p:sp>
        <p:nvSpPr>
          <p:cNvPr id="40"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PG&amp;E diverts gas from as-available transportation first and then firm transportation.  PG&amp;E notifies balancing entities that their gas is being diverted.</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PG&amp;E does not distinguish between noncore and EG customers</a:t>
            </a:r>
            <a:endParaRPr b="0" lang="en-US" sz="20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PG&amp;E freezes the nomination and scheduling process for the next three cycles.</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Balancing entities notify their end-users that they do not have supply to burn and must curtail load.</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End-users may ignore order to stop burns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Marketers may de-schedule the diverted gas into an upstream market with higher prices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Cold Temperature Hypothetical Event Sequence </a:t>
            </a:r>
            <a:r>
              <a:rPr b="0" lang="en-US" sz="2400" strike="noStrike" u="none">
                <a:solidFill>
                  <a:srgbClr val="000000"/>
                </a:solidFill>
                <a:effectLst/>
                <a:uFillTx/>
                <a:latin typeface="Book Antiqua"/>
                <a:ea typeface="Book Antiqua"/>
              </a:rPr>
              <a:t>(Continued)</a:t>
            </a:r>
            <a:endParaRPr b="0" lang="en-US" sz="2400" strike="noStrike" u="none">
              <a:solidFill>
                <a:srgbClr val="000000"/>
              </a:solidFill>
              <a:effectLst/>
              <a:uFillTx/>
              <a:latin typeface="Arial"/>
            </a:endParaRPr>
          </a:p>
        </p:txBody>
      </p:sp>
      <p:sp>
        <p:nvSpPr>
          <p:cNvPr id="42"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PG&amp;E expects some non-compliance of the EFO and diversion orders by the noncore and may need to gross up the diversion order by an expected amount (100 – 200 MMcf/d) </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PG&amp;E may not have the manpower to physically shut off all non-compliant customers</a:t>
            </a:r>
            <a:endParaRPr b="0" lang="en-US" sz="20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As gas-fired electric generators are taken off line by the diversion, the ISO needs to buy more expensive power (e.g. imports) to secure adequate electricity supply</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Electric prices are driven up as various regions compete for available power imports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
          <p:cNvSpPr txBox="1"/>
          <p:nvPr/>
        </p:nvSpPr>
        <p:spPr>
          <a:xfrm>
            <a:off x="1014480" y="309600"/>
            <a:ext cx="7257960" cy="8636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sp>
        <p:nvSpPr>
          <p:cNvPr id="44" name=""/>
          <p:cNvSpPr txBox="1"/>
          <p:nvPr/>
        </p:nvSpPr>
        <p:spPr>
          <a:xfrm>
            <a:off x="777960" y="1509840"/>
            <a:ext cx="7385040" cy="4546440"/>
          </a:xfrm>
          <a:prstGeom prst="rect">
            <a:avLst/>
          </a:prstGeom>
          <a:noFill/>
          <a:ln w="0">
            <a:noFill/>
          </a:ln>
        </p:spPr>
        <p:txBody>
          <a:bodyPr lIns="0" rIns="0" tIns="0" bIns="0" anchor="t">
            <a:spAutoFit/>
          </a:bodyPr>
          <a:p>
            <a:pPr marL="325440" indent="-325440" algn="ctr">
              <a:lnSpc>
                <a:spcPct val="100000"/>
              </a:lnSpc>
              <a:spcBef>
                <a:spcPts val="961"/>
              </a:spcBef>
            </a:pPr>
            <a:endParaRPr b="0" lang="en-US" sz="4000" strike="noStrike" u="none">
              <a:solidFill>
                <a:srgbClr val="000000"/>
              </a:solidFill>
              <a:effectLst/>
              <a:uFillTx/>
              <a:latin typeface="Arial"/>
            </a:endParaRPr>
          </a:p>
          <a:p>
            <a:pPr marL="325440" indent="-325440" algn="ctr">
              <a:lnSpc>
                <a:spcPct val="100000"/>
              </a:lnSpc>
              <a:spcBef>
                <a:spcPts val="961"/>
              </a:spcBef>
            </a:pPr>
            <a:r>
              <a:rPr b="0" lang="en-US" sz="4000" strike="noStrike" u="none">
                <a:solidFill>
                  <a:srgbClr val="000000"/>
                </a:solidFill>
                <a:effectLst/>
                <a:uFillTx/>
                <a:latin typeface="Book Antiqua"/>
                <a:ea typeface="Book Antiqua"/>
              </a:rPr>
              <a:t>Cold Weather</a:t>
            </a:r>
            <a:endParaRPr b="0" lang="en-US" sz="4000" strike="noStrike" u="none">
              <a:solidFill>
                <a:srgbClr val="000000"/>
              </a:solidFill>
              <a:effectLst/>
              <a:uFillTx/>
              <a:latin typeface="Arial"/>
            </a:endParaRPr>
          </a:p>
          <a:p>
            <a:pPr marL="325440" indent="-325440" algn="ctr">
              <a:lnSpc>
                <a:spcPct val="100000"/>
              </a:lnSpc>
              <a:spcBef>
                <a:spcPts val="961"/>
              </a:spcBef>
            </a:pPr>
            <a:r>
              <a:rPr b="0" lang="en-US" sz="4000" strike="noStrike" u="none">
                <a:solidFill>
                  <a:srgbClr val="000000"/>
                </a:solidFill>
                <a:effectLst/>
                <a:uFillTx/>
                <a:latin typeface="Book Antiqua"/>
                <a:ea typeface="Book Antiqua"/>
              </a:rPr>
              <a:t>Impact on Core</a:t>
            </a: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
          <p:cNvSpPr txBox="1"/>
          <p:nvPr/>
        </p:nvSpPr>
        <p:spPr>
          <a:xfrm>
            <a:off x="1014480" y="228600"/>
            <a:ext cx="7257960" cy="944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Cold Temperature Supply - Demand Projections For the Total Core Market</a:t>
            </a:r>
            <a:endParaRPr b="0" lang="en-US" sz="3000" strike="noStrike" u="none">
              <a:solidFill>
                <a:srgbClr val="000000"/>
              </a:solidFill>
              <a:effectLst/>
              <a:uFillTx/>
              <a:latin typeface="Arial"/>
            </a:endParaRPr>
          </a:p>
        </p:txBody>
      </p:sp>
      <p:sp>
        <p:nvSpPr>
          <p:cNvPr id="46" name=""/>
          <p:cNvSpPr txBox="1"/>
          <p:nvPr/>
        </p:nvSpPr>
        <p:spPr>
          <a:xfrm>
            <a:off x="777960" y="1295280"/>
            <a:ext cx="7385040" cy="464832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pic>
        <p:nvPicPr>
          <p:cNvPr id="47" name="" descr=""/>
          <p:cNvPicPr/>
          <p:nvPr/>
        </p:nvPicPr>
        <p:blipFill>
          <a:blip r:embed="rId1"/>
          <a:stretch/>
        </p:blipFill>
        <p:spPr>
          <a:xfrm>
            <a:off x="266760" y="1446120"/>
            <a:ext cx="8128080" cy="460692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Year 2000 Core Demand vs. Supply</a:t>
            </a:r>
            <a:endParaRPr b="0" lang="en-US" sz="3000" strike="noStrike" u="none">
              <a:solidFill>
                <a:srgbClr val="000000"/>
              </a:solidFill>
              <a:effectLst/>
              <a:uFillTx/>
              <a:latin typeface="Arial"/>
            </a:endParaRPr>
          </a:p>
        </p:txBody>
      </p:sp>
      <p:sp>
        <p:nvSpPr>
          <p:cNvPr id="49" name=""/>
          <p:cNvSpPr txBox="1"/>
          <p:nvPr/>
        </p:nvSpPr>
        <p:spPr>
          <a:xfrm>
            <a:off x="777960" y="1509840"/>
            <a:ext cx="7385040" cy="45464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pic>
        <p:nvPicPr>
          <p:cNvPr id="50" name="" descr=""/>
          <p:cNvPicPr/>
          <p:nvPr/>
        </p:nvPicPr>
        <p:blipFill>
          <a:blip r:embed="rId1"/>
          <a:stretch/>
        </p:blipFill>
        <p:spPr>
          <a:xfrm>
            <a:off x="411120" y="990720"/>
            <a:ext cx="7945560" cy="4554360"/>
          </a:xfrm>
          <a:prstGeom prst="rect">
            <a:avLst/>
          </a:prstGeom>
          <a:noFill/>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Year 2008 Core Demand vs Supply</a:t>
            </a:r>
            <a:endParaRPr b="0" lang="en-US" sz="3000" strike="noStrike" u="none">
              <a:solidFill>
                <a:srgbClr val="000000"/>
              </a:solidFill>
              <a:effectLst/>
              <a:uFillTx/>
              <a:latin typeface="Arial"/>
            </a:endParaRPr>
          </a:p>
        </p:txBody>
      </p:sp>
      <p:sp>
        <p:nvSpPr>
          <p:cNvPr id="52" name=""/>
          <p:cNvSpPr txBox="1"/>
          <p:nvPr/>
        </p:nvSpPr>
        <p:spPr>
          <a:xfrm>
            <a:off x="777960" y="1509840"/>
            <a:ext cx="7385040" cy="45464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pic>
        <p:nvPicPr>
          <p:cNvPr id="53" name="" descr=""/>
          <p:cNvPicPr/>
          <p:nvPr/>
        </p:nvPicPr>
        <p:blipFill>
          <a:blip r:embed="rId1"/>
          <a:stretch/>
        </p:blipFill>
        <p:spPr>
          <a:xfrm>
            <a:off x="609480" y="914400"/>
            <a:ext cx="7783560" cy="4780080"/>
          </a:xfrm>
          <a:prstGeom prst="rect">
            <a:avLst/>
          </a:prstGeom>
          <a:noFill/>
          <a:ln w="0">
            <a:noFill/>
          </a:ln>
        </p:spPr>
      </p:pic>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Temperature Probability Curve</a:t>
            </a:r>
            <a:endParaRPr b="0" lang="en-US" sz="3000" strike="noStrike" u="none">
              <a:solidFill>
                <a:srgbClr val="000000"/>
              </a:solidFill>
              <a:effectLst/>
              <a:uFillTx/>
              <a:latin typeface="Arial"/>
            </a:endParaRPr>
          </a:p>
        </p:txBody>
      </p:sp>
      <p:sp>
        <p:nvSpPr>
          <p:cNvPr id="55" name=""/>
          <p:cNvSpPr txBox="1"/>
          <p:nvPr/>
        </p:nvSpPr>
        <p:spPr>
          <a:xfrm>
            <a:off x="777960" y="1509840"/>
            <a:ext cx="7385040" cy="45464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pic>
        <p:nvPicPr>
          <p:cNvPr id="56" name="" descr=""/>
          <p:cNvPicPr/>
          <p:nvPr/>
        </p:nvPicPr>
        <p:blipFill>
          <a:blip r:embed="rId1"/>
          <a:stretch/>
        </p:blipFill>
        <p:spPr>
          <a:xfrm>
            <a:off x="228600" y="819000"/>
            <a:ext cx="8032680" cy="5041800"/>
          </a:xfrm>
          <a:prstGeom prst="rect">
            <a:avLst/>
          </a:prstGeom>
          <a:noFill/>
          <a:ln w="0">
            <a:noFill/>
          </a:ln>
        </p:spPr>
      </p:pic>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Cost Per Year for Core Diversions</a:t>
            </a:r>
            <a:endParaRPr b="0" lang="en-US" sz="3000" strike="noStrike" u="none">
              <a:solidFill>
                <a:srgbClr val="000000"/>
              </a:solidFill>
              <a:effectLst/>
              <a:uFillTx/>
              <a:latin typeface="Arial"/>
            </a:endParaRPr>
          </a:p>
        </p:txBody>
      </p:sp>
      <p:sp>
        <p:nvSpPr>
          <p:cNvPr id="58" name=""/>
          <p:cNvSpPr txBox="1"/>
          <p:nvPr/>
        </p:nvSpPr>
        <p:spPr>
          <a:xfrm>
            <a:off x="777960" y="1509840"/>
            <a:ext cx="76802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tabLst>
                <a:tab algn="ctr" pos="1846440"/>
                <a:tab algn="ctr" pos="3160800"/>
                <a:tab algn="ctr" pos="4875120"/>
                <a:tab algn="ctr" pos="6532560"/>
              </a:tabLst>
            </a:pPr>
            <a:r>
              <a:rPr b="0" lang="en-US" sz="2300" strike="noStrike" u="none">
                <a:solidFill>
                  <a:srgbClr val="000000"/>
                </a:solidFill>
                <a:effectLst/>
                <a:uFillTx/>
                <a:latin typeface="Book Antiqua"/>
                <a:ea typeface="Book Antiqua"/>
              </a:rPr>
              <a:t>Methodology</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465200"/>
                <a:tab algn="ctr" pos="2779560"/>
                <a:tab algn="ctr" pos="4494240"/>
                <a:tab algn="ctr" pos="6151680"/>
              </a:tabLst>
            </a:pPr>
            <a:r>
              <a:rPr b="0" lang="en-US" sz="2000" strike="noStrike" u="none">
                <a:solidFill>
                  <a:srgbClr val="000000"/>
                </a:solidFill>
                <a:effectLst/>
                <a:uFillTx/>
                <a:latin typeface="Book Antiqua"/>
                <a:ea typeface="Book Antiqua"/>
              </a:rPr>
              <a:t>Backcast on 80 years of temperature data</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465200"/>
                <a:tab algn="ctr" pos="2779560"/>
                <a:tab algn="ctr" pos="4494240"/>
                <a:tab algn="ctr" pos="6151680"/>
              </a:tabLst>
            </a:pPr>
            <a:r>
              <a:rPr b="0" lang="en-US" sz="2000" strike="noStrike" u="none">
                <a:solidFill>
                  <a:srgbClr val="000000"/>
                </a:solidFill>
                <a:effectLst/>
                <a:uFillTx/>
                <a:latin typeface="Book Antiqua"/>
                <a:ea typeface="Book Antiqua"/>
              </a:rPr>
              <a:t>Assumed $100 per Dth penalty (EFO noncompliance charge plus diversion charge)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465200"/>
                <a:tab algn="ctr" pos="2779560"/>
                <a:tab algn="ctr" pos="4494240"/>
                <a:tab algn="ctr" pos="6151680"/>
              </a:tabLst>
            </a:pPr>
            <a:r>
              <a:rPr b="0" lang="en-US" sz="2000" strike="noStrike" u="none">
                <a:solidFill>
                  <a:srgbClr val="000000"/>
                </a:solidFill>
                <a:effectLst/>
                <a:uFillTx/>
                <a:latin typeface="Book Antiqua"/>
                <a:ea typeface="Book Antiqua"/>
              </a:rPr>
              <a:t>Assumed CPGs will require diversion above 2.7 Bcf</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465200"/>
                <a:tab algn="ctr" pos="2779560"/>
                <a:tab algn="ctr" pos="4494240"/>
                <a:tab algn="ctr" pos="6151680"/>
              </a:tabLst>
            </a:pPr>
            <a:r>
              <a:rPr b="0" lang="en-US" sz="2000" strike="noStrike" u="none">
                <a:solidFill>
                  <a:srgbClr val="000000"/>
                </a:solidFill>
                <a:effectLst/>
                <a:uFillTx/>
                <a:latin typeface="Book Antiqua"/>
                <a:ea typeface="Book Antiqua"/>
              </a:rPr>
              <a:t>Calculated diverted load times penalty</a:t>
            </a:r>
            <a:endParaRPr b="0" lang="en-US" sz="20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tabLst>
                <a:tab algn="ctr" pos="1846440"/>
                <a:tab algn="ctr" pos="3160800"/>
                <a:tab algn="ctr" pos="4875120"/>
                <a:tab algn="ctr" pos="6532560"/>
              </a:tabLst>
            </a:pPr>
            <a:r>
              <a:rPr b="0" lang="en-US" sz="2300" strike="noStrike" u="none">
                <a:solidFill>
                  <a:srgbClr val="000000"/>
                </a:solidFill>
                <a:effectLst/>
                <a:uFillTx/>
                <a:latin typeface="Book Antiqua"/>
                <a:ea typeface="Book Antiqua"/>
              </a:rPr>
              <a:t>Results</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Expected</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Maximum</a:t>
            </a:r>
            <a:endParaRPr b="0" lang="en-US" sz="2000" strike="noStrike" u="none">
              <a:solidFill>
                <a:srgbClr val="000000"/>
              </a:solidFill>
              <a:effectLst/>
              <a:uFillTx/>
              <a:latin typeface="Arial"/>
            </a:endParaRPr>
          </a:p>
          <a:p>
            <a:pPr marL="706320" indent="-266760">
              <a:lnSpc>
                <a:spcPct val="85000"/>
              </a:lnSpc>
              <a:tabLst>
                <a:tab algn="ctr" pos="1465200"/>
                <a:tab algn="ctr" pos="2779560"/>
                <a:tab algn="ctr" pos="4494240"/>
                <a:tab algn="ctr" pos="61516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Cost/Year</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One-Year Cost</a:t>
            </a:r>
            <a:endParaRPr b="0" lang="en-US" sz="2000" strike="noStrike" u="none">
              <a:solidFill>
                <a:srgbClr val="000000"/>
              </a:solidFill>
              <a:effectLst/>
              <a:uFillTx/>
              <a:latin typeface="Arial"/>
            </a:endParaRPr>
          </a:p>
          <a:p>
            <a:pPr marL="706320" indent="-266760">
              <a:lnSpc>
                <a:spcPct val="85000"/>
              </a:lnSpc>
              <a:tabLst>
                <a:tab algn="ctr" pos="1465200"/>
                <a:tab algn="ctr" pos="2779560"/>
                <a:tab algn="ctr" pos="4494240"/>
                <a:tab algn="ctr" pos="61516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Year</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 million)</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 million)</a:t>
            </a:r>
            <a:endParaRPr b="0" lang="en-US" sz="2000" strike="noStrike" u="none">
              <a:solidFill>
                <a:srgbClr val="000000"/>
              </a:solidFill>
              <a:effectLst/>
              <a:uFillTx/>
              <a:latin typeface="Arial"/>
            </a:endParaRPr>
          </a:p>
          <a:p>
            <a:pPr marL="706320" indent="-266760">
              <a:lnSpc>
                <a:spcPct val="100000"/>
              </a:lnSpc>
              <a:spcBef>
                <a:spcPts val="479"/>
              </a:spcBef>
              <a:tabLst>
                <a:tab algn="ctr" pos="1465200"/>
                <a:tab algn="ctr" pos="2779560"/>
                <a:tab algn="ctr" pos="4494240"/>
                <a:tab algn="ctr" pos="61516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2000</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$5</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$99</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2005</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$11</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$212</a:t>
            </a:r>
            <a:endParaRPr b="0" lang="en-US" sz="2000" strike="noStrike" u="none">
              <a:solidFill>
                <a:srgbClr val="000000"/>
              </a:solidFill>
              <a:effectLst/>
              <a:uFillTx/>
              <a:latin typeface="Arial"/>
            </a:endParaRPr>
          </a:p>
          <a:p>
            <a:pPr marL="706320" indent="-266760">
              <a:lnSpc>
                <a:spcPct val="100000"/>
              </a:lnSpc>
              <a:spcBef>
                <a:spcPts val="479"/>
              </a:spcBef>
              <a:tabLst>
                <a:tab algn="ctr" pos="1465200"/>
                <a:tab algn="ctr" pos="2779560"/>
                <a:tab algn="ctr" pos="4494240"/>
                <a:tab algn="ctr" pos="61516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2008</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$24</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$320</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
          <p:cNvSpPr txBox="1"/>
          <p:nvPr/>
        </p:nvSpPr>
        <p:spPr>
          <a:xfrm>
            <a:off x="1014480" y="309600"/>
            <a:ext cx="7257960" cy="8636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sp>
        <p:nvSpPr>
          <p:cNvPr id="60" name=""/>
          <p:cNvSpPr txBox="1"/>
          <p:nvPr/>
        </p:nvSpPr>
        <p:spPr>
          <a:xfrm>
            <a:off x="777960" y="1509840"/>
            <a:ext cx="7385040" cy="4546440"/>
          </a:xfrm>
          <a:prstGeom prst="rect">
            <a:avLst/>
          </a:prstGeom>
          <a:noFill/>
          <a:ln w="0">
            <a:noFill/>
          </a:ln>
        </p:spPr>
        <p:txBody>
          <a:bodyPr lIns="0" rIns="0" tIns="0" bIns="0" anchor="t">
            <a:spAutoFit/>
          </a:bodyPr>
          <a:p>
            <a:pPr marL="325440" indent="-325440" algn="ctr">
              <a:lnSpc>
                <a:spcPct val="100000"/>
              </a:lnSpc>
              <a:spcBef>
                <a:spcPts val="961"/>
              </a:spcBef>
            </a:pPr>
            <a:endParaRPr b="0" lang="en-US" sz="2300" strike="noStrike" u="none">
              <a:solidFill>
                <a:srgbClr val="000000"/>
              </a:solidFill>
              <a:effectLst/>
              <a:uFillTx/>
              <a:latin typeface="Arial"/>
            </a:endParaRPr>
          </a:p>
          <a:p>
            <a:pPr marL="325440" indent="-325440" algn="ctr">
              <a:lnSpc>
                <a:spcPct val="100000"/>
              </a:lnSpc>
              <a:spcBef>
                <a:spcPts val="961"/>
              </a:spcBef>
            </a:pPr>
            <a:r>
              <a:rPr b="0" lang="en-US" sz="4000" strike="noStrike" u="none">
                <a:solidFill>
                  <a:srgbClr val="000000"/>
                </a:solidFill>
                <a:effectLst/>
                <a:uFillTx/>
                <a:latin typeface="Book Antiqua"/>
                <a:ea typeface="Book Antiqua"/>
              </a:rPr>
              <a:t>Cold Weather Impact on Noncore and Electric Generation</a:t>
            </a: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Agenda</a:t>
            </a:r>
            <a:endParaRPr b="0" lang="en-US" sz="3000" strike="noStrike" u="none">
              <a:solidFill>
                <a:srgbClr val="000000"/>
              </a:solidFill>
              <a:effectLst/>
              <a:uFillTx/>
              <a:latin typeface="Arial"/>
            </a:endParaRPr>
          </a:p>
        </p:txBody>
      </p:sp>
      <p:sp>
        <p:nvSpPr>
          <p:cNvPr id="18"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Policy Background</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Cold Temperature Hypothetical Event Sequence</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Cold Weather Impact on Core</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Cold Weather Impact on Noncore and Electric Generation </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Cold Weather Impact on Gas Market Costs</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Summary of Expected Annual Costs Due to Cold Weather Event</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Options for Increasing Supply Reliability</a:t>
            </a:r>
            <a:endParaRPr b="0" lang="en-US" sz="2300" strike="noStrike" u="none">
              <a:solidFill>
                <a:srgbClr val="000000"/>
              </a:solidFill>
              <a:effectLst/>
              <a:uFillTx/>
              <a:latin typeface="Arial"/>
            </a:endParaRPr>
          </a:p>
        </p:txBody>
      </p:sp>
      <p:sp>
        <p:nvSpPr>
          <p:cNvPr id="19"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20"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
          <p:cNvSpPr txBox="1"/>
          <p:nvPr/>
        </p:nvSpPr>
        <p:spPr>
          <a:xfrm>
            <a:off x="1014480" y="228600"/>
            <a:ext cx="7257960" cy="944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Cold Temperature Demand Projections</a:t>
            </a:r>
            <a:endParaRPr b="0" lang="en-US" sz="3000" strike="noStrike" u="none">
              <a:solidFill>
                <a:srgbClr val="000000"/>
              </a:solidFill>
              <a:effectLst/>
              <a:uFillTx/>
              <a:latin typeface="Arial"/>
            </a:endParaRPr>
          </a:p>
        </p:txBody>
      </p:sp>
      <p:sp>
        <p:nvSpPr>
          <p:cNvPr id="62" name=""/>
          <p:cNvSpPr txBox="1"/>
          <p:nvPr/>
        </p:nvSpPr>
        <p:spPr>
          <a:xfrm>
            <a:off x="777960" y="1509840"/>
            <a:ext cx="7385040" cy="45464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pic>
        <p:nvPicPr>
          <p:cNvPr id="63" name="" descr=""/>
          <p:cNvPicPr/>
          <p:nvPr/>
        </p:nvPicPr>
        <p:blipFill>
          <a:blip r:embed="rId1"/>
          <a:stretch/>
        </p:blipFill>
        <p:spPr>
          <a:xfrm>
            <a:off x="609480" y="1771560"/>
            <a:ext cx="7118280" cy="2755800"/>
          </a:xfrm>
          <a:prstGeom prst="rect">
            <a:avLst/>
          </a:prstGeom>
          <a:noFill/>
          <a:ln w="0">
            <a:noFill/>
          </a:ln>
        </p:spPr>
      </p:pic>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
          <p:cNvSpPr txBox="1"/>
          <p:nvPr/>
        </p:nvSpPr>
        <p:spPr>
          <a:xfrm>
            <a:off x="990720" y="309600"/>
            <a:ext cx="7257960" cy="1267200"/>
          </a:xfrm>
          <a:prstGeom prst="rect">
            <a:avLst/>
          </a:prstGeom>
          <a:noFill/>
          <a:ln w="0">
            <a:noFill/>
          </a:ln>
        </p:spPr>
        <p:txBody>
          <a:bodyPr lIns="0" rIns="0" tIns="0" bIns="0" anchor="t">
            <a:spAutoFit/>
          </a:bodyPr>
          <a:p>
            <a:pPr>
              <a:lnSpc>
                <a:spcPct val="100000"/>
              </a:lnSpc>
            </a:pPr>
            <a:br>
              <a:rPr sz="3000"/>
            </a:br>
            <a:r>
              <a:rPr b="0" lang="en-US" sz="3000" strike="noStrike" u="none">
                <a:solidFill>
                  <a:srgbClr val="000000"/>
                </a:solidFill>
                <a:effectLst/>
                <a:uFillTx/>
                <a:latin typeface="Times New Roman"/>
                <a:ea typeface="Times New Roman"/>
              </a:rPr>
              <a:t>Cold Temperature Supply Projections</a:t>
            </a:r>
            <a:br>
              <a:rPr sz="3000"/>
            </a:br>
            <a:endParaRPr b="0" lang="en-US" sz="3000" strike="noStrike" u="none">
              <a:solidFill>
                <a:srgbClr val="000000"/>
              </a:solidFill>
              <a:effectLst/>
              <a:uFillTx/>
              <a:latin typeface="Arial"/>
            </a:endParaRPr>
          </a:p>
        </p:txBody>
      </p:sp>
      <p:sp>
        <p:nvSpPr>
          <p:cNvPr id="65" name=""/>
          <p:cNvSpPr txBox="1"/>
          <p:nvPr/>
        </p:nvSpPr>
        <p:spPr>
          <a:xfrm>
            <a:off x="777960" y="1509840"/>
            <a:ext cx="7385040" cy="45464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sp>
        <p:nvSpPr>
          <p:cNvPr id="66"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67"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pic>
        <p:nvPicPr>
          <p:cNvPr id="68" name="" descr=""/>
          <p:cNvPicPr/>
          <p:nvPr/>
        </p:nvPicPr>
        <p:blipFill>
          <a:blip r:embed="rId1"/>
          <a:stretch/>
        </p:blipFill>
        <p:spPr>
          <a:xfrm>
            <a:off x="571680" y="1542960"/>
            <a:ext cx="7886880" cy="4267080"/>
          </a:xfrm>
          <a:prstGeom prst="rect">
            <a:avLst/>
          </a:prstGeom>
          <a:noFill/>
          <a:ln w="0">
            <a:noFill/>
          </a:ln>
        </p:spPr>
      </p:pic>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Times New Roman"/>
                <a:ea typeface="Times New Roman"/>
              </a:rPr>
              <a:t>Noncore and EG Supply-Demand Shortfall</a:t>
            </a:r>
            <a:endParaRPr b="0" lang="en-US" sz="3000" strike="noStrike" u="none">
              <a:solidFill>
                <a:srgbClr val="000000"/>
              </a:solidFill>
              <a:effectLst/>
              <a:uFillTx/>
              <a:latin typeface="Arial"/>
            </a:endParaRPr>
          </a:p>
        </p:txBody>
      </p:sp>
      <p:sp>
        <p:nvSpPr>
          <p:cNvPr id="70" name=""/>
          <p:cNvSpPr txBox="1"/>
          <p:nvPr/>
        </p:nvSpPr>
        <p:spPr>
          <a:xfrm>
            <a:off x="777960" y="1509840"/>
            <a:ext cx="7385040" cy="45464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sp>
        <p:nvSpPr>
          <p:cNvPr id="71"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72"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pic>
        <p:nvPicPr>
          <p:cNvPr id="73" name="" descr=""/>
          <p:cNvPicPr/>
          <p:nvPr/>
        </p:nvPicPr>
        <p:blipFill>
          <a:blip r:embed="rId1"/>
          <a:stretch/>
        </p:blipFill>
        <p:spPr>
          <a:xfrm>
            <a:off x="571680" y="1542960"/>
            <a:ext cx="7886880" cy="3733920"/>
          </a:xfrm>
          <a:prstGeom prst="rect">
            <a:avLst/>
          </a:prstGeom>
          <a:noFill/>
          <a:ln w="0">
            <a:noFill/>
          </a:ln>
        </p:spPr>
      </p:pic>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Supply-Demand Picture in 2000</a:t>
            </a:r>
            <a:endParaRPr b="0" lang="en-US" sz="3000" strike="noStrike" u="none">
              <a:solidFill>
                <a:srgbClr val="000000"/>
              </a:solidFill>
              <a:effectLst/>
              <a:uFillTx/>
              <a:latin typeface="Arial"/>
            </a:endParaRPr>
          </a:p>
        </p:txBody>
      </p:sp>
      <p:pic>
        <p:nvPicPr>
          <p:cNvPr id="75" name="" descr=""/>
          <p:cNvPicPr/>
          <p:nvPr/>
        </p:nvPicPr>
        <p:blipFill>
          <a:blip r:embed="rId1"/>
          <a:stretch/>
        </p:blipFill>
        <p:spPr>
          <a:xfrm>
            <a:off x="103320" y="1395360"/>
            <a:ext cx="7815240" cy="4853160"/>
          </a:xfrm>
          <a:prstGeom prst="rect">
            <a:avLst/>
          </a:prstGeom>
          <a:noFill/>
          <a:ln w="0">
            <a:noFill/>
          </a:ln>
        </p:spPr>
      </p:pic>
      <p:sp>
        <p:nvSpPr>
          <p:cNvPr id="76" name=""/>
          <p:cNvSpPr/>
          <p:nvPr/>
        </p:nvSpPr>
        <p:spPr>
          <a:xfrm flipH="1">
            <a:off x="5292720" y="3205080"/>
            <a:ext cx="1320840" cy="0"/>
          </a:xfrm>
          <a:prstGeom prst="line">
            <a:avLst/>
          </a:prstGeom>
          <a:ln w="12600">
            <a:solidFill>
              <a:srgbClr val="3333cc"/>
            </a:solidFill>
            <a:round/>
          </a:ln>
        </p:spPr>
        <p:style>
          <a:lnRef idx="0"/>
          <a:fillRef idx="0"/>
          <a:effectRef idx="0"/>
          <a:fontRef idx="minor"/>
        </p:style>
        <p:txBody>
          <a:bodyPr lIns="96120" rIns="96120" tIns="-51120" bIns="-51120" anchor="t">
            <a:noAutofit/>
          </a:bodyPr>
          <a:p>
            <a:endParaRPr b="0" lang="en-US" sz="1800" strike="noStrike" u="none">
              <a:solidFill>
                <a:srgbClr val="000000"/>
              </a:solidFill>
              <a:effectLst/>
              <a:uFillTx/>
              <a:latin typeface="Arial"/>
            </a:endParaRPr>
          </a:p>
        </p:txBody>
      </p:sp>
      <p:sp>
        <p:nvSpPr>
          <p:cNvPr id="77" name=""/>
          <p:cNvSpPr/>
          <p:nvPr/>
        </p:nvSpPr>
        <p:spPr>
          <a:xfrm>
            <a:off x="5029200" y="1832040"/>
            <a:ext cx="1572120" cy="632160"/>
          </a:xfrm>
          <a:custGeom>
            <a:avLst/>
            <a:gdLst/>
            <a:ahLst/>
            <a:rect l="0" t="0" r="r" b="b"/>
            <a:pathLst>
              <a:path w="4367" h="1756">
                <a:moveTo>
                  <a:pt x="4367" y="0"/>
                </a:moveTo>
                <a:lnTo>
                  <a:pt x="0" y="1340"/>
                </a:lnTo>
                <a:lnTo>
                  <a:pt x="4296" y="1756"/>
                </a:lnTo>
                <a:lnTo>
                  <a:pt x="4332" y="278"/>
                </a:lnTo>
                <a:lnTo>
                  <a:pt x="4367" y="0"/>
                </a:lnTo>
                <a:close/>
              </a:path>
            </a:pathLst>
          </a:custGeom>
          <a:solidFill>
            <a:srgbClr val="b2b2b2"/>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78" name=""/>
          <p:cNvSpPr txBox="1"/>
          <p:nvPr/>
        </p:nvSpPr>
        <p:spPr>
          <a:xfrm>
            <a:off x="6931080" y="1938240"/>
            <a:ext cx="1467000" cy="457200"/>
          </a:xfrm>
          <a:prstGeom prst="rect">
            <a:avLst/>
          </a:prstGeom>
          <a:solidFill>
            <a:srgbClr val="ffffff"/>
          </a:solidFill>
          <a:ln w="0">
            <a:noFill/>
          </a:ln>
        </p:spPr>
        <p:txBody>
          <a:bodyPr lIns="0" rIns="0" tIns="0" bIns="0" anchor="t">
            <a:spAutoFit/>
          </a:bodyPr>
          <a:p>
            <a:pPr>
              <a:lnSpc>
                <a:spcPct val="100000"/>
              </a:lnSpc>
            </a:pPr>
            <a:r>
              <a:rPr b="0" lang="en-US" sz="1200" strike="noStrike" u="none">
                <a:solidFill>
                  <a:srgbClr val="000000"/>
                </a:solidFill>
                <a:effectLst/>
                <a:uFillTx/>
                <a:latin typeface="Book Antiqua"/>
                <a:ea typeface="Book Antiqua"/>
              </a:rPr>
              <a:t>Noncore Diversion</a:t>
            </a:r>
            <a:br>
              <a:rPr sz="1200"/>
            </a:br>
            <a:r>
              <a:rPr b="0" lang="en-US" sz="1200" strike="noStrike" u="none">
                <a:solidFill>
                  <a:srgbClr val="000000"/>
                </a:solidFill>
                <a:effectLst/>
                <a:uFillTx/>
                <a:latin typeface="Book Antiqua"/>
                <a:ea typeface="Book Antiqua"/>
              </a:rPr>
              <a:t>and Curtailments</a:t>
            </a:r>
            <a:endParaRPr b="0" lang="en-US" sz="1200" strike="noStrike" u="none">
              <a:solidFill>
                <a:srgbClr val="000000"/>
              </a:solidFill>
              <a:effectLst/>
              <a:uFillTx/>
              <a:latin typeface="Arial"/>
            </a:endParaRPr>
          </a:p>
        </p:txBody>
      </p:sp>
      <p:sp>
        <p:nvSpPr>
          <p:cNvPr id="79" name=""/>
          <p:cNvSpPr txBox="1"/>
          <p:nvPr/>
        </p:nvSpPr>
        <p:spPr>
          <a:xfrm>
            <a:off x="6878520" y="2840040"/>
            <a:ext cx="1481040" cy="457200"/>
          </a:xfrm>
          <a:prstGeom prst="rect">
            <a:avLst/>
          </a:prstGeom>
          <a:solidFill>
            <a:srgbClr val="ffffff"/>
          </a:solidFill>
          <a:ln w="0">
            <a:noFill/>
          </a:ln>
        </p:spPr>
        <p:txBody>
          <a:bodyPr lIns="0" rIns="0" tIns="0" bIns="0" anchor="t">
            <a:spAutoFit/>
          </a:bodyPr>
          <a:p>
            <a:pPr>
              <a:lnSpc>
                <a:spcPct val="100000"/>
              </a:lnSpc>
            </a:pPr>
            <a:r>
              <a:rPr b="0" lang="en-US" sz="1200" strike="noStrike" u="none">
                <a:solidFill>
                  <a:srgbClr val="000000"/>
                </a:solidFill>
                <a:effectLst/>
                <a:uFillTx/>
                <a:latin typeface="Book Antiqua"/>
                <a:ea typeface="Book Antiqua"/>
              </a:rPr>
              <a:t>Diversions Needed</a:t>
            </a:r>
            <a:br>
              <a:rPr sz="1200"/>
            </a:br>
            <a:r>
              <a:rPr b="0" lang="en-US" sz="1200" strike="noStrike" u="none">
                <a:solidFill>
                  <a:srgbClr val="000000"/>
                </a:solidFill>
                <a:effectLst/>
                <a:uFillTx/>
                <a:latin typeface="Book Antiqua"/>
                <a:ea typeface="Book Antiqua"/>
              </a:rPr>
              <a:t>To Support Core</a:t>
            </a:r>
            <a:endParaRPr b="0" lang="en-US" sz="1200" strike="noStrike" u="none">
              <a:solidFill>
                <a:srgbClr val="000000"/>
              </a:solidFill>
              <a:effectLst/>
              <a:uFillTx/>
              <a:latin typeface="Arial"/>
            </a:endParaRPr>
          </a:p>
        </p:txBody>
      </p:sp>
      <p:sp>
        <p:nvSpPr>
          <p:cNvPr id="80" name=""/>
          <p:cNvSpPr/>
          <p:nvPr/>
        </p:nvSpPr>
        <p:spPr>
          <a:xfrm>
            <a:off x="5315040" y="2892600"/>
            <a:ext cx="1278360" cy="308160"/>
          </a:xfrm>
          <a:custGeom>
            <a:avLst/>
            <a:gdLst/>
            <a:ahLst/>
            <a:rect l="0" t="0" r="r" b="b"/>
            <a:pathLst>
              <a:path w="3551" h="856">
                <a:moveTo>
                  <a:pt x="3551" y="0"/>
                </a:moveTo>
                <a:lnTo>
                  <a:pt x="0" y="856"/>
                </a:lnTo>
                <a:lnTo>
                  <a:pt x="3534" y="856"/>
                </a:lnTo>
                <a:lnTo>
                  <a:pt x="3551" y="0"/>
                </a:lnTo>
                <a:close/>
              </a:path>
            </a:pathLst>
          </a:custGeom>
          <a:solidFill>
            <a:srgbClr val="b2b2b2"/>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81" name=""/>
          <p:cNvSpPr/>
          <p:nvPr/>
        </p:nvSpPr>
        <p:spPr>
          <a:xfrm flipH="1">
            <a:off x="6399360" y="2165400"/>
            <a:ext cx="546120" cy="0"/>
          </a:xfrm>
          <a:prstGeom prst="line">
            <a:avLst/>
          </a:prstGeom>
          <a:ln w="12600">
            <a:solidFill>
              <a:srgbClr val="000000"/>
            </a:solidFill>
            <a:round/>
            <a:tailEnd len="med" type="triangle" w="med"/>
          </a:ln>
        </p:spPr>
        <p:style>
          <a:lnRef idx="0"/>
          <a:fillRef idx="0"/>
          <a:effectRef idx="0"/>
          <a:fontRef idx="minor"/>
        </p:style>
        <p:txBody>
          <a:bodyPr lIns="96120" rIns="96120" tIns="-51120" bIns="-51120" anchor="t">
            <a:noAutofit/>
          </a:bodyPr>
          <a:p>
            <a:endParaRPr b="0" lang="en-US" sz="1800" strike="noStrike" u="none">
              <a:solidFill>
                <a:srgbClr val="000000"/>
              </a:solidFill>
              <a:effectLst/>
              <a:uFillTx/>
              <a:latin typeface="Arial"/>
            </a:endParaRPr>
          </a:p>
        </p:txBody>
      </p:sp>
      <p:sp>
        <p:nvSpPr>
          <p:cNvPr id="82" name=""/>
          <p:cNvSpPr/>
          <p:nvPr/>
        </p:nvSpPr>
        <p:spPr>
          <a:xfrm flipH="1">
            <a:off x="6338880" y="3060720"/>
            <a:ext cx="546120" cy="0"/>
          </a:xfrm>
          <a:prstGeom prst="line">
            <a:avLst/>
          </a:prstGeom>
          <a:ln w="12600">
            <a:solidFill>
              <a:srgbClr val="000000"/>
            </a:solidFill>
            <a:round/>
            <a:tailEnd len="med" type="triangle" w="med"/>
          </a:ln>
        </p:spPr>
        <p:style>
          <a:lnRef idx="0"/>
          <a:fillRef idx="0"/>
          <a:effectRef idx="0"/>
          <a:fontRef idx="minor"/>
        </p:style>
        <p:txBody>
          <a:bodyPr lIns="96120" rIns="96120" tIns="-51120" bIns="-51120" anchor="t">
            <a:noAutofit/>
          </a:bodyPr>
          <a:p>
            <a:endParaRPr b="0" lang="en-US" sz="1800" strike="noStrike" u="none">
              <a:solidFill>
                <a:srgbClr val="000000"/>
              </a:solidFill>
              <a:effectLst/>
              <a:uFillTx/>
              <a:latin typeface="Arial"/>
            </a:endParaRPr>
          </a:p>
        </p:txBody>
      </p:sp>
      <p:sp>
        <p:nvSpPr>
          <p:cNvPr id="83" name=""/>
          <p:cNvSpPr txBox="1"/>
          <p:nvPr/>
        </p:nvSpPr>
        <p:spPr>
          <a:xfrm>
            <a:off x="2766960" y="3282840"/>
            <a:ext cx="1601640" cy="30492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000000"/>
                </a:solidFill>
                <a:effectLst/>
                <a:uFillTx/>
                <a:latin typeface="Book Antiqua"/>
                <a:ea typeface="Book Antiqua"/>
              </a:rPr>
              <a:t>Core Demand</a:t>
            </a:r>
            <a:endParaRPr b="0" lang="en-US" sz="1400" strike="noStrike" u="none">
              <a:solidFill>
                <a:srgbClr val="000000"/>
              </a:solidFill>
              <a:effectLst/>
              <a:uFillTx/>
              <a:latin typeface="Arial"/>
            </a:endParaRPr>
          </a:p>
        </p:txBody>
      </p:sp>
      <p:sp>
        <p:nvSpPr>
          <p:cNvPr id="84" name=""/>
          <p:cNvSpPr txBox="1"/>
          <p:nvPr/>
        </p:nvSpPr>
        <p:spPr>
          <a:xfrm>
            <a:off x="2387520" y="2521080"/>
            <a:ext cx="1601640" cy="30492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000000"/>
                </a:solidFill>
                <a:effectLst/>
                <a:uFillTx/>
                <a:latin typeface="Book Antiqua"/>
                <a:ea typeface="Book Antiqua"/>
              </a:rPr>
              <a:t>Total Demand</a:t>
            </a:r>
            <a:endParaRPr b="0" lang="en-US" sz="1400" strike="noStrike" u="none">
              <a:solidFill>
                <a:srgbClr val="000000"/>
              </a:solidFill>
              <a:effectLst/>
              <a:uFillTx/>
              <a:latin typeface="Arial"/>
            </a:endParaRPr>
          </a:p>
        </p:txBody>
      </p:sp>
      <p:sp>
        <p:nvSpPr>
          <p:cNvPr id="85" name=""/>
          <p:cNvSpPr txBox="1"/>
          <p:nvPr/>
        </p:nvSpPr>
        <p:spPr>
          <a:xfrm>
            <a:off x="2494080" y="1952640"/>
            <a:ext cx="1889280" cy="30492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000000"/>
                </a:solidFill>
                <a:effectLst/>
                <a:uFillTx/>
                <a:latin typeface="Book Antiqua"/>
                <a:ea typeface="Book Antiqua"/>
              </a:rPr>
              <a:t>Available Supply</a:t>
            </a:r>
            <a:endParaRPr b="0" lang="en-US" sz="1400" strike="noStrike" u="none">
              <a:solidFill>
                <a:srgbClr val="000000"/>
              </a:solidFill>
              <a:effectLst/>
              <a:uFillTx/>
              <a:latin typeface="Arial"/>
            </a:endParaRPr>
          </a:p>
        </p:txBody>
      </p:sp>
      <p:sp>
        <p:nvSpPr>
          <p:cNvPr id="86" name=""/>
          <p:cNvSpPr txBox="1"/>
          <p:nvPr/>
        </p:nvSpPr>
        <p:spPr>
          <a:xfrm>
            <a:off x="5183280" y="3174840"/>
            <a:ext cx="1601640" cy="30492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000000"/>
                </a:solidFill>
                <a:effectLst/>
                <a:uFillTx/>
                <a:latin typeface="Book Antiqua"/>
                <a:ea typeface="Book Antiqua"/>
              </a:rPr>
              <a:t>Core Supply</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Economic Loss to Noncore from Gas Supply Disruption</a:t>
            </a:r>
            <a:endParaRPr b="0" lang="en-US" sz="3000" strike="noStrike" u="none">
              <a:solidFill>
                <a:srgbClr val="000000"/>
              </a:solidFill>
              <a:effectLst/>
              <a:uFillTx/>
              <a:latin typeface="Arial"/>
            </a:endParaRPr>
          </a:p>
        </p:txBody>
      </p:sp>
      <p:sp>
        <p:nvSpPr>
          <p:cNvPr id="88"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Diversion of gas from the noncore market has an economic cost.  This cost is lost production, damage to equipment (e.g. glass furnaces), and lost profits from industrial customers that must interrupt their business during a gas diversion.</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After the December 1998 incident, PG&amp;E was informed by some customers that their disruption costs were as high as $100 per Dth.  For this analysis, a disruption cost was assumed to be $50 per Dth. </a:t>
            </a:r>
            <a:endParaRPr b="0" lang="en-US"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
          <p:cNvSpPr txBox="1"/>
          <p:nvPr/>
        </p:nvSpPr>
        <p:spPr>
          <a:xfrm>
            <a:off x="1014480" y="309600"/>
            <a:ext cx="742464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Economic Loss to Noncore from Gas Supply  Disruption </a:t>
            </a:r>
            <a:r>
              <a:rPr b="0" lang="en-US" sz="2400" strike="noStrike" u="none">
                <a:solidFill>
                  <a:srgbClr val="000000"/>
                </a:solidFill>
                <a:effectLst/>
                <a:uFillTx/>
                <a:latin typeface="Book Antiqua"/>
                <a:ea typeface="Book Antiqua"/>
              </a:rPr>
              <a:t>(Continued)</a:t>
            </a:r>
            <a:endParaRPr b="0" lang="en-US" sz="2400" strike="noStrike" u="none">
              <a:solidFill>
                <a:srgbClr val="000000"/>
              </a:solidFill>
              <a:effectLst/>
              <a:uFillTx/>
              <a:latin typeface="Arial"/>
            </a:endParaRPr>
          </a:p>
        </p:txBody>
      </p:sp>
      <p:sp>
        <p:nvSpPr>
          <p:cNvPr id="90" name=""/>
          <p:cNvSpPr txBox="1"/>
          <p:nvPr/>
        </p:nvSpPr>
        <p:spPr>
          <a:xfrm>
            <a:off x="777960" y="1509840"/>
            <a:ext cx="728028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tabLst>
                <a:tab algn="ctr" pos="1503360"/>
                <a:tab algn="ctr" pos="2874960"/>
                <a:tab algn="ctr" pos="4475160"/>
              </a:tabLst>
            </a:pPr>
            <a:r>
              <a:rPr b="0" lang="en-US" sz="2300" strike="noStrike" u="none">
                <a:solidFill>
                  <a:srgbClr val="000000"/>
                </a:solidFill>
                <a:effectLst/>
                <a:uFillTx/>
                <a:latin typeface="Book Antiqua"/>
                <a:ea typeface="Book Antiqua"/>
              </a:rPr>
              <a:t>Methodology</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122480"/>
                <a:tab algn="ctr" pos="2494080"/>
                <a:tab algn="ctr" pos="4094280"/>
              </a:tabLst>
            </a:pPr>
            <a:r>
              <a:rPr b="0" lang="en-US" sz="2000" strike="noStrike" u="none">
                <a:solidFill>
                  <a:srgbClr val="000000"/>
                </a:solidFill>
                <a:effectLst/>
                <a:uFillTx/>
                <a:latin typeface="Book Antiqua"/>
                <a:ea typeface="Book Antiqua"/>
              </a:rPr>
              <a:t>Backcast on 80 years of temperature data</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122480"/>
                <a:tab algn="ctr" pos="2494080"/>
                <a:tab algn="ctr" pos="4094280"/>
              </a:tabLst>
            </a:pPr>
            <a:r>
              <a:rPr b="0" lang="en-US" sz="2000" strike="noStrike" u="none">
                <a:solidFill>
                  <a:srgbClr val="000000"/>
                </a:solidFill>
                <a:effectLst/>
                <a:uFillTx/>
                <a:latin typeface="Book Antiqua"/>
                <a:ea typeface="Book Antiqua"/>
              </a:rPr>
              <a:t>Assumed a $50 per Dth disruption cost</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122480"/>
                <a:tab algn="ctr" pos="2494080"/>
                <a:tab algn="ctr" pos="4094280"/>
              </a:tabLst>
            </a:pPr>
            <a:r>
              <a:rPr b="0" lang="en-US" sz="2000" strike="noStrike" u="none">
                <a:solidFill>
                  <a:srgbClr val="000000"/>
                </a:solidFill>
                <a:effectLst/>
                <a:uFillTx/>
                <a:latin typeface="Book Antiqua"/>
                <a:ea typeface="Book Antiqua"/>
              </a:rPr>
              <a:t>Core diversion of noncore not included since customer compensated by core via $50 per Dth diversion charge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122480"/>
                <a:tab algn="ctr" pos="2494080"/>
                <a:tab algn="ctr" pos="4094280"/>
              </a:tabLst>
            </a:pPr>
            <a:r>
              <a:rPr b="0" lang="en-US" sz="2000" strike="noStrike" u="none">
                <a:solidFill>
                  <a:srgbClr val="000000"/>
                </a:solidFill>
                <a:effectLst/>
                <a:uFillTx/>
                <a:latin typeface="Book Antiqua"/>
                <a:ea typeface="Book Antiqua"/>
              </a:rPr>
              <a:t>Calculation:  Noncore shortfall prior to diversion multiplied by the disruption cost</a:t>
            </a:r>
            <a:endParaRPr b="0" lang="en-US" sz="2000" strike="noStrike" u="none">
              <a:solidFill>
                <a:srgbClr val="000000"/>
              </a:solidFill>
              <a:effectLst/>
              <a:uFillTx/>
              <a:latin typeface="Arial"/>
            </a:endParaRPr>
          </a:p>
          <a:p>
            <a:pPr marL="325440" indent="-325440">
              <a:lnSpc>
                <a:spcPct val="90000"/>
              </a:lnSpc>
              <a:spcBef>
                <a:spcPts val="961"/>
              </a:spcBef>
              <a:buClr>
                <a:srgbClr val="000000"/>
              </a:buClr>
              <a:buSzPct val="85000"/>
              <a:buFont typeface="Wingdings"/>
              <a:buChar char=""/>
              <a:tabLst>
                <a:tab algn="ctr" pos="1503360"/>
                <a:tab algn="ctr" pos="2874960"/>
                <a:tab algn="ctr" pos="4475160"/>
              </a:tabLst>
            </a:pPr>
            <a:r>
              <a:rPr b="0" lang="en-US" sz="2300" strike="noStrike" u="none">
                <a:solidFill>
                  <a:srgbClr val="000000"/>
                </a:solidFill>
                <a:effectLst/>
                <a:uFillTx/>
                <a:latin typeface="Book Antiqua"/>
                <a:ea typeface="Book Antiqua"/>
              </a:rPr>
              <a:t>Results</a:t>
            </a:r>
            <a:r>
              <a:rPr b="0" lang="en-US" sz="2300" strike="noStrike" u="none">
                <a:solidFill>
                  <a:srgbClr val="000000"/>
                </a:solidFill>
                <a:effectLst/>
                <a:uFillTx/>
                <a:latin typeface="Book Antiqua"/>
                <a:ea typeface="Book Antiqua"/>
              </a:rPr>
              <a:t>	</a:t>
            </a:r>
            <a:r>
              <a:rPr b="0" lang="en-US" sz="23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Expected</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Maximum</a:t>
            </a:r>
            <a:endParaRPr b="0" lang="en-US" sz="2000" strike="noStrike" u="none">
              <a:solidFill>
                <a:srgbClr val="000000"/>
              </a:solidFill>
              <a:effectLst/>
              <a:uFillTx/>
              <a:latin typeface="Arial"/>
            </a:endParaRPr>
          </a:p>
          <a:p>
            <a:pPr marL="706320" indent="-266760">
              <a:lnSpc>
                <a:spcPct val="85000"/>
              </a:lnSpc>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Cost/Year</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One-Year Cost</a:t>
            </a:r>
            <a:endParaRPr b="0" lang="en-US" sz="2000" strike="noStrike" u="none">
              <a:solidFill>
                <a:srgbClr val="000000"/>
              </a:solidFill>
              <a:effectLst/>
              <a:uFillTx/>
              <a:latin typeface="Arial"/>
            </a:endParaRPr>
          </a:p>
          <a:p>
            <a:pPr marL="706320" indent="-266760">
              <a:lnSpc>
                <a:spcPct val="85000"/>
              </a:lnSpc>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Year</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 million)</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 million)</a:t>
            </a:r>
            <a:endParaRPr b="0" lang="en-US" sz="2000" strike="noStrike" u="none">
              <a:solidFill>
                <a:srgbClr val="000000"/>
              </a:solidFill>
              <a:effectLst/>
              <a:uFillTx/>
              <a:latin typeface="Arial"/>
            </a:endParaRPr>
          </a:p>
          <a:p>
            <a:pPr marL="706320" indent="-266760">
              <a:lnSpc>
                <a:spcPct val="100000"/>
              </a:lnSpc>
              <a:spcBef>
                <a:spcPts val="479"/>
              </a:spcBef>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2000</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$37</a:t>
            </a:r>
            <a:endParaRPr b="0" lang="en-US" sz="2000" strike="noStrike" u="none">
              <a:solidFill>
                <a:srgbClr val="000000"/>
              </a:solidFill>
              <a:effectLst/>
              <a:uFillTx/>
              <a:latin typeface="Arial"/>
            </a:endParaRPr>
          </a:p>
          <a:p>
            <a:pPr marL="706320" indent="-266760">
              <a:lnSpc>
                <a:spcPct val="100000"/>
              </a:lnSpc>
              <a:spcBef>
                <a:spcPts val="479"/>
              </a:spcBef>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2005</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$1</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$27</a:t>
            </a:r>
            <a:endParaRPr b="0" lang="en-US" sz="2000" strike="noStrike" u="none">
              <a:solidFill>
                <a:srgbClr val="000000"/>
              </a:solidFill>
              <a:effectLst/>
              <a:uFillTx/>
              <a:latin typeface="Arial"/>
            </a:endParaRPr>
          </a:p>
          <a:p>
            <a:pPr marL="706320" indent="-266760">
              <a:lnSpc>
                <a:spcPct val="100000"/>
              </a:lnSpc>
              <a:spcBef>
                <a:spcPts val="479"/>
              </a:spcBef>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2008</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$33</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Economic Loss to Electric Generators from Gas Supply Disruption</a:t>
            </a:r>
            <a:endParaRPr b="0" lang="en-US" sz="3000" strike="noStrike" u="none">
              <a:solidFill>
                <a:srgbClr val="000000"/>
              </a:solidFill>
              <a:effectLst/>
              <a:uFillTx/>
              <a:latin typeface="Arial"/>
            </a:endParaRPr>
          </a:p>
        </p:txBody>
      </p:sp>
      <p:sp>
        <p:nvSpPr>
          <p:cNvPr id="92" name=""/>
          <p:cNvSpPr txBox="1"/>
          <p:nvPr/>
        </p:nvSpPr>
        <p:spPr>
          <a:xfrm>
            <a:off x="777960" y="1433520"/>
            <a:ext cx="7385040" cy="4546440"/>
          </a:xfrm>
          <a:prstGeom prst="rect">
            <a:avLst/>
          </a:prstGeom>
          <a:noFill/>
          <a:ln w="0">
            <a:noFill/>
          </a:ln>
        </p:spPr>
        <p:txBody>
          <a:bodyPr lIns="0" rIns="0" tIns="0" bIns="0" anchor="t">
            <a:spAutoFit/>
          </a:bodyPr>
          <a:p>
            <a:pPr marL="325440" indent="-325440">
              <a:lnSpc>
                <a:spcPct val="90000"/>
              </a:lnSpc>
              <a:spcBef>
                <a:spcPts val="961"/>
              </a:spcBef>
              <a:buClr>
                <a:srgbClr val="000000"/>
              </a:buClr>
              <a:buSzPct val="85000"/>
              <a:buFont typeface="Wingdings"/>
              <a:buChar char=""/>
              <a:tabLst>
                <a:tab algn="ctr" pos="1503360"/>
                <a:tab algn="ctr" pos="2874960"/>
                <a:tab algn="ctr" pos="4475160"/>
              </a:tabLst>
            </a:pPr>
            <a:r>
              <a:rPr b="0" lang="en-US" sz="2300" strike="noStrike" u="none">
                <a:solidFill>
                  <a:srgbClr val="000000"/>
                </a:solidFill>
                <a:effectLst/>
                <a:uFillTx/>
                <a:latin typeface="Book Antiqua"/>
                <a:ea typeface="Book Antiqua"/>
              </a:rPr>
              <a:t>Without fuel oil back-up, generator must reduce electric output, and therefore, loses revenue</a:t>
            </a:r>
            <a:endParaRPr b="0" lang="en-US" sz="2300" strike="noStrike" u="none">
              <a:solidFill>
                <a:srgbClr val="000000"/>
              </a:solidFill>
              <a:effectLst/>
              <a:uFillTx/>
              <a:latin typeface="Arial"/>
            </a:endParaRPr>
          </a:p>
          <a:p>
            <a:pPr marL="325440" indent="-325440">
              <a:lnSpc>
                <a:spcPct val="90000"/>
              </a:lnSpc>
              <a:spcBef>
                <a:spcPts val="961"/>
              </a:spcBef>
              <a:buClr>
                <a:srgbClr val="000000"/>
              </a:buClr>
              <a:buSzPct val="85000"/>
              <a:buFont typeface="Wingdings"/>
              <a:buChar char=""/>
              <a:tabLst>
                <a:tab algn="ctr" pos="1503360"/>
                <a:tab algn="ctr" pos="2874960"/>
                <a:tab algn="ctr" pos="4475160"/>
              </a:tabLst>
            </a:pPr>
            <a:r>
              <a:rPr b="0" lang="en-US" sz="2300" strike="noStrike" u="none">
                <a:solidFill>
                  <a:srgbClr val="000000"/>
                </a:solidFill>
                <a:effectLst/>
                <a:uFillTx/>
                <a:latin typeface="Book Antiqua"/>
                <a:ea typeface="Book Antiqua"/>
              </a:rPr>
              <a:t>Methodology</a:t>
            </a:r>
            <a:endParaRPr b="0" lang="en-US" sz="2300" strike="noStrike" u="none">
              <a:solidFill>
                <a:srgbClr val="000000"/>
              </a:solidFill>
              <a:effectLst/>
              <a:uFillTx/>
              <a:latin typeface="Arial"/>
            </a:endParaRPr>
          </a:p>
          <a:p>
            <a:pPr lvl="1" marL="706320" indent="-266760">
              <a:lnSpc>
                <a:spcPct val="90000"/>
              </a:lnSpc>
              <a:spcBef>
                <a:spcPts val="241"/>
              </a:spcBef>
              <a:buClr>
                <a:srgbClr val="000000"/>
              </a:buClr>
              <a:buSzPct val="45000"/>
              <a:buFont typeface="Wingdings"/>
              <a:buChar char=""/>
              <a:tabLst>
                <a:tab algn="ctr" pos="1122480"/>
                <a:tab algn="ctr" pos="2494080"/>
                <a:tab algn="ctr" pos="4094280"/>
              </a:tabLst>
            </a:pPr>
            <a:r>
              <a:rPr b="0" lang="en-US" sz="2000" strike="noStrike" u="none">
                <a:solidFill>
                  <a:srgbClr val="000000"/>
                </a:solidFill>
                <a:effectLst/>
                <a:uFillTx/>
                <a:latin typeface="Book Antiqua"/>
                <a:ea typeface="Book Antiqua"/>
              </a:rPr>
              <a:t>Backcast with same 80 years of temperature data</a:t>
            </a:r>
            <a:endParaRPr b="0" lang="en-US" sz="2000" strike="noStrike" u="none">
              <a:solidFill>
                <a:srgbClr val="000000"/>
              </a:solidFill>
              <a:effectLst/>
              <a:uFillTx/>
              <a:latin typeface="Arial"/>
            </a:endParaRPr>
          </a:p>
          <a:p>
            <a:pPr lvl="1" marL="706320" indent="-266760">
              <a:lnSpc>
                <a:spcPct val="90000"/>
              </a:lnSpc>
              <a:spcBef>
                <a:spcPts val="241"/>
              </a:spcBef>
              <a:buClr>
                <a:srgbClr val="000000"/>
              </a:buClr>
              <a:buSzPct val="45000"/>
              <a:buFont typeface="Wingdings"/>
              <a:buChar char=""/>
              <a:tabLst>
                <a:tab algn="ctr" pos="1122480"/>
                <a:tab algn="ctr" pos="2494080"/>
                <a:tab algn="ctr" pos="4094280"/>
              </a:tabLst>
            </a:pPr>
            <a:r>
              <a:rPr b="0" lang="en-US" sz="2000" strike="noStrike" u="none">
                <a:solidFill>
                  <a:srgbClr val="000000"/>
                </a:solidFill>
                <a:effectLst/>
                <a:uFillTx/>
                <a:latin typeface="Book Antiqua"/>
                <a:ea typeface="Book Antiqua"/>
              </a:rPr>
              <a:t>Assumed market electric price of $100 per MWh, which is about $10/dth equivalent </a:t>
            </a:r>
            <a:endParaRPr b="0" lang="en-US" sz="2000" strike="noStrike" u="none">
              <a:solidFill>
                <a:srgbClr val="000000"/>
              </a:solidFill>
              <a:effectLst/>
              <a:uFillTx/>
              <a:latin typeface="Arial"/>
            </a:endParaRPr>
          </a:p>
          <a:p>
            <a:pPr lvl="1" marL="706320" indent="-266760">
              <a:lnSpc>
                <a:spcPct val="90000"/>
              </a:lnSpc>
              <a:spcBef>
                <a:spcPts val="241"/>
              </a:spcBef>
              <a:buClr>
                <a:srgbClr val="000000"/>
              </a:buClr>
              <a:buSzPct val="45000"/>
              <a:buFont typeface="Wingdings"/>
              <a:buChar char=""/>
              <a:tabLst>
                <a:tab algn="ctr" pos="1122480"/>
                <a:tab algn="ctr" pos="2494080"/>
                <a:tab algn="ctr" pos="4094280"/>
              </a:tabLst>
            </a:pPr>
            <a:r>
              <a:rPr b="0" lang="en-US" sz="2000" strike="noStrike" u="none">
                <a:solidFill>
                  <a:srgbClr val="000000"/>
                </a:solidFill>
                <a:effectLst/>
                <a:uFillTx/>
                <a:latin typeface="Book Antiqua"/>
                <a:ea typeface="Book Antiqua"/>
              </a:rPr>
              <a:t>Calculation:  EG shortfall prior to diversion multiplied by the gas equivalent price for lost electric sales</a:t>
            </a:r>
            <a:endParaRPr b="0" lang="en-US" sz="2000" strike="noStrike" u="none">
              <a:solidFill>
                <a:srgbClr val="000000"/>
              </a:solidFill>
              <a:effectLst/>
              <a:uFillTx/>
              <a:latin typeface="Arial"/>
            </a:endParaRPr>
          </a:p>
          <a:p>
            <a:pPr marL="325440" indent="-325440">
              <a:lnSpc>
                <a:spcPct val="70000"/>
              </a:lnSpc>
              <a:spcBef>
                <a:spcPts val="961"/>
              </a:spcBef>
              <a:buClr>
                <a:srgbClr val="000000"/>
              </a:buClr>
              <a:buSzPct val="85000"/>
              <a:buFont typeface="Wingdings"/>
              <a:buChar char=""/>
              <a:tabLst>
                <a:tab algn="ctr" pos="1503360"/>
                <a:tab algn="ctr" pos="2874960"/>
                <a:tab algn="ctr" pos="4475160"/>
              </a:tabLst>
            </a:pPr>
            <a:r>
              <a:rPr b="0" lang="en-US" sz="2300" strike="noStrike" u="none">
                <a:solidFill>
                  <a:srgbClr val="000000"/>
                </a:solidFill>
                <a:effectLst/>
                <a:uFillTx/>
                <a:latin typeface="Book Antiqua"/>
                <a:ea typeface="Book Antiqua"/>
              </a:rPr>
              <a:t>Results</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Expected</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Maximum</a:t>
            </a:r>
            <a:endParaRPr b="0" lang="en-US" sz="2000" strike="noStrike" u="none">
              <a:solidFill>
                <a:srgbClr val="000000"/>
              </a:solidFill>
              <a:effectLst/>
              <a:uFillTx/>
              <a:latin typeface="Arial"/>
            </a:endParaRPr>
          </a:p>
          <a:p>
            <a:pPr marL="706320" indent="-266760">
              <a:lnSpc>
                <a:spcPct val="85000"/>
              </a:lnSpc>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Cost/Year</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One-Year Cost</a:t>
            </a:r>
            <a:endParaRPr b="0" lang="en-US" sz="2000" strike="noStrike" u="none">
              <a:solidFill>
                <a:srgbClr val="000000"/>
              </a:solidFill>
              <a:effectLst/>
              <a:uFillTx/>
              <a:latin typeface="Arial"/>
            </a:endParaRPr>
          </a:p>
          <a:p>
            <a:pPr marL="706320" indent="-266760">
              <a:lnSpc>
                <a:spcPct val="85000"/>
              </a:lnSpc>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Year</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 million)</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 million)</a:t>
            </a:r>
            <a:endParaRPr b="0" lang="en-US" sz="2000" strike="noStrike" u="none">
              <a:solidFill>
                <a:srgbClr val="000000"/>
              </a:solidFill>
              <a:effectLst/>
              <a:uFillTx/>
              <a:latin typeface="Arial"/>
            </a:endParaRPr>
          </a:p>
          <a:p>
            <a:pPr marL="706320" indent="-266760">
              <a:lnSpc>
                <a:spcPct val="90000"/>
              </a:lnSpc>
              <a:spcBef>
                <a:spcPts val="479"/>
              </a:spcBef>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2000</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$0.8</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$15</a:t>
            </a:r>
            <a:endParaRPr b="0" lang="en-US" sz="2000" strike="noStrike" u="none">
              <a:solidFill>
                <a:srgbClr val="000000"/>
              </a:solidFill>
              <a:effectLst/>
              <a:uFillTx/>
              <a:latin typeface="Arial"/>
            </a:endParaRPr>
          </a:p>
          <a:p>
            <a:pPr marL="706320" indent="-266760">
              <a:lnSpc>
                <a:spcPct val="90000"/>
              </a:lnSpc>
              <a:spcBef>
                <a:spcPts val="479"/>
              </a:spcBef>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2005</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$0.5</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$10</a:t>
            </a:r>
            <a:endParaRPr b="0" lang="en-US" sz="2000" strike="noStrike" u="none">
              <a:solidFill>
                <a:srgbClr val="000000"/>
              </a:solidFill>
              <a:effectLst/>
              <a:uFillTx/>
              <a:latin typeface="Arial"/>
            </a:endParaRPr>
          </a:p>
          <a:p>
            <a:pPr marL="706320" indent="-266760">
              <a:lnSpc>
                <a:spcPct val="90000"/>
              </a:lnSpc>
              <a:spcBef>
                <a:spcPts val="479"/>
              </a:spcBef>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2008</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$0.6</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$13</a:t>
            </a:r>
            <a:endParaRPr b="0" lang="en-US" sz="2000" strike="noStrike" u="none">
              <a:solidFill>
                <a:srgbClr val="000000"/>
              </a:solidFill>
              <a:effectLst/>
              <a:uFillTx/>
              <a:latin typeface="Arial"/>
            </a:endParaRPr>
          </a:p>
        </p:txBody>
      </p:sp>
      <p:sp>
        <p:nvSpPr>
          <p:cNvPr id="93"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94"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Cost to Electric Customers from Gas Supply Disruption</a:t>
            </a:r>
            <a:endParaRPr b="0" lang="en-US" sz="3000" strike="noStrike" u="none">
              <a:solidFill>
                <a:srgbClr val="000000"/>
              </a:solidFill>
              <a:effectLst/>
              <a:uFillTx/>
              <a:latin typeface="Arial"/>
            </a:endParaRPr>
          </a:p>
        </p:txBody>
      </p:sp>
      <p:sp>
        <p:nvSpPr>
          <p:cNvPr id="96"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90000"/>
              </a:lnSpc>
              <a:spcBef>
                <a:spcPts val="961"/>
              </a:spcBef>
              <a:buClr>
                <a:srgbClr val="000000"/>
              </a:buClr>
              <a:buSzPct val="85000"/>
              <a:buFont typeface="Wingdings"/>
              <a:buChar char=""/>
              <a:tabLst>
                <a:tab algn="ctr" pos="1503360"/>
                <a:tab algn="ctr" pos="2874960"/>
                <a:tab algn="ctr" pos="4475160"/>
              </a:tabLst>
            </a:pPr>
            <a:r>
              <a:rPr b="0" lang="en-US" sz="2300" strike="noStrike" u="none">
                <a:solidFill>
                  <a:srgbClr val="000000"/>
                </a:solidFill>
                <a:effectLst/>
                <a:uFillTx/>
                <a:latin typeface="Book Antiqua"/>
                <a:ea typeface="Book Antiqua"/>
              </a:rPr>
              <a:t>Gas diversion to core plus EG gas supply shortfall pulls electric power production off the electric market</a:t>
            </a:r>
            <a:endParaRPr b="0" lang="en-US" sz="2300" strike="noStrike" u="none">
              <a:solidFill>
                <a:srgbClr val="000000"/>
              </a:solidFill>
              <a:effectLst/>
              <a:uFillTx/>
              <a:latin typeface="Arial"/>
            </a:endParaRPr>
          </a:p>
          <a:p>
            <a:pPr marL="325440" indent="-325440">
              <a:lnSpc>
                <a:spcPct val="90000"/>
              </a:lnSpc>
              <a:spcBef>
                <a:spcPts val="961"/>
              </a:spcBef>
              <a:buClr>
                <a:srgbClr val="000000"/>
              </a:buClr>
              <a:buSzPct val="85000"/>
              <a:buFont typeface="Wingdings"/>
              <a:buChar char=""/>
              <a:tabLst>
                <a:tab algn="ctr" pos="1503360"/>
                <a:tab algn="ctr" pos="2874960"/>
                <a:tab algn="ctr" pos="4475160"/>
              </a:tabLst>
            </a:pPr>
            <a:r>
              <a:rPr b="0" lang="en-US" sz="2300" strike="noStrike" u="none">
                <a:solidFill>
                  <a:srgbClr val="000000"/>
                </a:solidFill>
                <a:effectLst/>
                <a:uFillTx/>
                <a:latin typeface="Book Antiqua"/>
                <a:ea typeface="Book Antiqua"/>
              </a:rPr>
              <a:t>The cost of electricity increases for all customers</a:t>
            </a:r>
            <a:endParaRPr b="0" lang="en-US" sz="2300" strike="noStrike" u="none">
              <a:solidFill>
                <a:srgbClr val="000000"/>
              </a:solidFill>
              <a:effectLst/>
              <a:uFillTx/>
              <a:latin typeface="Arial"/>
            </a:endParaRPr>
          </a:p>
          <a:p>
            <a:pPr lvl="1" marL="706320" indent="-266760">
              <a:lnSpc>
                <a:spcPct val="90000"/>
              </a:lnSpc>
              <a:spcBef>
                <a:spcPts val="241"/>
              </a:spcBef>
              <a:buClr>
                <a:srgbClr val="000000"/>
              </a:buClr>
              <a:buSzPct val="45000"/>
              <a:buFont typeface="Wingdings"/>
              <a:buChar char=""/>
              <a:tabLst>
                <a:tab algn="ctr" pos="1122480"/>
                <a:tab algn="ctr" pos="2494080"/>
                <a:tab algn="ctr" pos="4094280"/>
              </a:tabLst>
            </a:pPr>
            <a:r>
              <a:rPr b="0" lang="en-US" sz="2000" strike="noStrike" u="none">
                <a:solidFill>
                  <a:srgbClr val="000000"/>
                </a:solidFill>
                <a:effectLst/>
                <a:uFillTx/>
                <a:latin typeface="Book Antiqua"/>
                <a:ea typeface="Book Antiqua"/>
              </a:rPr>
              <a:t>Assume 10,000 MWh winter electric demand</a:t>
            </a:r>
            <a:endParaRPr b="0" lang="en-US" sz="2000" strike="noStrike" u="none">
              <a:solidFill>
                <a:srgbClr val="000000"/>
              </a:solidFill>
              <a:effectLst/>
              <a:uFillTx/>
              <a:latin typeface="Arial"/>
            </a:endParaRPr>
          </a:p>
          <a:p>
            <a:pPr lvl="1" marL="706320" indent="-266760">
              <a:lnSpc>
                <a:spcPct val="90000"/>
              </a:lnSpc>
              <a:spcBef>
                <a:spcPts val="241"/>
              </a:spcBef>
              <a:buClr>
                <a:srgbClr val="000000"/>
              </a:buClr>
              <a:buSzPct val="45000"/>
              <a:buFont typeface="Wingdings"/>
              <a:buChar char=""/>
              <a:tabLst>
                <a:tab algn="ctr" pos="1122480"/>
                <a:tab algn="ctr" pos="2494080"/>
                <a:tab algn="ctr" pos="4094280"/>
              </a:tabLst>
            </a:pPr>
            <a:r>
              <a:rPr b="0" lang="en-US" sz="2000" strike="noStrike" u="none">
                <a:solidFill>
                  <a:srgbClr val="000000"/>
                </a:solidFill>
                <a:effectLst/>
                <a:uFillTx/>
                <a:latin typeface="Book Antiqua"/>
                <a:ea typeface="Book Antiqua"/>
              </a:rPr>
              <a:t>Assume that electric prices rise about $1 per MWh per loss of 100 MW to the electric market</a:t>
            </a:r>
            <a:endParaRPr b="0" lang="en-US" sz="2000" strike="noStrike" u="none">
              <a:solidFill>
                <a:srgbClr val="000000"/>
              </a:solidFill>
              <a:effectLst/>
              <a:uFillTx/>
              <a:latin typeface="Arial"/>
            </a:endParaRPr>
          </a:p>
          <a:p>
            <a:pPr marL="325440" indent="-325440">
              <a:lnSpc>
                <a:spcPct val="70000"/>
              </a:lnSpc>
              <a:spcBef>
                <a:spcPts val="961"/>
              </a:spcBef>
              <a:buClr>
                <a:srgbClr val="000000"/>
              </a:buClr>
              <a:buSzPct val="85000"/>
              <a:buFont typeface="Wingdings"/>
              <a:buChar char=""/>
              <a:tabLst>
                <a:tab algn="ctr" pos="1503360"/>
                <a:tab algn="ctr" pos="2874960"/>
                <a:tab algn="ctr" pos="4475160"/>
              </a:tabLst>
            </a:pPr>
            <a:r>
              <a:rPr b="0" lang="en-US" sz="2300" strike="noStrike" u="none">
                <a:solidFill>
                  <a:srgbClr val="000000"/>
                </a:solidFill>
                <a:effectLst/>
                <a:uFillTx/>
                <a:latin typeface="Book Antiqua"/>
                <a:ea typeface="Book Antiqua"/>
              </a:rPr>
              <a:t>Results</a:t>
            </a:r>
            <a:r>
              <a:rPr b="0" lang="en-US" sz="2300" strike="noStrike" u="none">
                <a:solidFill>
                  <a:srgbClr val="000000"/>
                </a:solidFill>
                <a:effectLst/>
                <a:uFillTx/>
                <a:latin typeface="Book Antiqua"/>
                <a:ea typeface="Book Antiqua"/>
              </a:rPr>
              <a:t>	</a:t>
            </a:r>
            <a:r>
              <a:rPr b="0" lang="en-US" sz="23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Expected</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Maximum</a:t>
            </a:r>
            <a:endParaRPr b="0" lang="en-US" sz="2000" strike="noStrike" u="none">
              <a:solidFill>
                <a:srgbClr val="000000"/>
              </a:solidFill>
              <a:effectLst/>
              <a:uFillTx/>
              <a:latin typeface="Arial"/>
            </a:endParaRPr>
          </a:p>
          <a:p>
            <a:pPr marL="706320" indent="-266760">
              <a:lnSpc>
                <a:spcPct val="85000"/>
              </a:lnSpc>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Cost/Year</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One-Year Cost</a:t>
            </a:r>
            <a:endParaRPr b="0" lang="en-US" sz="2000" strike="noStrike" u="none">
              <a:solidFill>
                <a:srgbClr val="000000"/>
              </a:solidFill>
              <a:effectLst/>
              <a:uFillTx/>
              <a:latin typeface="Arial"/>
            </a:endParaRPr>
          </a:p>
          <a:p>
            <a:pPr marL="706320" indent="-266760">
              <a:lnSpc>
                <a:spcPct val="85000"/>
              </a:lnSpc>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Year</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 million)</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 million)</a:t>
            </a:r>
            <a:endParaRPr b="0" lang="en-US" sz="2000" strike="noStrike" u="none">
              <a:solidFill>
                <a:srgbClr val="000000"/>
              </a:solidFill>
              <a:effectLst/>
              <a:uFillTx/>
              <a:latin typeface="Arial"/>
            </a:endParaRPr>
          </a:p>
          <a:p>
            <a:pPr marL="706320" indent="-266760">
              <a:lnSpc>
                <a:spcPct val="90000"/>
              </a:lnSpc>
              <a:spcBef>
                <a:spcPts val="479"/>
              </a:spcBef>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2000</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$1</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$22</a:t>
            </a:r>
            <a:endParaRPr b="0" lang="en-US" sz="2000" strike="noStrike" u="none">
              <a:solidFill>
                <a:srgbClr val="000000"/>
              </a:solidFill>
              <a:effectLst/>
              <a:uFillTx/>
              <a:latin typeface="Arial"/>
            </a:endParaRPr>
          </a:p>
          <a:p>
            <a:pPr marL="706320" indent="-266760">
              <a:lnSpc>
                <a:spcPct val="90000"/>
              </a:lnSpc>
              <a:spcBef>
                <a:spcPts val="479"/>
              </a:spcBef>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2005</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$1</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$24</a:t>
            </a:r>
            <a:endParaRPr b="0" lang="en-US" sz="2000" strike="noStrike" u="none">
              <a:solidFill>
                <a:srgbClr val="000000"/>
              </a:solidFill>
              <a:effectLst/>
              <a:uFillTx/>
              <a:latin typeface="Arial"/>
            </a:endParaRPr>
          </a:p>
          <a:p>
            <a:pPr marL="706320" indent="-266760">
              <a:lnSpc>
                <a:spcPct val="90000"/>
              </a:lnSpc>
              <a:spcBef>
                <a:spcPts val="479"/>
              </a:spcBef>
              <a:tabLst>
                <a:tab algn="ctr" pos="1122480"/>
                <a:tab algn="ctr" pos="2494080"/>
                <a:tab algn="ctr" pos="409428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2008</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$34</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
          <p:cNvSpPr txBox="1"/>
          <p:nvPr/>
        </p:nvSpPr>
        <p:spPr>
          <a:xfrm>
            <a:off x="1014480" y="309600"/>
            <a:ext cx="7257960" cy="8636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sp>
        <p:nvSpPr>
          <p:cNvPr id="98" name=""/>
          <p:cNvSpPr txBox="1"/>
          <p:nvPr/>
        </p:nvSpPr>
        <p:spPr>
          <a:xfrm>
            <a:off x="777960" y="1509840"/>
            <a:ext cx="7385040" cy="4546440"/>
          </a:xfrm>
          <a:prstGeom prst="rect">
            <a:avLst/>
          </a:prstGeom>
          <a:noFill/>
          <a:ln w="0">
            <a:noFill/>
          </a:ln>
        </p:spPr>
        <p:txBody>
          <a:bodyPr lIns="0" rIns="0" tIns="0" bIns="0" anchor="t">
            <a:spAutoFit/>
          </a:bodyPr>
          <a:p>
            <a:pPr marL="325440" indent="-325440" algn="ctr">
              <a:lnSpc>
                <a:spcPct val="100000"/>
              </a:lnSpc>
              <a:spcBef>
                <a:spcPts val="961"/>
              </a:spcBef>
            </a:pPr>
            <a:endParaRPr b="0" lang="en-US" sz="4000" strike="noStrike" u="none">
              <a:solidFill>
                <a:srgbClr val="000000"/>
              </a:solidFill>
              <a:effectLst/>
              <a:uFillTx/>
              <a:latin typeface="Arial"/>
            </a:endParaRPr>
          </a:p>
          <a:p>
            <a:pPr marL="325440" indent="-325440" algn="ctr">
              <a:lnSpc>
                <a:spcPct val="100000"/>
              </a:lnSpc>
              <a:spcBef>
                <a:spcPts val="961"/>
              </a:spcBef>
            </a:pPr>
            <a:r>
              <a:rPr b="0" lang="en-US" sz="4000" strike="noStrike" u="none">
                <a:solidFill>
                  <a:srgbClr val="000000"/>
                </a:solidFill>
                <a:effectLst/>
                <a:uFillTx/>
                <a:latin typeface="Book Antiqua"/>
                <a:ea typeface="Book Antiqua"/>
              </a:rPr>
              <a:t>Cold Weather Impact on </a:t>
            </a:r>
            <a:br>
              <a:rPr sz="4000"/>
            </a:br>
            <a:r>
              <a:rPr b="0" lang="en-US" sz="4000" strike="noStrike" u="none">
                <a:solidFill>
                  <a:srgbClr val="000000"/>
                </a:solidFill>
                <a:effectLst/>
                <a:uFillTx/>
                <a:latin typeface="Book Antiqua"/>
                <a:ea typeface="Book Antiqua"/>
              </a:rPr>
              <a:t>Gas Market Costs</a:t>
            </a: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Gas Cost Increase Due to Cold Event</a:t>
            </a:r>
            <a:endParaRPr b="0" lang="en-US" sz="3000" strike="noStrike" u="none">
              <a:solidFill>
                <a:srgbClr val="000000"/>
              </a:solidFill>
              <a:effectLst/>
              <a:uFillTx/>
              <a:latin typeface="Arial"/>
            </a:endParaRPr>
          </a:p>
        </p:txBody>
      </p:sp>
      <p:sp>
        <p:nvSpPr>
          <p:cNvPr id="100" name=""/>
          <p:cNvSpPr txBox="1"/>
          <p:nvPr/>
        </p:nvSpPr>
        <p:spPr>
          <a:xfrm>
            <a:off x="777960" y="1509840"/>
            <a:ext cx="7385040" cy="45464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pic>
        <p:nvPicPr>
          <p:cNvPr id="101" name="" descr=""/>
          <p:cNvPicPr/>
          <p:nvPr/>
        </p:nvPicPr>
        <p:blipFill>
          <a:blip r:embed="rId1"/>
          <a:stretch/>
        </p:blipFill>
        <p:spPr>
          <a:xfrm>
            <a:off x="647640" y="1352520"/>
            <a:ext cx="7689960" cy="437508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 name=""/>
          <p:cNvSpPr txBox="1"/>
          <p:nvPr/>
        </p:nvSpPr>
        <p:spPr>
          <a:xfrm>
            <a:off x="1014480" y="309600"/>
            <a:ext cx="7257960" cy="8636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sp>
        <p:nvSpPr>
          <p:cNvPr id="22" name=""/>
          <p:cNvSpPr txBox="1"/>
          <p:nvPr/>
        </p:nvSpPr>
        <p:spPr>
          <a:xfrm>
            <a:off x="777960" y="1509840"/>
            <a:ext cx="7385040" cy="4546440"/>
          </a:xfrm>
          <a:prstGeom prst="rect">
            <a:avLst/>
          </a:prstGeom>
          <a:noFill/>
          <a:ln w="0">
            <a:noFill/>
          </a:ln>
        </p:spPr>
        <p:txBody>
          <a:bodyPr lIns="0" rIns="0" tIns="0" bIns="0" anchor="t">
            <a:spAutoFit/>
          </a:bodyPr>
          <a:p>
            <a:pPr marL="325440" indent="-325440" algn="ctr">
              <a:lnSpc>
                <a:spcPct val="100000"/>
              </a:lnSpc>
              <a:spcBef>
                <a:spcPts val="961"/>
              </a:spcBef>
            </a:pPr>
            <a:endParaRPr b="0" lang="en-US" sz="4000" strike="noStrike" u="none">
              <a:solidFill>
                <a:srgbClr val="000000"/>
              </a:solidFill>
              <a:effectLst/>
              <a:uFillTx/>
              <a:latin typeface="Arial"/>
            </a:endParaRPr>
          </a:p>
          <a:p>
            <a:pPr marL="325440" indent="-325440" algn="ctr">
              <a:lnSpc>
                <a:spcPct val="100000"/>
              </a:lnSpc>
              <a:spcBef>
                <a:spcPts val="961"/>
              </a:spcBef>
            </a:pPr>
            <a:r>
              <a:rPr b="0" lang="en-US" sz="4000" strike="noStrike" u="none">
                <a:solidFill>
                  <a:srgbClr val="000000"/>
                </a:solidFill>
                <a:effectLst/>
                <a:uFillTx/>
                <a:latin typeface="Book Antiqua"/>
                <a:ea typeface="Book Antiqua"/>
              </a:rPr>
              <a:t>Policy</a:t>
            </a:r>
            <a:endParaRPr b="0" lang="en-US" sz="4000" strike="noStrike" u="none">
              <a:solidFill>
                <a:srgbClr val="000000"/>
              </a:solidFill>
              <a:effectLst/>
              <a:uFillTx/>
              <a:latin typeface="Arial"/>
            </a:endParaRPr>
          </a:p>
          <a:p>
            <a:pPr marL="325440" indent="-325440" algn="ctr">
              <a:lnSpc>
                <a:spcPct val="100000"/>
              </a:lnSpc>
              <a:spcBef>
                <a:spcPts val="961"/>
              </a:spcBef>
            </a:pPr>
            <a:r>
              <a:rPr b="0" lang="en-US" sz="4000" strike="noStrike" u="none">
                <a:solidFill>
                  <a:srgbClr val="000000"/>
                </a:solidFill>
                <a:effectLst/>
                <a:uFillTx/>
                <a:latin typeface="Book Antiqua"/>
                <a:ea typeface="Book Antiqua"/>
              </a:rPr>
              <a:t>Background</a:t>
            </a: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Gas Cost Increase for December 1998</a:t>
            </a:r>
            <a:endParaRPr b="0" lang="en-US" sz="3000" strike="noStrike" u="none">
              <a:solidFill>
                <a:srgbClr val="000000"/>
              </a:solidFill>
              <a:effectLst/>
              <a:uFillTx/>
              <a:latin typeface="Arial"/>
            </a:endParaRPr>
          </a:p>
        </p:txBody>
      </p:sp>
      <p:sp>
        <p:nvSpPr>
          <p:cNvPr id="103" name=""/>
          <p:cNvSpPr txBox="1"/>
          <p:nvPr/>
        </p:nvSpPr>
        <p:spPr>
          <a:xfrm>
            <a:off x="380880" y="1509840"/>
            <a:ext cx="807732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Methodology</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Calculated 8 day gas price average prior to event:  $2.26 per Dth</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Calculated gas price average for days until price returned to $2.26:  $3.10 per Dth average for eleven days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Assumed an average 1 Bcf of spot purchases daily for eleven days </a:t>
            </a:r>
            <a:endParaRPr b="0" lang="en-US" sz="20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Results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Gas price increase for December 98 cold weather event was  $9.25 million</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Year 2000 cold weather event could be twice the December 98 cost given that the current price of gas is over $5.00 per Dth</a:t>
            </a:r>
            <a:endParaRPr b="0" lang="en-US" sz="2000" strike="noStrike" u="none">
              <a:solidFill>
                <a:srgbClr val="000000"/>
              </a:solidFill>
              <a:effectLst/>
              <a:uFillTx/>
              <a:latin typeface="Arial"/>
            </a:endParaRPr>
          </a:p>
          <a:p>
            <a:pPr lvl="2" marL="1038240" indent="-217440">
              <a:lnSpc>
                <a:spcPct val="100000"/>
              </a:lnSpc>
              <a:spcBef>
                <a:spcPts val="479"/>
              </a:spcBef>
              <a:buClr>
                <a:srgbClr val="000000"/>
              </a:buClr>
              <a:buSzPct val="70000"/>
              <a:buFont typeface="Wingdings"/>
              <a:buChar char=""/>
            </a:pPr>
            <a:r>
              <a:rPr b="0" lang="en-US" sz="1700" strike="noStrike" u="none">
                <a:solidFill>
                  <a:srgbClr val="000000"/>
                </a:solidFill>
                <a:effectLst/>
                <a:uFillTx/>
                <a:latin typeface="Book Antiqua"/>
                <a:ea typeface="Book Antiqua"/>
              </a:rPr>
              <a:t>Cost per future event could be $18.5 million</a:t>
            </a:r>
            <a:endParaRPr b="0" lang="en-US" sz="17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Expected Cost of a Price Spike</a:t>
            </a:r>
            <a:endParaRPr b="0" lang="en-US" sz="3000" strike="noStrike" u="none">
              <a:solidFill>
                <a:srgbClr val="000000"/>
              </a:solidFill>
              <a:effectLst/>
              <a:uFillTx/>
              <a:latin typeface="Arial"/>
            </a:endParaRPr>
          </a:p>
        </p:txBody>
      </p:sp>
      <p:sp>
        <p:nvSpPr>
          <p:cNvPr id="105"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tabLst>
                <a:tab algn="ctr" pos="1503360"/>
                <a:tab algn="ctr" pos="2874960"/>
                <a:tab algn="ctr" pos="4417920"/>
              </a:tabLst>
            </a:pPr>
            <a:r>
              <a:rPr b="0" lang="en-US" sz="2300" strike="noStrike" u="none">
                <a:solidFill>
                  <a:srgbClr val="000000"/>
                </a:solidFill>
                <a:effectLst/>
                <a:uFillTx/>
                <a:latin typeface="Book Antiqua"/>
                <a:ea typeface="Book Antiqua"/>
              </a:rPr>
              <a:t>Assume that price spikes will occur whenever firm assets are fully utilized and the market begins bidding for the last increments of available gas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122480"/>
                <a:tab algn="ctr" pos="2494080"/>
                <a:tab algn="ctr" pos="4037040"/>
              </a:tabLst>
            </a:pPr>
            <a:r>
              <a:rPr b="0" lang="en-US" sz="2000" strike="noStrike" u="none">
                <a:solidFill>
                  <a:srgbClr val="000000"/>
                </a:solidFill>
                <a:effectLst/>
                <a:uFillTx/>
                <a:latin typeface="Book Antiqua"/>
                <a:ea typeface="Book Antiqua"/>
              </a:rPr>
              <a:t>This occurs around 3.8 Bcf/d </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tabLst>
                <a:tab algn="ctr" pos="1122480"/>
                <a:tab algn="ctr" pos="2494080"/>
                <a:tab algn="ctr" pos="4037040"/>
              </a:tabLst>
            </a:pPr>
            <a:r>
              <a:rPr b="0" lang="en-US" sz="2000" strike="noStrike" u="none">
                <a:solidFill>
                  <a:srgbClr val="000000"/>
                </a:solidFill>
                <a:effectLst/>
                <a:uFillTx/>
                <a:latin typeface="Book Antiqua"/>
                <a:ea typeface="Book Antiqua"/>
              </a:rPr>
              <a:t>Probability of occurrence is once every 3 years in 2000</a:t>
            </a:r>
            <a:endParaRPr b="0" lang="en-US" sz="2000" strike="noStrike" u="none">
              <a:solidFill>
                <a:srgbClr val="000000"/>
              </a:solidFill>
              <a:effectLst/>
              <a:uFillTx/>
              <a:latin typeface="Arial"/>
            </a:endParaRPr>
          </a:p>
          <a:p>
            <a:pPr marL="325440" indent="-325440">
              <a:lnSpc>
                <a:spcPct val="70000"/>
              </a:lnSpc>
              <a:spcBef>
                <a:spcPts val="961"/>
              </a:spcBef>
              <a:buClr>
                <a:srgbClr val="000000"/>
              </a:buClr>
              <a:buSzPct val="85000"/>
              <a:buFont typeface="Wingdings"/>
              <a:buChar char=""/>
              <a:tabLst>
                <a:tab algn="ctr" pos="1503360"/>
                <a:tab algn="ctr" pos="2874960"/>
                <a:tab algn="ctr" pos="4417920"/>
              </a:tabLst>
            </a:pPr>
            <a:r>
              <a:rPr b="0" lang="en-US" sz="2300" strike="noStrike" u="none">
                <a:solidFill>
                  <a:srgbClr val="000000"/>
                </a:solidFill>
                <a:effectLst/>
                <a:uFillTx/>
                <a:latin typeface="Book Antiqua"/>
                <a:ea typeface="Book Antiqua"/>
              </a:rPr>
              <a:t>Results</a:t>
            </a:r>
            <a:r>
              <a:rPr b="0" lang="en-US" sz="2300" strike="noStrike" u="none">
                <a:solidFill>
                  <a:srgbClr val="000000"/>
                </a:solidFill>
                <a:effectLst/>
                <a:uFillTx/>
                <a:latin typeface="Book Antiqua"/>
                <a:ea typeface="Book Antiqua"/>
              </a:rPr>
              <a:t>	</a:t>
            </a:r>
            <a:r>
              <a:rPr b="0" lang="en-US" sz="23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Expected</a:t>
            </a:r>
            <a:r>
              <a:rPr b="0" lang="en-US" sz="2000" strike="noStrike" u="none">
                <a:solidFill>
                  <a:srgbClr val="000000"/>
                </a:solidFill>
                <a:effectLst/>
                <a:uFillTx/>
                <a:latin typeface="Book Antiqua"/>
                <a:ea typeface="Book Antiqua"/>
              </a:rPr>
              <a:t>	</a:t>
            </a:r>
            <a:endParaRPr b="0" lang="en-US" sz="2000" strike="noStrike" u="none">
              <a:solidFill>
                <a:srgbClr val="000000"/>
              </a:solidFill>
              <a:effectLst/>
              <a:uFillTx/>
              <a:latin typeface="Arial"/>
            </a:endParaRPr>
          </a:p>
          <a:p>
            <a:pPr marL="706320" indent="-266760">
              <a:lnSpc>
                <a:spcPct val="85000"/>
              </a:lnSpc>
              <a:tabLst>
                <a:tab algn="ctr" pos="1122480"/>
                <a:tab algn="ctr" pos="2494080"/>
                <a:tab algn="ctr" pos="403704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Cost/Year</a:t>
            </a:r>
            <a:r>
              <a:rPr b="0" lang="en-US" sz="2000" strike="noStrike" u="none">
                <a:solidFill>
                  <a:srgbClr val="000000"/>
                </a:solidFill>
                <a:effectLst/>
                <a:uFillTx/>
                <a:latin typeface="Book Antiqua"/>
                <a:ea typeface="Book Antiqua"/>
              </a:rPr>
              <a:t>	</a:t>
            </a:r>
            <a:endParaRPr b="0" lang="en-US" sz="2000" strike="noStrike" u="none">
              <a:solidFill>
                <a:srgbClr val="000000"/>
              </a:solidFill>
              <a:effectLst/>
              <a:uFillTx/>
              <a:latin typeface="Arial"/>
            </a:endParaRPr>
          </a:p>
          <a:p>
            <a:pPr marL="706320" indent="-266760">
              <a:lnSpc>
                <a:spcPct val="85000"/>
              </a:lnSpc>
              <a:tabLst>
                <a:tab algn="ctr" pos="1122480"/>
                <a:tab algn="ctr" pos="2494080"/>
                <a:tab algn="ctr" pos="403704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Year</a:t>
            </a:r>
            <a:r>
              <a:rPr b="0" lang="en-US" sz="2000" strike="noStrike" u="none">
                <a:solidFill>
                  <a:srgbClr val="000000"/>
                </a:solidFill>
                <a:effectLst/>
                <a:uFillTx/>
                <a:latin typeface="Book Antiqua"/>
                <a:ea typeface="Book Antiqua"/>
              </a:rPr>
              <a:t>	</a:t>
            </a:r>
            <a:r>
              <a:rPr b="0" lang="en-US" sz="2000" strike="noStrike" u="sng">
                <a:solidFill>
                  <a:srgbClr val="000000"/>
                </a:solidFill>
                <a:effectLst/>
                <a:uFillTx/>
                <a:latin typeface="Book Antiqua"/>
                <a:ea typeface="Book Antiqua"/>
              </a:rPr>
              <a:t>($ million)</a:t>
            </a:r>
            <a:r>
              <a:rPr b="0" lang="en-US" sz="2000" strike="noStrike" u="none">
                <a:solidFill>
                  <a:srgbClr val="000000"/>
                </a:solidFill>
                <a:effectLst/>
                <a:uFillTx/>
                <a:latin typeface="Book Antiqua"/>
                <a:ea typeface="Book Antiqua"/>
              </a:rPr>
              <a:t>	</a:t>
            </a:r>
            <a:endParaRPr b="0" lang="en-US" sz="2000" strike="noStrike" u="none">
              <a:solidFill>
                <a:srgbClr val="000000"/>
              </a:solidFill>
              <a:effectLst/>
              <a:uFillTx/>
              <a:latin typeface="Arial"/>
            </a:endParaRPr>
          </a:p>
          <a:p>
            <a:pPr marL="706320" indent="-266760">
              <a:lnSpc>
                <a:spcPct val="100000"/>
              </a:lnSpc>
              <a:spcBef>
                <a:spcPts val="479"/>
              </a:spcBef>
              <a:tabLst>
                <a:tab algn="ctr" pos="1122480"/>
                <a:tab algn="ctr" pos="2494080"/>
                <a:tab algn="ctr" pos="403704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2000</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$6</a:t>
            </a:r>
            <a:r>
              <a:rPr b="0" lang="en-US" sz="2000" strike="noStrike" u="none">
                <a:solidFill>
                  <a:srgbClr val="000000"/>
                </a:solidFill>
                <a:effectLst/>
                <a:uFillTx/>
                <a:latin typeface="Book Antiqua"/>
                <a:ea typeface="Book Antiqua"/>
              </a:rPr>
              <a:t>	</a:t>
            </a:r>
            <a:endParaRPr b="0" lang="en-US" sz="2000" strike="noStrike" u="none">
              <a:solidFill>
                <a:srgbClr val="000000"/>
              </a:solidFill>
              <a:effectLst/>
              <a:uFillTx/>
              <a:latin typeface="Arial"/>
            </a:endParaRPr>
          </a:p>
          <a:p>
            <a:pPr marL="706320" indent="-266760">
              <a:lnSpc>
                <a:spcPct val="100000"/>
              </a:lnSpc>
              <a:spcBef>
                <a:spcPts val="479"/>
              </a:spcBef>
              <a:tabLst>
                <a:tab algn="ctr" pos="1122480"/>
                <a:tab algn="ctr" pos="2494080"/>
                <a:tab algn="ctr" pos="403704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2005</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$12</a:t>
            </a:r>
            <a:r>
              <a:rPr b="0" lang="en-US" sz="2000" strike="noStrike" u="none">
                <a:solidFill>
                  <a:srgbClr val="000000"/>
                </a:solidFill>
                <a:effectLst/>
                <a:uFillTx/>
                <a:latin typeface="Book Antiqua"/>
                <a:ea typeface="Book Antiqua"/>
              </a:rPr>
              <a:t>	</a:t>
            </a:r>
            <a:endParaRPr b="0" lang="en-US" sz="2000" strike="noStrike" u="none">
              <a:solidFill>
                <a:srgbClr val="000000"/>
              </a:solidFill>
              <a:effectLst/>
              <a:uFillTx/>
              <a:latin typeface="Arial"/>
            </a:endParaRPr>
          </a:p>
          <a:p>
            <a:pPr marL="706320" indent="-266760">
              <a:lnSpc>
                <a:spcPct val="100000"/>
              </a:lnSpc>
              <a:spcBef>
                <a:spcPts val="479"/>
              </a:spcBef>
              <a:tabLst>
                <a:tab algn="ctr" pos="1122480"/>
                <a:tab algn="ctr" pos="2494080"/>
                <a:tab algn="ctr" pos="4037040"/>
              </a:tabLst>
            </a:pP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2008</a:t>
            </a:r>
            <a:r>
              <a:rPr b="0" lang="en-US" sz="2000" strike="noStrike" u="none">
                <a:solidFill>
                  <a:srgbClr val="000000"/>
                </a:solidFill>
                <a:effectLst/>
                <a:uFillTx/>
                <a:latin typeface="Book Antiqua"/>
                <a:ea typeface="Book Antiqua"/>
              </a:rPr>
              <a:t>	</a:t>
            </a:r>
            <a:r>
              <a:rPr b="0" lang="en-US" sz="2000" strike="noStrike" u="none">
                <a:solidFill>
                  <a:srgbClr val="000000"/>
                </a:solidFill>
                <a:effectLst/>
                <a:uFillTx/>
                <a:latin typeface="Book Antiqua"/>
                <a:ea typeface="Book Antiqua"/>
              </a:rPr>
              <a:t>$19</a:t>
            </a:r>
            <a:r>
              <a:rPr b="0" lang="en-US" sz="2000" strike="noStrike" u="none">
                <a:solidFill>
                  <a:srgbClr val="000000"/>
                </a:solidFill>
                <a:effectLst/>
                <a:uFillTx/>
                <a:latin typeface="Book Antiqua"/>
                <a:ea typeface="Book Antiqua"/>
              </a:rPr>
              <a:t>	</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
          <p:cNvSpPr txBox="1"/>
          <p:nvPr/>
        </p:nvSpPr>
        <p:spPr>
          <a:xfrm>
            <a:off x="685800" y="2208240"/>
            <a:ext cx="7315200" cy="106668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sp>
        <p:nvSpPr>
          <p:cNvPr id="107" name=""/>
          <p:cNvSpPr txBox="1"/>
          <p:nvPr/>
        </p:nvSpPr>
        <p:spPr>
          <a:xfrm>
            <a:off x="1295280" y="2284560"/>
            <a:ext cx="6095880" cy="1687320"/>
          </a:xfrm>
          <a:prstGeom prst="rect">
            <a:avLst/>
          </a:prstGeom>
          <a:noFill/>
          <a:ln w="0">
            <a:noFill/>
          </a:ln>
        </p:spPr>
        <p:txBody>
          <a:bodyPr lIns="0" rIns="0" tIns="0" bIns="0" anchor="t">
            <a:spAutoFit/>
          </a:bodyPr>
          <a:p>
            <a:pPr algn="ctr">
              <a:lnSpc>
                <a:spcPct val="100000"/>
              </a:lnSpc>
              <a:spcBef>
                <a:spcPts val="961"/>
              </a:spcBef>
            </a:pPr>
            <a:r>
              <a:rPr b="0" lang="en-US" sz="4000" strike="noStrike" u="none">
                <a:solidFill>
                  <a:srgbClr val="000000"/>
                </a:solidFill>
                <a:effectLst/>
                <a:uFillTx/>
                <a:latin typeface="Times New Roman"/>
                <a:ea typeface="Times New Roman"/>
              </a:rPr>
              <a:t>Summary of</a:t>
            </a:r>
            <a:br>
              <a:rPr sz="4000"/>
            </a:br>
            <a:r>
              <a:rPr b="0" lang="en-US" sz="4000" strike="noStrike" u="none">
                <a:solidFill>
                  <a:srgbClr val="000000"/>
                </a:solidFill>
                <a:effectLst/>
                <a:uFillTx/>
                <a:latin typeface="Times New Roman"/>
                <a:ea typeface="Times New Roman"/>
              </a:rPr>
              <a:t>Expected Annual Costs </a:t>
            </a:r>
            <a:br>
              <a:rPr sz="4000"/>
            </a:br>
            <a:r>
              <a:rPr b="0" lang="en-US" sz="4000" strike="noStrike" u="none">
                <a:solidFill>
                  <a:srgbClr val="000000"/>
                </a:solidFill>
                <a:effectLst/>
                <a:uFillTx/>
                <a:latin typeface="Times New Roman"/>
                <a:ea typeface="Times New Roman"/>
              </a:rPr>
              <a:t>Due to Cold Weather Event</a:t>
            </a:r>
            <a:endParaRPr b="0" lang="en-US" sz="4000" strike="noStrike" u="none">
              <a:solidFill>
                <a:srgbClr val="000000"/>
              </a:solidFill>
              <a:effectLst/>
              <a:uFillTx/>
              <a:latin typeface="Arial"/>
            </a:endParaRPr>
          </a:p>
        </p:txBody>
      </p:sp>
      <p:sp>
        <p:nvSpPr>
          <p:cNvPr id="108"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09"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Summary of Expected Annual Cost to Market Due to a Cold Weather Event</a:t>
            </a:r>
            <a:endParaRPr b="0" lang="en-US" sz="3000" strike="noStrike" u="none">
              <a:solidFill>
                <a:srgbClr val="000000"/>
              </a:solidFill>
              <a:effectLst/>
              <a:uFillTx/>
              <a:latin typeface="Arial"/>
            </a:endParaRPr>
          </a:p>
        </p:txBody>
      </p:sp>
      <p:sp>
        <p:nvSpPr>
          <p:cNvPr id="111" name=""/>
          <p:cNvSpPr txBox="1"/>
          <p:nvPr/>
        </p:nvSpPr>
        <p:spPr>
          <a:xfrm>
            <a:off x="777960" y="1509840"/>
            <a:ext cx="7385040" cy="454644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pic>
        <p:nvPicPr>
          <p:cNvPr id="112" name="" descr=""/>
          <p:cNvPicPr/>
          <p:nvPr/>
        </p:nvPicPr>
        <p:blipFill>
          <a:blip r:embed="rId1"/>
          <a:stretch/>
        </p:blipFill>
        <p:spPr>
          <a:xfrm>
            <a:off x="380880" y="1409760"/>
            <a:ext cx="7861320" cy="3956040"/>
          </a:xfrm>
          <a:prstGeom prst="rect">
            <a:avLst/>
          </a:prstGeom>
          <a:noFill/>
          <a:ln w="0">
            <a:noFill/>
          </a:ln>
        </p:spPr>
      </p:pic>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Messages from Analysis</a:t>
            </a:r>
            <a:r>
              <a:rPr b="0" lang="en-US" sz="3000" strike="noStrike" u="none">
                <a:solidFill>
                  <a:srgbClr val="000000"/>
                </a:solidFill>
                <a:effectLst/>
                <a:uFillTx/>
                <a:latin typeface="Book Antiqua"/>
                <a:ea typeface="Book Antiqua"/>
              </a:rPr>
              <a:t>	</a:t>
            </a:r>
            <a:endParaRPr b="0" lang="en-US" sz="3000" strike="noStrike" u="none">
              <a:solidFill>
                <a:srgbClr val="000000"/>
              </a:solidFill>
              <a:effectLst/>
              <a:uFillTx/>
              <a:latin typeface="Arial"/>
            </a:endParaRPr>
          </a:p>
        </p:txBody>
      </p:sp>
      <p:sp>
        <p:nvSpPr>
          <p:cNvPr id="114" name=""/>
          <p:cNvSpPr txBox="1"/>
          <p:nvPr/>
        </p:nvSpPr>
        <p:spPr>
          <a:xfrm>
            <a:off x="701640" y="1376280"/>
            <a:ext cx="7661160" cy="481320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Growing supply shortage to cover cold weather events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Increasing need for diversions to serve core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Even if Core planned to meet total peak demands, the noncore supply shortfall continues to grow</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No indication that customers will hold added supply in storage only for cold weather use</a:t>
            </a:r>
            <a:endParaRPr b="0" lang="en-US" sz="20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Cost to customers of supply shortfall is very high, even on an annual expected cost basis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Expected annual costs range from $15 million in Year 2000 to $48 million in Year 2008 </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Average total cost for a year that experiences a cold weather event ranges from about $190 million in Year 2000 to about $420 million in Year 2008.  A cold weather event is experienced every six to ten years.     </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Concerns Expressed by Customers</a:t>
            </a:r>
            <a:endParaRPr b="0" lang="en-US" sz="3000" strike="noStrike" u="none">
              <a:solidFill>
                <a:srgbClr val="000000"/>
              </a:solidFill>
              <a:effectLst/>
              <a:uFillTx/>
              <a:latin typeface="Arial"/>
            </a:endParaRPr>
          </a:p>
        </p:txBody>
      </p:sp>
      <p:sp>
        <p:nvSpPr>
          <p:cNvPr id="116"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9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Noncore market expects and wants more supply reliability even in very cold conditions</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Alternate fuels and oil back-up practically gone</a:t>
            </a:r>
            <a:endParaRPr b="0" lang="en-US" sz="2300" strike="noStrike" u="none">
              <a:solidFill>
                <a:srgbClr val="000000"/>
              </a:solidFill>
              <a:effectLst/>
              <a:uFillTx/>
              <a:latin typeface="Arial"/>
            </a:endParaRPr>
          </a:p>
          <a:p>
            <a:pPr lvl="1" marL="706320" indent="-266760">
              <a:lnSpc>
                <a:spcPct val="9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Environmental regulations make it expensive to maintain and use alternative fuels </a:t>
            </a:r>
            <a:endParaRPr b="0" lang="en-US" sz="20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Interruptible electric customers are frustrated with disruptions and are switching back to firm electric service</a:t>
            </a:r>
            <a:endParaRPr b="0" lang="en-US"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
          <p:cNvSpPr txBox="1"/>
          <p:nvPr/>
        </p:nvSpPr>
        <p:spPr>
          <a:xfrm>
            <a:off x="685800" y="2209680"/>
            <a:ext cx="7315200" cy="106668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sp>
        <p:nvSpPr>
          <p:cNvPr id="118" name=""/>
          <p:cNvSpPr txBox="1"/>
          <p:nvPr/>
        </p:nvSpPr>
        <p:spPr>
          <a:xfrm>
            <a:off x="1295280" y="2133720"/>
            <a:ext cx="6095880" cy="1701360"/>
          </a:xfrm>
          <a:prstGeom prst="rect">
            <a:avLst/>
          </a:prstGeom>
          <a:noFill/>
          <a:ln w="0">
            <a:noFill/>
          </a:ln>
        </p:spPr>
        <p:txBody>
          <a:bodyPr lIns="0" rIns="0" tIns="0" bIns="0" anchor="t">
            <a:spAutoFit/>
          </a:bodyPr>
          <a:p>
            <a:pPr algn="ctr">
              <a:lnSpc>
                <a:spcPct val="100000"/>
              </a:lnSpc>
              <a:spcBef>
                <a:spcPts val="961"/>
              </a:spcBef>
            </a:pPr>
            <a:r>
              <a:rPr b="0" lang="en-US" sz="4000" strike="noStrike" u="none">
                <a:solidFill>
                  <a:srgbClr val="000000"/>
                </a:solidFill>
                <a:effectLst/>
                <a:uFillTx/>
                <a:latin typeface="Book Antiqua"/>
                <a:ea typeface="Book Antiqua"/>
              </a:rPr>
              <a:t>Options for</a:t>
            </a:r>
            <a:br>
              <a:rPr sz="4000"/>
            </a:br>
            <a:r>
              <a:rPr b="0" lang="en-US" sz="4000" strike="noStrike" u="none">
                <a:solidFill>
                  <a:srgbClr val="000000"/>
                </a:solidFill>
                <a:effectLst/>
                <a:uFillTx/>
                <a:latin typeface="Book Antiqua"/>
                <a:ea typeface="Book Antiqua"/>
              </a:rPr>
              <a:t>Increasing</a:t>
            </a:r>
            <a:br>
              <a:rPr sz="4000"/>
            </a:br>
            <a:r>
              <a:rPr b="0" lang="en-US" sz="4000" strike="noStrike" u="none">
                <a:solidFill>
                  <a:srgbClr val="000000"/>
                </a:solidFill>
                <a:effectLst/>
                <a:uFillTx/>
                <a:latin typeface="Book Antiqua"/>
                <a:ea typeface="Book Antiqua"/>
              </a:rPr>
              <a:t>Supply Reliability</a:t>
            </a:r>
            <a:endParaRPr b="0" lang="en-US" sz="4000" strike="noStrike" u="none">
              <a:solidFill>
                <a:srgbClr val="000000"/>
              </a:solidFill>
              <a:effectLst/>
              <a:uFillTx/>
              <a:latin typeface="Arial"/>
            </a:endParaRPr>
          </a:p>
        </p:txBody>
      </p:sp>
      <p:sp>
        <p:nvSpPr>
          <p:cNvPr id="119"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20"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Options Considered</a:t>
            </a:r>
            <a:endParaRPr b="0" lang="en-US" sz="3000" strike="noStrike" u="none">
              <a:solidFill>
                <a:srgbClr val="000000"/>
              </a:solidFill>
              <a:effectLst/>
              <a:uFillTx/>
              <a:latin typeface="Arial"/>
            </a:endParaRPr>
          </a:p>
        </p:txBody>
      </p:sp>
      <p:sp>
        <p:nvSpPr>
          <p:cNvPr id="122"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Status Quo</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Require CPGs to Meet Colder Supply Planning Criteria</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Increase Diversion Cost</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Implement Demand Side Measures</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Increase Dedicated Storage Capacity</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Add Pipeline Capacity</a:t>
            </a:r>
            <a:endParaRPr b="0" lang="en-US"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Option:  Status Quo</a:t>
            </a:r>
            <a:endParaRPr b="0" lang="en-US" sz="3000" strike="noStrike" u="none">
              <a:solidFill>
                <a:srgbClr val="000000"/>
              </a:solidFill>
              <a:effectLst/>
              <a:uFillTx/>
              <a:latin typeface="Arial"/>
            </a:endParaRPr>
          </a:p>
        </p:txBody>
      </p:sp>
      <p:sp>
        <p:nvSpPr>
          <p:cNvPr id="124"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Status Quo:  Let market decide when facility commitments are needed for additional supply</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Considerations: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Market tends to wait until a crisis occurs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Even if storage capacity is available, market is not likely to voluntarily hold gas in storage for cold weather events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Utility has default obligation to assure supply service to core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Market looks to utility to anticipate reliability needs of the market and propose solutions</a:t>
            </a:r>
            <a:endParaRPr b="0" lang="en-US" sz="2000" strike="noStrike" u="none">
              <a:solidFill>
                <a:srgbClr val="000000"/>
              </a:solidFill>
              <a:effectLst/>
              <a:uFillTx/>
              <a:latin typeface="Arial"/>
            </a:endParaRPr>
          </a:p>
        </p:txBody>
      </p:sp>
      <p:sp>
        <p:nvSpPr>
          <p:cNvPr id="125"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26"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Option:  Require CPGs to Meet A Colder Supply Planning Standard</a:t>
            </a:r>
            <a:endParaRPr b="0" lang="en-US" sz="3000" strike="noStrike" u="none">
              <a:solidFill>
                <a:srgbClr val="000000"/>
              </a:solidFill>
              <a:effectLst/>
              <a:uFillTx/>
              <a:latin typeface="Arial"/>
            </a:endParaRPr>
          </a:p>
        </p:txBody>
      </p:sp>
      <p:sp>
        <p:nvSpPr>
          <p:cNvPr id="128"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Require Core Procurement Groups (CPGs) to meet a supply standard colder than CWD (perhaps APD)</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Reduce reliance on involuntary noncore and electric generator diversion and/or curtailment</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CPGs would acquire seasonal firm transport and firm storage withdrawal</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Around 700 MMcf/d of additional firm supply needed to meet an APD standard</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Curtailment Policy Prior to Gas Accord</a:t>
            </a:r>
            <a:endParaRPr b="0" lang="en-US" sz="3000" strike="noStrike" u="none">
              <a:solidFill>
                <a:srgbClr val="000000"/>
              </a:solidFill>
              <a:effectLst/>
              <a:uFillTx/>
              <a:latin typeface="Arial"/>
            </a:endParaRPr>
          </a:p>
        </p:txBody>
      </p:sp>
      <p:sp>
        <p:nvSpPr>
          <p:cNvPr id="24"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Curtailment priorities assigned P1 (residential) through P5</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P5 customers were first interrupted in a supply shortage followed by P4 and so on </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P5 customers were the legacy electric generation plants operated by PG&amp;E and were expected to have fuel oil back-up</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PG&amp;E’s Procurement Department was responsible for balancing the system and would buy as much spot gas as possible to support the system during cold weather events</a:t>
            </a:r>
            <a:endParaRPr b="0" lang="en-US"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Option:  Require CPGs to Meet A Colder Supply Planning Standard  </a:t>
            </a:r>
            <a:r>
              <a:rPr b="0" lang="en-US" sz="2400" strike="noStrike" u="none">
                <a:solidFill>
                  <a:srgbClr val="000000"/>
                </a:solidFill>
                <a:effectLst/>
                <a:uFillTx/>
                <a:latin typeface="Book Antiqua"/>
                <a:ea typeface="Book Antiqua"/>
              </a:rPr>
              <a:t>(continued)</a:t>
            </a:r>
            <a:endParaRPr b="0" lang="en-US" sz="2400" strike="noStrike" u="none">
              <a:solidFill>
                <a:srgbClr val="000000"/>
              </a:solidFill>
              <a:effectLst/>
              <a:uFillTx/>
              <a:latin typeface="Arial"/>
            </a:endParaRPr>
          </a:p>
        </p:txBody>
      </p:sp>
      <p:sp>
        <p:nvSpPr>
          <p:cNvPr id="130"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Considerations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Core customers would incur full cost for increased supply</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Noncore receives significant benefits from not being subject to diversion and/or curtailment </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Current assets inadequate to satisfy this option</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Adequacy of firm contracts and supply need to be verified</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Added supply will moderate cold-weather commodity prices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Level of penalties for nonperformance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Lose some diversity benefits if all CPGs acquire assets for individual peak demands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Option:  Increase Diversion Cost</a:t>
            </a:r>
            <a:endParaRPr b="0" lang="en-US" sz="3000" strike="noStrike" u="none">
              <a:solidFill>
                <a:srgbClr val="000000"/>
              </a:solidFill>
              <a:effectLst/>
              <a:uFillTx/>
              <a:latin typeface="Arial"/>
            </a:endParaRPr>
          </a:p>
        </p:txBody>
      </p:sp>
      <p:sp>
        <p:nvSpPr>
          <p:cNvPr id="132"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Increase diversion cost by increasing the diversion charge (now $50/dth)</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Considerations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CPGs would add supply based on expected economics compared to penalty </a:t>
            </a:r>
            <a:endParaRPr b="0" lang="en-US" sz="2000" strike="noStrike" u="none">
              <a:solidFill>
                <a:srgbClr val="000000"/>
              </a:solidFill>
              <a:effectLst/>
              <a:uFillTx/>
              <a:latin typeface="Arial"/>
            </a:endParaRPr>
          </a:p>
          <a:p>
            <a:pPr lvl="2" marL="1038240" indent="-217440">
              <a:lnSpc>
                <a:spcPct val="100000"/>
              </a:lnSpc>
              <a:spcBef>
                <a:spcPts val="479"/>
              </a:spcBef>
              <a:buClr>
                <a:srgbClr val="000000"/>
              </a:buClr>
              <a:buSzPct val="70000"/>
              <a:buFont typeface="Wingdings"/>
              <a:buChar char=""/>
            </a:pPr>
            <a:r>
              <a:rPr b="0" lang="en-US" sz="1700" strike="noStrike" u="none">
                <a:solidFill>
                  <a:srgbClr val="000000"/>
                </a:solidFill>
                <a:effectLst/>
                <a:uFillTx/>
                <a:latin typeface="Book Antiqua"/>
                <a:ea typeface="Book Antiqua"/>
              </a:rPr>
              <a:t>Core will require more firm assets creating market share concerns</a:t>
            </a:r>
            <a:endParaRPr b="0" lang="en-US" sz="17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Penalty may need to be doubled to justify a significant increase in CPG supply commitments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Noncore receives benefits from reduced diversions and/or curtailments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Risk of continued shortfalls and resulting use of diversions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
          <p:cNvSpPr txBox="1"/>
          <p:nvPr/>
        </p:nvSpPr>
        <p:spPr>
          <a:xfrm>
            <a:off x="1014480" y="309600"/>
            <a:ext cx="767232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Option:  Implement Demand Side Measures</a:t>
            </a:r>
            <a:endParaRPr b="0" lang="en-US" sz="3000" strike="noStrike" u="none">
              <a:solidFill>
                <a:srgbClr val="000000"/>
              </a:solidFill>
              <a:effectLst/>
              <a:uFillTx/>
              <a:latin typeface="Arial"/>
            </a:endParaRPr>
          </a:p>
        </p:txBody>
      </p:sp>
      <p:sp>
        <p:nvSpPr>
          <p:cNvPr id="134" name=""/>
          <p:cNvSpPr txBox="1"/>
          <p:nvPr/>
        </p:nvSpPr>
        <p:spPr>
          <a:xfrm>
            <a:off x="777960" y="1509840"/>
            <a:ext cx="763272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Reduce the demand on the system during peak usage times, either voluntarily or controlled</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Measures could include oil backup, agreements with utility to reduce usage, remote controlled shut-off valves, etc.</a:t>
            </a:r>
            <a:endParaRPr b="0" lang="en-US" sz="20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Considerations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Past response to such programs has been weak, even with incentive payments (credits) </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Oil backup is being removed because of expense to maintain and environmental concerns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Remote controlled gas shut-off equipment is expensive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Incentives for those willing to reduce load when needed;  Other customers less subject to involuntary measures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Complementary to other options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Option:  Increase Dedicated Storage Capacity</a:t>
            </a:r>
            <a:endParaRPr b="0" lang="en-US" sz="3000" strike="noStrike" u="none">
              <a:solidFill>
                <a:srgbClr val="000000"/>
              </a:solidFill>
              <a:effectLst/>
              <a:uFillTx/>
              <a:latin typeface="Arial"/>
            </a:endParaRPr>
          </a:p>
        </p:txBody>
      </p:sp>
      <p:sp>
        <p:nvSpPr>
          <p:cNvPr id="136"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CGT reserves storage for very cold weather service, e.g. colder than CWD</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CPGs plan to provide firm supply for a CWD demand </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CGT reserves an increment of firm storage withdrawal to be used to support core on days colder than a CWD</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When CGT withdraws to support core load above a  CWD, CPGs repay gas used along with existing monthly imbalances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Reserved storage does not support noncore/EG shortfall</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PG&amp;E annual cost to reserve the necessary storage and hold gas in storage is estimated to be $13 to $33 million</a:t>
            </a:r>
            <a:endParaRPr b="0" lang="en-US" sz="2000" strike="noStrike" u="none">
              <a:solidFill>
                <a:srgbClr val="000000"/>
              </a:solidFill>
              <a:effectLst/>
              <a:uFillTx/>
              <a:latin typeface="Arial"/>
            </a:endParaRPr>
          </a:p>
        </p:txBody>
      </p:sp>
      <p:sp>
        <p:nvSpPr>
          <p:cNvPr id="137"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38"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Option:  Increase Dedicated Storage Capacity  (continued)</a:t>
            </a:r>
            <a:endParaRPr b="0" lang="en-US" sz="3000" strike="noStrike" u="none">
              <a:solidFill>
                <a:srgbClr val="000000"/>
              </a:solidFill>
              <a:effectLst/>
              <a:uFillTx/>
              <a:latin typeface="Arial"/>
            </a:endParaRPr>
          </a:p>
        </p:txBody>
      </p:sp>
      <p:sp>
        <p:nvSpPr>
          <p:cNvPr id="140" name=""/>
          <p:cNvSpPr txBox="1"/>
          <p:nvPr/>
        </p:nvSpPr>
        <p:spPr>
          <a:xfrm>
            <a:off x="777960" y="1376280"/>
            <a:ext cx="766116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Considerations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Supply guaranteed irrespective of who is short supply</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Entire market pays for added supply “insurance”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Option is very cost-effective </a:t>
            </a:r>
            <a:endParaRPr b="0" lang="en-US" sz="2000" strike="noStrike" u="none">
              <a:solidFill>
                <a:srgbClr val="000000"/>
              </a:solidFill>
              <a:effectLst/>
              <a:uFillTx/>
              <a:latin typeface="Arial"/>
            </a:endParaRPr>
          </a:p>
          <a:p>
            <a:pPr lvl="2" marL="1038240" indent="-217440">
              <a:lnSpc>
                <a:spcPct val="100000"/>
              </a:lnSpc>
              <a:spcBef>
                <a:spcPts val="479"/>
              </a:spcBef>
              <a:buClr>
                <a:srgbClr val="000000"/>
              </a:buClr>
              <a:buSzPct val="70000"/>
              <a:buFont typeface="Wingdings"/>
              <a:buChar char=""/>
            </a:pPr>
            <a:r>
              <a:rPr b="0" lang="en-US" sz="1700" strike="noStrike" u="none">
                <a:solidFill>
                  <a:srgbClr val="000000"/>
                </a:solidFill>
                <a:effectLst/>
                <a:uFillTx/>
                <a:latin typeface="Book Antiqua"/>
                <a:ea typeface="Book Antiqua"/>
              </a:rPr>
              <a:t>Cost to provide storage insurance is $13-33 million per year</a:t>
            </a:r>
            <a:endParaRPr b="0" lang="en-US" sz="1700" strike="noStrike" u="none">
              <a:solidFill>
                <a:srgbClr val="000000"/>
              </a:solidFill>
              <a:effectLst/>
              <a:uFillTx/>
              <a:latin typeface="Arial"/>
            </a:endParaRPr>
          </a:p>
          <a:p>
            <a:pPr lvl="2" marL="1038240" indent="-217440">
              <a:lnSpc>
                <a:spcPct val="100000"/>
              </a:lnSpc>
              <a:spcBef>
                <a:spcPts val="479"/>
              </a:spcBef>
              <a:buClr>
                <a:srgbClr val="000000"/>
              </a:buClr>
              <a:buSzPct val="70000"/>
              <a:buFont typeface="Wingdings"/>
              <a:buChar char=""/>
            </a:pPr>
            <a:r>
              <a:rPr b="0" lang="en-US" sz="1700" strike="noStrike" u="none">
                <a:solidFill>
                  <a:srgbClr val="000000"/>
                </a:solidFill>
                <a:effectLst/>
                <a:uFillTx/>
                <a:latin typeface="Book Antiqua"/>
                <a:ea typeface="Book Antiqua"/>
              </a:rPr>
              <a:t>Benefit is avoided cost to customers of $15-48 million per year</a:t>
            </a:r>
            <a:endParaRPr b="0" lang="en-US" sz="17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CPGs can continue to acquire supply to CWD standards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Market may not place same value on cost to customers as this analysis shows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Need to specify how and when utility will use this “insurance” storage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Added costs for central backbone upgrade which could reach $24 million per year  (may be needed in any case)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Storage supply will moderate cold-weather market prices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Option:  Add Pipeline Capacity</a:t>
            </a:r>
            <a:endParaRPr b="0" lang="en-US" sz="3000" strike="noStrike" u="none">
              <a:solidFill>
                <a:srgbClr val="000000"/>
              </a:solidFill>
              <a:effectLst/>
              <a:uFillTx/>
              <a:latin typeface="Arial"/>
            </a:endParaRPr>
          </a:p>
        </p:txBody>
      </p:sp>
      <p:sp>
        <p:nvSpPr>
          <p:cNvPr id="142"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Add pipeline capacity to increase supply access to basins</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Considerations</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Cost not analyzed, but likely very high for just winter “insurance” service</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Pipeline capacity may also be needed on interstate, and perhaps Canadian pipelines</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Even with extra pipeline capacity, supply may not be available unless prices rise very high in California</a:t>
            </a:r>
            <a:endParaRPr b="0" lang="en-US" sz="20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Any backbone expansion needed to meet summer peak will possibly add more winter supply</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Curtailment Policy Prior to Gas Accord </a:t>
            </a:r>
            <a:r>
              <a:rPr b="0" lang="en-US" sz="2400" strike="noStrike" u="none">
                <a:solidFill>
                  <a:srgbClr val="000000"/>
                </a:solidFill>
                <a:effectLst/>
                <a:uFillTx/>
                <a:latin typeface="Book Antiqua"/>
                <a:ea typeface="Book Antiqua"/>
              </a:rPr>
              <a:t>(Continued)</a:t>
            </a:r>
            <a:endParaRPr b="0" lang="en-US" sz="2400" strike="noStrike" u="none">
              <a:solidFill>
                <a:srgbClr val="000000"/>
              </a:solidFill>
              <a:effectLst/>
              <a:uFillTx/>
              <a:latin typeface="Arial"/>
            </a:endParaRPr>
          </a:p>
        </p:txBody>
      </p:sp>
      <p:sp>
        <p:nvSpPr>
          <p:cNvPr id="26"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Because the majority of the electric generation load had alternative fuels, only a very small proportion of noncore customers were expected to be curtailed in a supply shortfall during extreme cold weather events</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Noncore customers were also expected to have an alternative fuel source</a:t>
            </a:r>
            <a:endParaRPr b="0" lang="en-US"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Supply Reliability Policy under the Gas Accord</a:t>
            </a:r>
            <a:endParaRPr b="0" lang="en-US" sz="3000" strike="noStrike" u="none">
              <a:solidFill>
                <a:srgbClr val="000000"/>
              </a:solidFill>
              <a:effectLst/>
              <a:uFillTx/>
              <a:latin typeface="Arial"/>
            </a:endParaRPr>
          </a:p>
        </p:txBody>
      </p:sp>
      <p:sp>
        <p:nvSpPr>
          <p:cNvPr id="28"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PG&amp;E’s Procurement Department no longer responsible for balancing the system</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Non-compliance charges provide the incentive for customers to secure supplies and balance their loads</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Core has priority of service.   CGT may use diversions of supply to maintain this priority</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No priority preference between noncore and electric generation</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No requirement for legacy plants or noncore to have alternate fuel source</a:t>
            </a:r>
            <a:endParaRPr b="0" lang="en-US"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 name=""/>
          <p:cNvSpPr txBox="1"/>
          <p:nvPr/>
        </p:nvSpPr>
        <p:spPr>
          <a:xfrm>
            <a:off x="685800" y="2208240"/>
            <a:ext cx="7315200" cy="1066680"/>
          </a:xfrm>
          <a:prstGeom prst="rect">
            <a:avLst/>
          </a:prstGeom>
          <a:noFill/>
          <a:ln w="0">
            <a:noFill/>
          </a:ln>
        </p:spPr>
        <p:txBody>
          <a:bodyPr lIns="0" rIns="0" tIns="0" bIns="0" anchor="t">
            <a:spAutoFit/>
          </a:bodyPr>
          <a:p>
            <a:endParaRPr b="0" lang="en-US" sz="1800" strike="noStrike" u="none">
              <a:solidFill>
                <a:srgbClr val="000000"/>
              </a:solidFill>
              <a:effectLst/>
              <a:uFillTx/>
              <a:latin typeface="Arial"/>
            </a:endParaRPr>
          </a:p>
        </p:txBody>
      </p:sp>
      <p:sp>
        <p:nvSpPr>
          <p:cNvPr id="30" name=""/>
          <p:cNvSpPr txBox="1"/>
          <p:nvPr/>
        </p:nvSpPr>
        <p:spPr>
          <a:xfrm>
            <a:off x="1295280" y="2360520"/>
            <a:ext cx="6477120" cy="1676520"/>
          </a:xfrm>
          <a:prstGeom prst="rect">
            <a:avLst/>
          </a:prstGeom>
          <a:noFill/>
          <a:ln w="0">
            <a:noFill/>
          </a:ln>
        </p:spPr>
        <p:txBody>
          <a:bodyPr lIns="0" rIns="0" tIns="0" bIns="0" anchor="t">
            <a:spAutoFit/>
          </a:bodyPr>
          <a:p>
            <a:pPr algn="ctr">
              <a:lnSpc>
                <a:spcPct val="100000"/>
              </a:lnSpc>
              <a:spcBef>
                <a:spcPts val="961"/>
              </a:spcBef>
            </a:pPr>
            <a:r>
              <a:rPr b="0" lang="en-US" sz="4000" strike="noStrike" u="none">
                <a:solidFill>
                  <a:srgbClr val="000000"/>
                </a:solidFill>
                <a:effectLst/>
                <a:uFillTx/>
                <a:latin typeface="Times New Roman"/>
                <a:ea typeface="Times New Roman"/>
              </a:rPr>
              <a:t>Cold Temperature</a:t>
            </a:r>
            <a:endParaRPr b="0" lang="en-US" sz="4000" strike="noStrike" u="none">
              <a:solidFill>
                <a:srgbClr val="000000"/>
              </a:solidFill>
              <a:effectLst/>
              <a:uFillTx/>
              <a:latin typeface="Arial"/>
            </a:endParaRPr>
          </a:p>
          <a:p>
            <a:pPr algn="ctr">
              <a:lnSpc>
                <a:spcPct val="100000"/>
              </a:lnSpc>
              <a:spcBef>
                <a:spcPts val="961"/>
              </a:spcBef>
            </a:pPr>
            <a:r>
              <a:rPr b="0" lang="en-US" sz="4000" strike="noStrike" u="none">
                <a:solidFill>
                  <a:srgbClr val="000000"/>
                </a:solidFill>
                <a:effectLst/>
                <a:uFillTx/>
                <a:latin typeface="Times New Roman"/>
                <a:ea typeface="Times New Roman"/>
              </a:rPr>
              <a:t>Hypothetical Event Sequence</a:t>
            </a:r>
            <a:endParaRPr b="0" lang="en-US" sz="4000" strike="noStrike" u="none">
              <a:solidFill>
                <a:srgbClr val="000000"/>
              </a:solidFill>
              <a:effectLst/>
              <a:uFillTx/>
              <a:latin typeface="Arial"/>
            </a:endParaRPr>
          </a:p>
        </p:txBody>
      </p:sp>
      <p:sp>
        <p:nvSpPr>
          <p:cNvPr id="31" name=""/>
          <p:cNvSpPr/>
          <p:nvPr/>
        </p:nvSpPr>
        <p:spPr>
          <a:xfrm>
            <a:off x="685800" y="6032520"/>
            <a:ext cx="175248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32" name=""/>
          <p:cNvSpPr/>
          <p:nvPr/>
        </p:nvSpPr>
        <p:spPr>
          <a:xfrm>
            <a:off x="2971800" y="6032520"/>
            <a:ext cx="2743200" cy="457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Cold Temperature Hypothetical Event Sequence</a:t>
            </a:r>
            <a:endParaRPr b="0" lang="en-US" sz="3000" strike="noStrike" u="none">
              <a:solidFill>
                <a:srgbClr val="000000"/>
              </a:solidFill>
              <a:effectLst/>
              <a:uFillTx/>
              <a:latin typeface="Arial"/>
            </a:endParaRPr>
          </a:p>
        </p:txBody>
      </p:sp>
      <p:sp>
        <p:nvSpPr>
          <p:cNvPr id="34"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On January 10, PG&amp;E forecasts a 33 degree day for January 11 and calls an EFO.</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PG&amp;E sends a load forecast to CPGs showing that core load will be 2,900 MMcf/d for January 11.</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CPGs schedule 1,200 MMcf/d of firm flowing supply and 1,100 MMcf/d of firm storage withdrawal.  Additional spot gas is purchased at Topock and the PG&amp;E citygate.</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CPGs call on their additional peak supply arrangements if they have them.</a:t>
            </a:r>
            <a:endParaRPr b="0" lang="en-US"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 name=""/>
          <p:cNvSpPr txBox="1"/>
          <p:nvPr/>
        </p:nvSpPr>
        <p:spPr>
          <a:xfrm>
            <a:off x="1014480" y="309600"/>
            <a:ext cx="7257960" cy="863640"/>
          </a:xfrm>
          <a:prstGeom prst="rect">
            <a:avLst/>
          </a:prstGeom>
          <a:noFill/>
          <a:ln w="0">
            <a:noFill/>
          </a:ln>
        </p:spPr>
        <p:txBody>
          <a:bodyPr lIns="0" rIns="0" tIns="0" bIns="0" anchor="t">
            <a:spAutoFit/>
          </a:bodyPr>
          <a:p>
            <a:pPr>
              <a:lnSpc>
                <a:spcPct val="100000"/>
              </a:lnSpc>
            </a:pPr>
            <a:r>
              <a:rPr b="0" lang="en-US" sz="3000" strike="noStrike" u="none">
                <a:solidFill>
                  <a:srgbClr val="000000"/>
                </a:solidFill>
                <a:effectLst/>
                <a:uFillTx/>
                <a:latin typeface="Book Antiqua"/>
                <a:ea typeface="Book Antiqua"/>
              </a:rPr>
              <a:t>Cold Temperature Hypothetical Event Sequence  </a:t>
            </a:r>
            <a:r>
              <a:rPr b="0" lang="en-US" sz="2400" strike="noStrike" u="none">
                <a:solidFill>
                  <a:srgbClr val="000000"/>
                </a:solidFill>
                <a:effectLst/>
                <a:uFillTx/>
                <a:latin typeface="Book Antiqua"/>
                <a:ea typeface="Book Antiqua"/>
              </a:rPr>
              <a:t>(Continued)</a:t>
            </a:r>
            <a:endParaRPr b="0" lang="en-US" sz="2400" strike="noStrike" u="none">
              <a:solidFill>
                <a:srgbClr val="000000"/>
              </a:solidFill>
              <a:effectLst/>
              <a:uFillTx/>
              <a:latin typeface="Arial"/>
            </a:endParaRPr>
          </a:p>
        </p:txBody>
      </p:sp>
      <p:sp>
        <p:nvSpPr>
          <p:cNvPr id="36" name=""/>
          <p:cNvSpPr txBox="1"/>
          <p:nvPr/>
        </p:nvSpPr>
        <p:spPr>
          <a:xfrm>
            <a:off x="777960" y="1509840"/>
            <a:ext cx="7385040" cy="4546440"/>
          </a:xfrm>
          <a:prstGeom prst="rect">
            <a:avLst/>
          </a:prstGeom>
          <a:noFill/>
          <a:ln w="0">
            <a:noFill/>
          </a:ln>
        </p:spPr>
        <p:txBody>
          <a:bodyPr lIns="0" rIns="0" tIns="0" bIns="0" anchor="t">
            <a:spAutoFit/>
          </a:bodyPr>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CPGs last effort is to buy gas at Stanfield because Redwood capacity is still available.  At Stanfield, several utilities with inelastic demands bid up the market price. </a:t>
            </a:r>
            <a:endParaRPr b="0" lang="en-US" sz="2300" strike="noStrike" u="none">
              <a:solidFill>
                <a:srgbClr val="000000"/>
              </a:solidFill>
              <a:effectLst/>
              <a:uFillTx/>
              <a:latin typeface="Arial"/>
            </a:endParaRPr>
          </a:p>
          <a:p>
            <a:pPr lvl="1" marL="706320" indent="-266760">
              <a:lnSpc>
                <a:spcPct val="100000"/>
              </a:lnSpc>
              <a:spcBef>
                <a:spcPts val="241"/>
              </a:spcBef>
              <a:buClr>
                <a:srgbClr val="000000"/>
              </a:buClr>
              <a:buSzPct val="45000"/>
              <a:buFont typeface="Wingdings"/>
              <a:buChar char=""/>
            </a:pPr>
            <a:r>
              <a:rPr b="0" lang="en-US" sz="2000" strike="noStrike" u="none">
                <a:solidFill>
                  <a:srgbClr val="000000"/>
                </a:solidFill>
                <a:effectLst/>
                <a:uFillTx/>
                <a:latin typeface="Book Antiqua"/>
                <a:ea typeface="Book Antiqua"/>
              </a:rPr>
              <a:t>Price escalates rapidly.  This price increase has an impact on market prices for several days even after cold weather is gone</a:t>
            </a:r>
            <a:endParaRPr b="0" lang="en-US" sz="20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Gas is scheduled in the timely cycle at 9:30 a.m. on January 10 for the January 11 gas day.</a:t>
            </a:r>
            <a:endParaRPr b="0" lang="en-US" sz="2300" strike="noStrike" u="none">
              <a:solidFill>
                <a:srgbClr val="000000"/>
              </a:solidFill>
              <a:effectLst/>
              <a:uFillTx/>
              <a:latin typeface="Arial"/>
            </a:endParaRPr>
          </a:p>
          <a:p>
            <a:pPr marL="325440" indent="-325440">
              <a:lnSpc>
                <a:spcPct val="100000"/>
              </a:lnSpc>
              <a:spcBef>
                <a:spcPts val="961"/>
              </a:spcBef>
              <a:buClr>
                <a:srgbClr val="000000"/>
              </a:buClr>
              <a:buSzPct val="85000"/>
              <a:buFont typeface="Wingdings"/>
              <a:buChar char=""/>
            </a:pPr>
            <a:r>
              <a:rPr b="0" lang="en-US" sz="2300" strike="noStrike" u="none">
                <a:solidFill>
                  <a:srgbClr val="000000"/>
                </a:solidFill>
                <a:effectLst/>
                <a:uFillTx/>
                <a:latin typeface="Book Antiqua"/>
                <a:ea typeface="Book Antiqua"/>
              </a:rPr>
              <a:t>Once confirmations are completed with the upstream pipelines, CGT determines whether enough supply is scheduled to meet demand.</a:t>
            </a:r>
            <a:endParaRPr b="0" lang="en-US"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Pacific Gas and Electric Company</dc:creator>
  <dc:description>Prepared for Settlement Discussions UnderRule 51 of the CPUC Rules of Practice and Procedure, Rule 601 et seq. of the FERC Rules of Practice, Rule 408 of the Federal Rules of Evidence, and Section 1152 of the California Evidence Code.</dc:description>
  <dc:language>en-US</dc:language>
  <cp:lastModifiedBy>A PG&amp;E Employee</cp:lastModifiedBy>
  <cp:revision>0</cp:revision>
  <dc:subject/>
  <dc:title>Gas Accord II</dc:title>
</cp:coreProperties>
</file>