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1.xlsx" ContentType="application/vnd.openxmlformats-officedocument.spreadsheetml.sheet"/>
  <Override PartName="/ppt/media/image14.wmf" ContentType="image/x-wmf"/>
  <Override PartName="/ppt/media/image2.png" ContentType="image/png"/>
  <Override PartName="/ppt/media/image5.png" ContentType="image/png"/>
  <Override PartName="/ppt/media/image6.png" ContentType="image/png"/>
  <Override PartName="/ppt/media/image10.png" ContentType="image/png"/>
  <Override PartName="/ppt/media/image1.png" ContentType="image/png"/>
  <Override PartName="/ppt/media/image7.png" ContentType="image/png"/>
  <Override PartName="/ppt/media/image8.wmf" ContentType="image/x-wmf"/>
  <Override PartName="/ppt/media/image9.png" ContentType="image/png"/>
  <Override PartName="/ppt/media/image13.png" ContentType="image/png"/>
  <Override PartName="/ppt/media/image4.png" ContentType="image/png"/>
  <Override PartName="/ppt/media/image11.wmf" ContentType="image/x-wmf"/>
  <Override PartName="/ppt/media/image1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34200" cy="90789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8" name="PlaceHolder 3"/>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111960" y="0"/>
            <a:ext cx="448560" cy="644040"/>
          </a:xfrm>
          <a:prstGeom prst="rect">
            <a:avLst/>
          </a:prstGeom>
          <a:noFill/>
          <a:ln w="0">
            <a:noFill/>
          </a:ln>
        </p:spPr>
        <p:style>
          <a:lnRef idx="0"/>
          <a:fillRef idx="0"/>
          <a:effectRef idx="0"/>
          <a:fontRef idx="minor"/>
        </p:style>
        <p:txBody>
          <a:bodyPr wrap="none" lIns="96840" rIns="96840" tIns="47520" bIns="47520" anchor="t">
            <a:spAutoFit/>
          </a:bodyPr>
          <a:p>
            <a:pPr>
              <a:lnSpc>
                <a:spcPct val="100000"/>
              </a:lnSpc>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0" lang="en-US" sz="3600" strike="noStrike" u="none">
                <a:solidFill>
                  <a:srgbClr val="000000"/>
                </a:solidFill>
                <a:effectLst/>
                <a:uFillTx/>
                <a:latin typeface="GELogoFont"/>
              </a:rPr>
              <a:t>g</a:t>
            </a:r>
            <a:endParaRPr b="0" lang="en-US" sz="3600" strike="noStrike" u="none">
              <a:solidFill>
                <a:srgbClr val="000000"/>
              </a:solidFill>
              <a:effectLst/>
              <a:uFillTx/>
              <a:latin typeface="Times New Roman"/>
            </a:endParaRPr>
          </a:p>
        </p:txBody>
      </p:sp>
      <p:sp>
        <p:nvSpPr>
          <p:cNvPr id="1" name=""/>
          <p:cNvSpPr/>
          <p:nvPr/>
        </p:nvSpPr>
        <p:spPr>
          <a:xfrm>
            <a:off x="533520" y="609480"/>
            <a:ext cx="6400800" cy="0"/>
          </a:xfrm>
          <a:prstGeom prst="line">
            <a:avLst/>
          </a:prstGeom>
          <a:ln w="1260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5362560" y="264960"/>
            <a:ext cx="3605400" cy="369720"/>
          </a:xfrm>
          <a:prstGeom prst="rect">
            <a:avLst/>
          </a:prstGeom>
          <a:noFill/>
          <a:ln w="0">
            <a:noFill/>
          </a:ln>
        </p:spPr>
        <p:style>
          <a:lnRef idx="0"/>
          <a:fillRef idx="0"/>
          <a:effectRef idx="0"/>
          <a:fontRef idx="minor"/>
        </p:style>
        <p:txBody>
          <a:bodyPr lIns="96840" rIns="96840" tIns="47520" bIns="47520" anchor="t">
            <a:spAutoFit/>
          </a:bodyPr>
          <a:p>
            <a:pPr>
              <a:lnSpc>
                <a:spcPct val="100000"/>
              </a:lnSpc>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1" i="1" lang="en-US" sz="1800" strike="noStrike" u="none">
                <a:solidFill>
                  <a:srgbClr val="000000"/>
                </a:solidFill>
                <a:effectLst/>
                <a:uFillTx/>
                <a:latin typeface="Arial"/>
              </a:rPr>
              <a:t>Energy Services Technology</a:t>
            </a:r>
            <a:endParaRPr b="0" lang="en-US" sz="1800" strike="noStrike" u="none">
              <a:solidFill>
                <a:srgbClr val="000000"/>
              </a:solidFill>
              <a:effectLst/>
              <a:uFillTx/>
              <a:latin typeface="Times New Roman"/>
            </a:endParaRPr>
          </a:p>
        </p:txBody>
      </p:sp>
      <p:sp>
        <p:nvSpPr>
          <p:cNvPr id="3" name=""/>
          <p:cNvSpPr/>
          <p:nvPr/>
        </p:nvSpPr>
        <p:spPr>
          <a:xfrm>
            <a:off x="7172280" y="6630840"/>
            <a:ext cx="1971720" cy="201960"/>
          </a:xfrm>
          <a:prstGeom prst="rect">
            <a:avLst/>
          </a:prstGeom>
          <a:noFill/>
          <a:ln w="0">
            <a:noFill/>
          </a:ln>
        </p:spPr>
        <p:style>
          <a:lnRef idx="0"/>
          <a:fillRef idx="0"/>
          <a:effectRef idx="0"/>
          <a:fontRef idx="minor"/>
        </p:style>
        <p:txBody>
          <a:bodyPr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808080"/>
                </a:solidFill>
                <a:effectLst/>
                <a:uFillTx/>
                <a:latin typeface="GELogoFont"/>
              </a:rPr>
              <a:t>g</a:t>
            </a:r>
            <a:r>
              <a:rPr b="0" lang="en-US" sz="800" strike="noStrike" u="none">
                <a:solidFill>
                  <a:srgbClr val="000000"/>
                </a:solidFill>
                <a:effectLst/>
                <a:uFillTx/>
                <a:latin typeface="GELogoFont"/>
              </a:rPr>
              <a:t>  </a:t>
            </a:r>
            <a:r>
              <a:rPr b="0" lang="en-US" sz="800" strike="noStrike" u="none">
                <a:solidFill>
                  <a:srgbClr val="000000"/>
                </a:solidFill>
                <a:effectLst/>
                <a:uFillTx/>
                <a:latin typeface="Arial"/>
              </a:rPr>
              <a:t>GE Proprietary  &amp; Confidential</a:t>
            </a:r>
            <a:endParaRPr b="0" lang="en-US" sz="800" strike="noStrike" u="none">
              <a:solidFill>
                <a:srgbClr val="000000"/>
              </a:solidFill>
              <a:effectLst/>
              <a:uFillTx/>
              <a:latin typeface="Times New Roman"/>
            </a:endParaRPr>
          </a:p>
        </p:txBody>
      </p:sp>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oleObject" Target="../embeddings/oleObject3.bin"/><Relationship Id="rId6" Type="http://schemas.openxmlformats.org/officeDocument/2006/relationships/image" Target="../media/image3.png"/><Relationship Id="rId7"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oleObject" Target="../embeddings/oleObject1.bin"/><Relationship Id="rId3" Type="http://schemas.openxmlformats.org/officeDocument/2006/relationships/image" Target="../media/image5.png"/><Relationship Id="rId4" Type="http://schemas.openxmlformats.org/officeDocument/2006/relationships/oleObject" Target="../embeddings/oleObject2.bin"/><Relationship Id="rId5" Type="http://schemas.openxmlformats.org/officeDocument/2006/relationships/image" Target="../media/image6.png"/><Relationship Id="rId6"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oleObject" Target="../embeddings/oleObject1.bin"/><Relationship Id="rId3" Type="http://schemas.openxmlformats.org/officeDocument/2006/relationships/image" Target="../media/image9.png"/><Relationship Id="rId4" Type="http://schemas.openxmlformats.org/officeDocument/2006/relationships/oleObject" Target="../embeddings/oleObject2.bin"/><Relationship Id="rId5" Type="http://schemas.openxmlformats.org/officeDocument/2006/relationships/image" Target="../media/image10.png"/><Relationship Id="rId6" Type="http://schemas.openxmlformats.org/officeDocument/2006/relationships/image" Target="../media/image11.wmf"/><Relationship Id="rId7"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png"/><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package" Target="../embeddings/oleObject1.xlsx"/><Relationship Id="rId3" Type="http://schemas.openxmlformats.org/officeDocument/2006/relationships/image" Target="../media/image14.wmf"/><Relationship Id="rId4"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447920" y="2971800"/>
            <a:ext cx="6248160" cy="8254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7EA DLN 1.0 Emissions Compliance Corrective Actions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 name=""/>
          <p:cNvGraphicFramePr/>
          <p:nvPr/>
        </p:nvGraphicFramePr>
        <p:xfrm>
          <a:off x="457200" y="1752480"/>
          <a:ext cx="3276720" cy="1600200"/>
        </p:xfrm>
        <a:graphic>
          <a:graphicData uri="http://schemas.openxmlformats.org/presentationml/2006/ole">
            <p:oleObj r:id="rId1" spid="">
              <p:embed/>
              <p:pic>
                <p:nvPicPr>
                  <p:cNvPr id="11" name="" descr=""/>
                  <p:cNvPicPr/>
                  <p:nvPr/>
                </p:nvPicPr>
                <p:blipFill>
                  <a:blip r:embed="rId2"/>
                  <a:stretch/>
                </p:blipFill>
                <p:spPr>
                  <a:xfrm>
                    <a:off x="457200" y="1752480"/>
                    <a:ext cx="3276720" cy="1600200"/>
                  </a:xfrm>
                  <a:prstGeom prst="rect">
                    <a:avLst/>
                  </a:prstGeom>
                  <a:noFill/>
                  <a:ln w="0">
                    <a:noFill/>
                  </a:ln>
                </p:spPr>
              </p:pic>
            </p:oleObj>
          </a:graphicData>
        </a:graphic>
      </p:graphicFrame>
      <p:sp>
        <p:nvSpPr>
          <p:cNvPr id="12" name=""/>
          <p:cNvSpPr/>
          <p:nvPr/>
        </p:nvSpPr>
        <p:spPr>
          <a:xfrm>
            <a:off x="533520" y="1066680"/>
            <a:ext cx="4203720" cy="52092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169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Data Was Analyzed Using DFSS Gen III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Tools</a:t>
            </a:r>
            <a:endParaRPr b="0" lang="en-US" sz="1400" strike="noStrike" u="none">
              <a:solidFill>
                <a:srgbClr val="000000"/>
              </a:solidFill>
              <a:effectLst/>
              <a:uFillTx/>
              <a:latin typeface="Times New Roman"/>
            </a:endParaRPr>
          </a:p>
        </p:txBody>
      </p:sp>
      <p:graphicFrame>
        <p:nvGraphicFramePr>
          <p:cNvPr id="13" name=""/>
          <p:cNvGraphicFramePr/>
          <p:nvPr/>
        </p:nvGraphicFramePr>
        <p:xfrm>
          <a:off x="4572000" y="1828800"/>
          <a:ext cx="2590920" cy="1447920"/>
        </p:xfrm>
        <a:graphic>
          <a:graphicData uri="http://schemas.openxmlformats.org/presentationml/2006/ole">
            <p:oleObj r:id="rId3" spid="">
              <p:embed/>
              <p:pic>
                <p:nvPicPr>
                  <p:cNvPr id="14" name="" descr=""/>
                  <p:cNvPicPr/>
                  <p:nvPr/>
                </p:nvPicPr>
                <p:blipFill>
                  <a:blip r:embed="rId4"/>
                  <a:stretch/>
                </p:blipFill>
                <p:spPr>
                  <a:xfrm>
                    <a:off x="4572000" y="1828800"/>
                    <a:ext cx="2590920" cy="1447920"/>
                  </a:xfrm>
                  <a:prstGeom prst="rect">
                    <a:avLst/>
                  </a:prstGeom>
                  <a:noFill/>
                  <a:ln w="0">
                    <a:noFill/>
                  </a:ln>
                </p:spPr>
              </p:pic>
            </p:oleObj>
          </a:graphicData>
        </a:graphic>
      </p:graphicFrame>
      <p:graphicFrame>
        <p:nvGraphicFramePr>
          <p:cNvPr id="15" name=""/>
          <p:cNvGraphicFramePr/>
          <p:nvPr/>
        </p:nvGraphicFramePr>
        <p:xfrm>
          <a:off x="533520" y="4343400"/>
          <a:ext cx="3124080" cy="1523880"/>
        </p:xfrm>
        <a:graphic>
          <a:graphicData uri="http://schemas.openxmlformats.org/presentationml/2006/ole">
            <p:oleObj r:id="rId5" spid="">
              <p:embed/>
              <p:pic>
                <p:nvPicPr>
                  <p:cNvPr id="16" name="" descr=""/>
                  <p:cNvPicPr/>
                  <p:nvPr/>
                </p:nvPicPr>
                <p:blipFill>
                  <a:blip r:embed="rId6"/>
                  <a:stretch/>
                </p:blipFill>
                <p:spPr>
                  <a:xfrm>
                    <a:off x="533520" y="4343400"/>
                    <a:ext cx="3124080" cy="1523880"/>
                  </a:xfrm>
                  <a:prstGeom prst="rect">
                    <a:avLst/>
                  </a:prstGeom>
                  <a:noFill/>
                  <a:ln w="0">
                    <a:noFill/>
                  </a:ln>
                </p:spPr>
              </p:pic>
            </p:oleObj>
          </a:graphicData>
        </a:graphic>
      </p:graphicFrame>
      <p:sp>
        <p:nvSpPr>
          <p:cNvPr id="17" name=""/>
          <p:cNvSpPr/>
          <p:nvPr/>
        </p:nvSpPr>
        <p:spPr>
          <a:xfrm>
            <a:off x="533520" y="3657600"/>
            <a:ext cx="3892320" cy="52092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169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Generate Effects Plots from Which Curve/Fit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Corrections can be Generated</a:t>
            </a:r>
            <a:endParaRPr b="0" lang="en-US" sz="1400" strike="noStrike" u="none">
              <a:solidFill>
                <a:srgbClr val="000000"/>
              </a:solidFill>
              <a:effectLst/>
              <a:uFillTx/>
              <a:latin typeface="Times New Roman"/>
            </a:endParaRPr>
          </a:p>
        </p:txBody>
      </p:sp>
      <p:sp>
        <p:nvSpPr>
          <p:cNvPr id="18" name=""/>
          <p:cNvSpPr/>
          <p:nvPr/>
        </p:nvSpPr>
        <p:spPr>
          <a:xfrm>
            <a:off x="601560" y="685800"/>
            <a:ext cx="8029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RCA Team Performed Evaluation of Fleet Data and Lab Test Data</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6400800" y="4343400"/>
            <a:ext cx="2209680" cy="6094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Times New Roman"/>
              </a:rPr>
              <a:t>Resized Dilution Hole Patch</a:t>
            </a:r>
            <a:endParaRPr b="0" lang="en-US" sz="1400" strike="noStrike" u="none">
              <a:solidFill>
                <a:srgbClr val="000000"/>
              </a:solidFill>
              <a:effectLst/>
              <a:uFillTx/>
              <a:latin typeface="Times New Roman"/>
            </a:endParaRPr>
          </a:p>
        </p:txBody>
      </p:sp>
      <p:pic>
        <p:nvPicPr>
          <p:cNvPr id="20" name="" descr=""/>
          <p:cNvPicPr/>
          <p:nvPr/>
        </p:nvPicPr>
        <p:blipFill>
          <a:blip r:embed="rId1"/>
          <a:stretch/>
        </p:blipFill>
        <p:spPr>
          <a:xfrm>
            <a:off x="533520" y="2209680"/>
            <a:ext cx="3524040" cy="1685880"/>
          </a:xfrm>
          <a:prstGeom prst="rect">
            <a:avLst/>
          </a:prstGeom>
          <a:noFill/>
          <a:ln w="0">
            <a:noFill/>
          </a:ln>
        </p:spPr>
      </p:pic>
      <p:sp>
        <p:nvSpPr>
          <p:cNvPr id="21" name=""/>
          <p:cNvSpPr/>
          <p:nvPr/>
        </p:nvSpPr>
        <p:spPr>
          <a:xfrm flipH="1">
            <a:off x="2895480" y="2209680"/>
            <a:ext cx="457200" cy="30492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3281400" y="1752480"/>
            <a:ext cx="2046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Secondary Peg Hole Dia.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Effective</a:t>
            </a:r>
            <a:r>
              <a:rPr b="1" lang="en-US" sz="1200" strike="noStrike" u="none">
                <a:solidFill>
                  <a:srgbClr val="ff0000"/>
                </a:solidFill>
                <a:effectLst/>
                <a:uFillTx/>
                <a:latin typeface="Times New Roman"/>
              </a:rPr>
              <a:t> Area (Nozzle Area)</a:t>
            </a:r>
            <a:endParaRPr b="0" lang="en-US" sz="1200" strike="noStrike" u="none">
              <a:solidFill>
                <a:srgbClr val="000000"/>
              </a:solidFill>
              <a:effectLst/>
              <a:uFillTx/>
              <a:latin typeface="Times New Roman"/>
            </a:endParaRPr>
          </a:p>
        </p:txBody>
      </p:sp>
      <p:sp>
        <p:nvSpPr>
          <p:cNvPr id="23" name=""/>
          <p:cNvSpPr/>
          <p:nvPr/>
        </p:nvSpPr>
        <p:spPr>
          <a:xfrm flipH="1" flipV="1">
            <a:off x="2438280" y="3276720"/>
            <a:ext cx="152640" cy="30456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2590920" y="3657600"/>
            <a:ext cx="19810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7EA Secondary Nozzle</a:t>
            </a:r>
            <a:endParaRPr b="0" lang="en-US" sz="1200" strike="noStrike" u="none">
              <a:solidFill>
                <a:srgbClr val="000000"/>
              </a:solidFill>
              <a:effectLst/>
              <a:uFillTx/>
              <a:latin typeface="Times New Roman"/>
            </a:endParaRPr>
          </a:p>
        </p:txBody>
      </p:sp>
      <p:graphicFrame>
        <p:nvGraphicFramePr>
          <p:cNvPr id="25" name=""/>
          <p:cNvGraphicFramePr/>
          <p:nvPr/>
        </p:nvGraphicFramePr>
        <p:xfrm>
          <a:off x="5791320" y="1295280"/>
          <a:ext cx="3128760" cy="1828800"/>
        </p:xfrm>
        <a:graphic>
          <a:graphicData uri="http://schemas.openxmlformats.org/presentationml/2006/ole">
            <p:oleObj r:id="rId2" spid="">
              <p:embed/>
              <p:pic>
                <p:nvPicPr>
                  <p:cNvPr id="26" name="" descr=""/>
                  <p:cNvPicPr/>
                  <p:nvPr/>
                </p:nvPicPr>
                <p:blipFill>
                  <a:blip r:embed="rId3"/>
                  <a:stretch/>
                </p:blipFill>
                <p:spPr>
                  <a:xfrm>
                    <a:off x="5791320" y="1295280"/>
                    <a:ext cx="3128760" cy="1828800"/>
                  </a:xfrm>
                  <a:prstGeom prst="rect">
                    <a:avLst/>
                  </a:prstGeom>
                  <a:noFill/>
                  <a:ln w="0">
                    <a:noFill/>
                  </a:ln>
                </p:spPr>
              </p:pic>
            </p:oleObj>
          </a:graphicData>
        </a:graphic>
      </p:graphicFrame>
      <p:sp>
        <p:nvSpPr>
          <p:cNvPr id="27" name=""/>
          <p:cNvSpPr/>
          <p:nvPr/>
        </p:nvSpPr>
        <p:spPr>
          <a:xfrm>
            <a:off x="6324480" y="2666880"/>
            <a:ext cx="230688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Secondary Nozzle Area Drawing</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Group Numbers</a:t>
            </a:r>
            <a:endParaRPr b="0" lang="en-US" sz="1200" strike="noStrike" u="none">
              <a:solidFill>
                <a:srgbClr val="000000"/>
              </a:solidFill>
              <a:effectLst/>
              <a:uFillTx/>
              <a:latin typeface="Times New Roman"/>
            </a:endParaRPr>
          </a:p>
        </p:txBody>
      </p:sp>
      <p:graphicFrame>
        <p:nvGraphicFramePr>
          <p:cNvPr id="28" name=""/>
          <p:cNvGraphicFramePr/>
          <p:nvPr/>
        </p:nvGraphicFramePr>
        <p:xfrm>
          <a:off x="5715000" y="3124080"/>
          <a:ext cx="3276720" cy="1685880"/>
        </p:xfrm>
        <a:graphic>
          <a:graphicData uri="http://schemas.openxmlformats.org/presentationml/2006/ole">
            <p:oleObj r:id="rId4" spid="">
              <p:embed/>
              <p:pic>
                <p:nvPicPr>
                  <p:cNvPr id="29" name="" descr=""/>
                  <p:cNvPicPr/>
                  <p:nvPr/>
                </p:nvPicPr>
                <p:blipFill>
                  <a:blip r:embed="rId5"/>
                  <a:stretch/>
                </p:blipFill>
                <p:spPr>
                  <a:xfrm>
                    <a:off x="5715000" y="3124080"/>
                    <a:ext cx="3276720" cy="1685880"/>
                  </a:xfrm>
                  <a:prstGeom prst="rect">
                    <a:avLst/>
                  </a:prstGeom>
                  <a:noFill/>
                  <a:ln w="0">
                    <a:noFill/>
                  </a:ln>
                </p:spPr>
              </p:pic>
            </p:oleObj>
          </a:graphicData>
        </a:graphic>
      </p:graphicFrame>
      <p:sp>
        <p:nvSpPr>
          <p:cNvPr id="30" name=""/>
          <p:cNvSpPr/>
          <p:nvPr/>
        </p:nvSpPr>
        <p:spPr>
          <a:xfrm>
            <a:off x="1546200" y="441180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
          <p:cNvSpPr/>
          <p:nvPr/>
        </p:nvSpPr>
        <p:spPr>
          <a:xfrm>
            <a:off x="6095880" y="4343400"/>
            <a:ext cx="25909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Secondary Nozzle Area Drawing</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Group Numbers</a:t>
            </a:r>
            <a:endParaRPr b="0" lang="en-US" sz="1200" strike="noStrike" u="none">
              <a:solidFill>
                <a:srgbClr val="000000"/>
              </a:solidFill>
              <a:effectLst/>
              <a:uFillTx/>
              <a:latin typeface="Times New Roman"/>
            </a:endParaRPr>
          </a:p>
        </p:txBody>
      </p:sp>
      <p:sp>
        <p:nvSpPr>
          <p:cNvPr id="32" name=""/>
          <p:cNvSpPr/>
          <p:nvPr/>
        </p:nvSpPr>
        <p:spPr>
          <a:xfrm>
            <a:off x="1605600" y="5181480"/>
            <a:ext cx="6508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Changing Wilton Lincoln Center from the current Group 4 to Group 9 effective area will provide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an overall reduction in NOx and CO.</a:t>
            </a:r>
            <a:endParaRPr b="0" lang="en-US" sz="1200" strike="noStrike" u="none">
              <a:solidFill>
                <a:srgbClr val="000000"/>
              </a:solidFill>
              <a:effectLst/>
              <a:uFillTx/>
              <a:latin typeface="Times New Roman"/>
            </a:endParaRPr>
          </a:p>
        </p:txBody>
      </p:sp>
      <p:sp>
        <p:nvSpPr>
          <p:cNvPr id="33" name=""/>
          <p:cNvSpPr/>
          <p:nvPr/>
        </p:nvSpPr>
        <p:spPr>
          <a:xfrm>
            <a:off x="1143000" y="6469200"/>
            <a:ext cx="37339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4800600" y="2209680"/>
            <a:ext cx="380880" cy="152640"/>
          </a:xfrm>
          <a:prstGeom prst="line">
            <a:avLst/>
          </a:prstGeom>
          <a:ln w="9360">
            <a:solidFill>
              <a:srgbClr val="ff33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914400" y="838080"/>
            <a:ext cx="70102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
          <p:cNvSpPr/>
          <p:nvPr/>
        </p:nvSpPr>
        <p:spPr>
          <a:xfrm>
            <a:off x="2666880" y="838080"/>
            <a:ext cx="38862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Secondary Nozzle Effective Area</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1546200" y="265896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38" name=""/>
          <p:cNvGraphicFramePr/>
          <p:nvPr/>
        </p:nvGraphicFramePr>
        <p:xfrm>
          <a:off x="838080" y="2209680"/>
          <a:ext cx="4343400" cy="2590920"/>
        </p:xfrm>
        <a:graphic>
          <a:graphicData uri="http://schemas.openxmlformats.org/presentationml/2006/ole">
            <p:oleObj r:id="rId1" spid="">
              <p:embed/>
              <p:pic>
                <p:nvPicPr>
                  <p:cNvPr id="39" name="" descr=""/>
                  <p:cNvPicPr/>
                  <p:nvPr/>
                </p:nvPicPr>
                <p:blipFill>
                  <a:blip r:embed="rId2"/>
                  <a:stretch/>
                </p:blipFill>
                <p:spPr>
                  <a:xfrm>
                    <a:off x="838080" y="2209680"/>
                    <a:ext cx="4343400" cy="2590920"/>
                  </a:xfrm>
                  <a:prstGeom prst="rect">
                    <a:avLst/>
                  </a:prstGeom>
                  <a:noFill/>
                  <a:ln w="0">
                    <a:noFill/>
                  </a:ln>
                </p:spPr>
              </p:pic>
            </p:oleObj>
          </a:graphicData>
        </a:graphic>
      </p:graphicFrame>
      <p:sp>
        <p:nvSpPr>
          <p:cNvPr id="40" name=""/>
          <p:cNvSpPr/>
          <p:nvPr/>
        </p:nvSpPr>
        <p:spPr>
          <a:xfrm rot="16200000">
            <a:off x="-38880" y="3316680"/>
            <a:ext cx="141984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Emissions</a:t>
            </a:r>
            <a:r>
              <a:rPr b="1" lang="en-US" sz="1000" strike="noStrike" u="none">
                <a:solidFill>
                  <a:srgbClr val="000000"/>
                </a:solidFill>
                <a:effectLst/>
                <a:uFillTx/>
                <a:latin typeface="Times New Roman"/>
              </a:rPr>
              <a:t> Multiplier</a:t>
            </a:r>
            <a:endParaRPr b="0" lang="en-US" sz="1000" strike="noStrike" u="none">
              <a:solidFill>
                <a:srgbClr val="000000"/>
              </a:solidFill>
              <a:effectLst/>
              <a:uFillTx/>
              <a:latin typeface="Times New Roman"/>
            </a:endParaRPr>
          </a:p>
        </p:txBody>
      </p:sp>
      <p:sp>
        <p:nvSpPr>
          <p:cNvPr id="41" name=""/>
          <p:cNvSpPr/>
          <p:nvPr/>
        </p:nvSpPr>
        <p:spPr>
          <a:xfrm>
            <a:off x="5181480" y="3581280"/>
            <a:ext cx="327672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Manufacturing issues found during 2000 fleet implementation for the secondary nozzles resulted in excessive internal leakages.</a:t>
            </a:r>
            <a:endParaRPr b="0" lang="en-US" sz="1200" strike="noStrike" u="none">
              <a:solidFill>
                <a:srgbClr val="000000"/>
              </a:solidFill>
              <a:effectLst/>
              <a:uFillTx/>
              <a:latin typeface="Times New Roman"/>
            </a:endParaRPr>
          </a:p>
        </p:txBody>
      </p:sp>
      <p:sp>
        <p:nvSpPr>
          <p:cNvPr id="42" name=""/>
          <p:cNvSpPr/>
          <p:nvPr/>
        </p:nvSpPr>
        <p:spPr>
          <a:xfrm>
            <a:off x="1143000" y="6469200"/>
            <a:ext cx="37339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838080" y="4648320"/>
            <a:ext cx="41911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 Secondary Flow Leakage into Transfer Passage</a:t>
            </a:r>
            <a:endParaRPr b="0" lang="en-US" sz="1200" strike="noStrike" u="none">
              <a:solidFill>
                <a:srgbClr val="000000"/>
              </a:solidFill>
              <a:effectLst/>
              <a:uFillTx/>
              <a:latin typeface="Times New Roman"/>
            </a:endParaRPr>
          </a:p>
        </p:txBody>
      </p:sp>
      <p:sp>
        <p:nvSpPr>
          <p:cNvPr id="44" name=""/>
          <p:cNvSpPr/>
          <p:nvPr/>
        </p:nvSpPr>
        <p:spPr>
          <a:xfrm>
            <a:off x="2438280" y="914400"/>
            <a:ext cx="426744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Secondary Nozzle Internal Leakage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1622520" y="4030560"/>
            <a:ext cx="18396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6" name="" descr=""/>
          <p:cNvPicPr/>
          <p:nvPr/>
        </p:nvPicPr>
        <p:blipFill>
          <a:blip r:embed="rId1"/>
          <a:stretch/>
        </p:blipFill>
        <p:spPr>
          <a:xfrm>
            <a:off x="5486400" y="1066680"/>
            <a:ext cx="2352600" cy="2114640"/>
          </a:xfrm>
          <a:prstGeom prst="rect">
            <a:avLst/>
          </a:prstGeom>
          <a:noFill/>
          <a:ln w="0">
            <a:noFill/>
          </a:ln>
        </p:spPr>
      </p:pic>
      <p:graphicFrame>
        <p:nvGraphicFramePr>
          <p:cNvPr id="47" name=""/>
          <p:cNvGraphicFramePr/>
          <p:nvPr/>
        </p:nvGraphicFramePr>
        <p:xfrm>
          <a:off x="533520" y="3276720"/>
          <a:ext cx="3752640" cy="2847960"/>
        </p:xfrm>
        <a:graphic>
          <a:graphicData uri="http://schemas.openxmlformats.org/presentationml/2006/ole">
            <p:oleObj r:id="rId2" spid="">
              <p:embed/>
              <p:pic>
                <p:nvPicPr>
                  <p:cNvPr id="48" name="" descr=""/>
                  <p:cNvPicPr/>
                  <p:nvPr/>
                </p:nvPicPr>
                <p:blipFill>
                  <a:blip r:embed="rId3"/>
                  <a:stretch/>
                </p:blipFill>
                <p:spPr>
                  <a:xfrm>
                    <a:off x="533520" y="3276720"/>
                    <a:ext cx="3752640" cy="2847960"/>
                  </a:xfrm>
                  <a:prstGeom prst="rect">
                    <a:avLst/>
                  </a:prstGeom>
                  <a:noFill/>
                  <a:ln w="0">
                    <a:noFill/>
                  </a:ln>
                </p:spPr>
              </p:pic>
            </p:oleObj>
          </a:graphicData>
        </a:graphic>
      </p:graphicFrame>
      <p:graphicFrame>
        <p:nvGraphicFramePr>
          <p:cNvPr id="49" name=""/>
          <p:cNvGraphicFramePr/>
          <p:nvPr/>
        </p:nvGraphicFramePr>
        <p:xfrm>
          <a:off x="4876920" y="3276720"/>
          <a:ext cx="3771720" cy="2800080"/>
        </p:xfrm>
        <a:graphic>
          <a:graphicData uri="http://schemas.openxmlformats.org/presentationml/2006/ole">
            <p:oleObj r:id="rId4" spid="">
              <p:embed/>
              <p:pic>
                <p:nvPicPr>
                  <p:cNvPr id="50" name="" descr=""/>
                  <p:cNvPicPr/>
                  <p:nvPr/>
                </p:nvPicPr>
                <p:blipFill>
                  <a:blip r:embed="rId5"/>
                  <a:stretch/>
                </p:blipFill>
                <p:spPr>
                  <a:xfrm>
                    <a:off x="4876920" y="3276720"/>
                    <a:ext cx="3771720" cy="2800080"/>
                  </a:xfrm>
                  <a:prstGeom prst="rect">
                    <a:avLst/>
                  </a:prstGeom>
                  <a:noFill/>
                  <a:ln w="0">
                    <a:noFill/>
                  </a:ln>
                </p:spPr>
              </p:pic>
            </p:oleObj>
          </a:graphicData>
        </a:graphic>
      </p:graphicFrame>
      <p:sp>
        <p:nvSpPr>
          <p:cNvPr id="51" name=""/>
          <p:cNvSpPr/>
          <p:nvPr/>
        </p:nvSpPr>
        <p:spPr>
          <a:xfrm>
            <a:off x="914400" y="5562720"/>
            <a:ext cx="312408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Primary Nozzle Area Drawing Group Numbers</a:t>
            </a:r>
            <a:endParaRPr b="0" lang="en-US" sz="1200" strike="noStrike" u="none">
              <a:solidFill>
                <a:srgbClr val="000000"/>
              </a:solidFill>
              <a:effectLst/>
              <a:uFillTx/>
              <a:latin typeface="Times New Roman"/>
            </a:endParaRPr>
          </a:p>
        </p:txBody>
      </p:sp>
      <p:sp>
        <p:nvSpPr>
          <p:cNvPr id="52" name=""/>
          <p:cNvSpPr/>
          <p:nvPr/>
        </p:nvSpPr>
        <p:spPr>
          <a:xfrm>
            <a:off x="5181480" y="5486400"/>
            <a:ext cx="32767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Primary Nozzle Area Drawing Group Numbers</a:t>
            </a:r>
            <a:endParaRPr b="0" lang="en-US" sz="1200" strike="noStrike" u="none">
              <a:solidFill>
                <a:srgbClr val="000000"/>
              </a:solidFill>
              <a:effectLst/>
              <a:uFillTx/>
              <a:latin typeface="Times New Roman"/>
            </a:endParaRPr>
          </a:p>
        </p:txBody>
      </p:sp>
      <p:sp>
        <p:nvSpPr>
          <p:cNvPr id="53" name=""/>
          <p:cNvSpPr/>
          <p:nvPr/>
        </p:nvSpPr>
        <p:spPr>
          <a:xfrm>
            <a:off x="1371600" y="5257800"/>
            <a:ext cx="2895480" cy="2768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000" strike="noStrike" u="none">
                <a:solidFill>
                  <a:srgbClr val="000000"/>
                </a:solidFill>
                <a:effectLst/>
                <a:uFillTx/>
                <a:latin typeface="Times New Roman"/>
              </a:rPr>
              <a:t>GRP13         GRP11          GRP5          GRP 2</a:t>
            </a:r>
            <a:endParaRPr b="0" lang="en-US" sz="1000" strike="noStrike" u="none">
              <a:solidFill>
                <a:srgbClr val="000000"/>
              </a:solidFill>
              <a:effectLst/>
              <a:uFillTx/>
              <a:latin typeface="Times New Roman"/>
            </a:endParaRPr>
          </a:p>
        </p:txBody>
      </p:sp>
      <p:sp>
        <p:nvSpPr>
          <p:cNvPr id="54" name=""/>
          <p:cNvSpPr/>
          <p:nvPr/>
        </p:nvSpPr>
        <p:spPr>
          <a:xfrm>
            <a:off x="5715000" y="5257800"/>
            <a:ext cx="2895480" cy="2768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000" strike="noStrike" u="none">
                <a:solidFill>
                  <a:srgbClr val="000000"/>
                </a:solidFill>
                <a:effectLst/>
                <a:uFillTx/>
                <a:latin typeface="Times New Roman"/>
              </a:rPr>
              <a:t>GRP13         GRP11          GRP5          GRP 2</a:t>
            </a:r>
            <a:endParaRPr b="0" lang="en-US" sz="1000" strike="noStrike" u="none">
              <a:solidFill>
                <a:srgbClr val="000000"/>
              </a:solidFill>
              <a:effectLst/>
              <a:uFillTx/>
              <a:latin typeface="Times New Roman"/>
            </a:endParaRPr>
          </a:p>
        </p:txBody>
      </p:sp>
      <p:pic>
        <p:nvPicPr>
          <p:cNvPr id="55" name="" descr=""/>
          <p:cNvPicPr/>
          <p:nvPr/>
        </p:nvPicPr>
        <p:blipFill>
          <a:blip r:embed="rId6"/>
          <a:stretch/>
        </p:blipFill>
        <p:spPr>
          <a:xfrm>
            <a:off x="838080" y="1143000"/>
            <a:ext cx="1981440" cy="2057400"/>
          </a:xfrm>
          <a:prstGeom prst="rect">
            <a:avLst/>
          </a:prstGeom>
          <a:noFill/>
          <a:ln w="0">
            <a:noFill/>
          </a:ln>
        </p:spPr>
      </p:pic>
      <p:sp>
        <p:nvSpPr>
          <p:cNvPr id="56" name=""/>
          <p:cNvSpPr/>
          <p:nvPr/>
        </p:nvSpPr>
        <p:spPr>
          <a:xfrm>
            <a:off x="1910520" y="6172200"/>
            <a:ext cx="65851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Changing Wilton Lincoln Center from the current Group 2 to Group 13 effective area will provide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an overall reduction in NOx and CO.</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7" name=""/>
          <p:cNvSpPr/>
          <p:nvPr/>
        </p:nvSpPr>
        <p:spPr>
          <a:xfrm flipH="1">
            <a:off x="2743200" y="1371600"/>
            <a:ext cx="457200" cy="228600"/>
          </a:xfrm>
          <a:prstGeom prst="line">
            <a:avLst/>
          </a:prstGeom>
          <a:ln w="9360">
            <a:solidFill>
              <a:srgbClr val="ff33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200400" y="1295280"/>
            <a:ext cx="16765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Primary Nozzle Nozzle Tip</a:t>
            </a:r>
            <a:endParaRPr b="0" lang="en-US" sz="1200" strike="noStrike" u="none">
              <a:solidFill>
                <a:srgbClr val="000000"/>
              </a:solidFill>
              <a:effectLst/>
              <a:uFillTx/>
              <a:latin typeface="Times New Roman"/>
            </a:endParaRPr>
          </a:p>
        </p:txBody>
      </p:sp>
      <p:sp>
        <p:nvSpPr>
          <p:cNvPr id="59" name=""/>
          <p:cNvSpPr/>
          <p:nvPr/>
        </p:nvSpPr>
        <p:spPr>
          <a:xfrm flipV="1">
            <a:off x="4876920" y="1981080"/>
            <a:ext cx="685800" cy="152640"/>
          </a:xfrm>
          <a:prstGeom prst="line">
            <a:avLst/>
          </a:prstGeom>
          <a:ln w="9360">
            <a:solidFill>
              <a:srgbClr val="ff33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3733920" y="1981080"/>
            <a:ext cx="13716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Endcover With All 6 Primary Nozzles</a:t>
            </a:r>
            <a:endParaRPr b="0" lang="en-US" sz="1200" strike="noStrike" u="none">
              <a:solidFill>
                <a:srgbClr val="000000"/>
              </a:solidFill>
              <a:effectLst/>
              <a:uFillTx/>
              <a:latin typeface="Times New Roman"/>
            </a:endParaRPr>
          </a:p>
        </p:txBody>
      </p:sp>
      <p:sp>
        <p:nvSpPr>
          <p:cNvPr id="61" name=""/>
          <p:cNvSpPr/>
          <p:nvPr/>
        </p:nvSpPr>
        <p:spPr>
          <a:xfrm>
            <a:off x="2819520" y="685800"/>
            <a:ext cx="380988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Primary Nozzle Effective Area</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2362320" y="3581280"/>
            <a:ext cx="37335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Decreasing Liner Dilution Hole Size</a:t>
            </a:r>
            <a:endParaRPr b="0" lang="en-US" sz="1200" strike="noStrike" u="none">
              <a:solidFill>
                <a:srgbClr val="000000"/>
              </a:solidFill>
              <a:effectLst/>
              <a:uFillTx/>
              <a:latin typeface="Times New Roman"/>
            </a:endParaRPr>
          </a:p>
        </p:txBody>
      </p:sp>
      <p:sp>
        <p:nvSpPr>
          <p:cNvPr id="63" name=""/>
          <p:cNvSpPr/>
          <p:nvPr/>
        </p:nvSpPr>
        <p:spPr>
          <a:xfrm>
            <a:off x="4800600" y="2362320"/>
            <a:ext cx="3809880" cy="1374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Secondary nozzle leakage's, varying degrees of leakage's across combustor cans, and non-optimum secondary and primary nozzle effective areas resulted in higher than expected NOx and CO.  The resulting higher NOx lead to overtuning (ie. smaller liner dilution hole).  Control curve adjustments were made to temporarily help mitigate CO emissions.  </a:t>
            </a:r>
            <a:endParaRPr b="0" lang="en-US" sz="1200" strike="noStrike" u="none">
              <a:solidFill>
                <a:srgbClr val="000000"/>
              </a:solidFill>
              <a:effectLst/>
              <a:uFillTx/>
              <a:latin typeface="Times New Roman"/>
            </a:endParaRPr>
          </a:p>
        </p:txBody>
      </p:sp>
      <p:graphicFrame>
        <p:nvGraphicFramePr>
          <p:cNvPr id="64" name=""/>
          <p:cNvGraphicFramePr/>
          <p:nvPr/>
        </p:nvGraphicFramePr>
        <p:xfrm>
          <a:off x="1295280" y="2133720"/>
          <a:ext cx="2895840" cy="1504800"/>
        </p:xfrm>
        <a:graphic>
          <a:graphicData uri="http://schemas.openxmlformats.org/presentationml/2006/ole">
            <p:oleObj r:id="rId1" spid="">
              <p:embed/>
              <p:pic>
                <p:nvPicPr>
                  <p:cNvPr id="65" name="" descr=""/>
                  <p:cNvPicPr/>
                  <p:nvPr/>
                </p:nvPicPr>
                <p:blipFill>
                  <a:blip r:embed="rId2"/>
                  <a:stretch/>
                </p:blipFill>
                <p:spPr>
                  <a:xfrm>
                    <a:off x="1295280" y="2133720"/>
                    <a:ext cx="2895840" cy="1504800"/>
                  </a:xfrm>
                  <a:prstGeom prst="rect">
                    <a:avLst/>
                  </a:prstGeom>
                  <a:noFill/>
                  <a:ln w="0">
                    <a:noFill/>
                  </a:ln>
                </p:spPr>
              </p:pic>
            </p:oleObj>
          </a:graphicData>
        </a:graphic>
      </p:graphicFrame>
      <p:sp>
        <p:nvSpPr>
          <p:cNvPr id="66" name=""/>
          <p:cNvSpPr/>
          <p:nvPr/>
        </p:nvSpPr>
        <p:spPr>
          <a:xfrm flipH="1">
            <a:off x="1676160" y="37339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1828800" y="2362320"/>
            <a:ext cx="609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3300"/>
                </a:solidFill>
                <a:effectLst/>
                <a:uFillTx/>
                <a:latin typeface="Times New Roman"/>
              </a:rPr>
              <a:t>CO</a:t>
            </a:r>
            <a:endParaRPr b="0" lang="en-US" sz="1000" strike="noStrike" u="none">
              <a:solidFill>
                <a:srgbClr val="000000"/>
              </a:solidFill>
              <a:effectLst/>
              <a:uFillTx/>
              <a:latin typeface="Times New Roman"/>
            </a:endParaRPr>
          </a:p>
        </p:txBody>
      </p:sp>
      <p:sp>
        <p:nvSpPr>
          <p:cNvPr id="68" name=""/>
          <p:cNvSpPr/>
          <p:nvPr/>
        </p:nvSpPr>
        <p:spPr>
          <a:xfrm>
            <a:off x="2974320" y="2666880"/>
            <a:ext cx="4266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3333ff"/>
                </a:solidFill>
                <a:effectLst/>
                <a:uFillTx/>
                <a:latin typeface="Times New Roman"/>
              </a:rPr>
              <a:t>NOx</a:t>
            </a:r>
            <a:endParaRPr b="0" lang="en-US" sz="1000" strike="noStrike" u="none">
              <a:solidFill>
                <a:srgbClr val="000000"/>
              </a:solidFill>
              <a:effectLst/>
              <a:uFillTx/>
              <a:latin typeface="Times New Roman"/>
            </a:endParaRPr>
          </a:p>
        </p:txBody>
      </p:sp>
      <p:sp>
        <p:nvSpPr>
          <p:cNvPr id="69" name=""/>
          <p:cNvSpPr/>
          <p:nvPr/>
        </p:nvSpPr>
        <p:spPr>
          <a:xfrm>
            <a:off x="762840" y="2895480"/>
            <a:ext cx="6314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9 ppm</a:t>
            </a:r>
            <a:endParaRPr b="0" lang="en-US" sz="1400" strike="noStrike" u="none">
              <a:solidFill>
                <a:srgbClr val="000000"/>
              </a:solidFill>
              <a:effectLst/>
              <a:uFillTx/>
              <a:latin typeface="Times New Roman"/>
            </a:endParaRPr>
          </a:p>
        </p:txBody>
      </p:sp>
      <p:sp>
        <p:nvSpPr>
          <p:cNvPr id="70" name=""/>
          <p:cNvSpPr/>
          <p:nvPr/>
        </p:nvSpPr>
        <p:spPr>
          <a:xfrm>
            <a:off x="1371600" y="3048120"/>
            <a:ext cx="15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1600200" y="990720"/>
            <a:ext cx="548640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Combined Effective Area and Leakage’s Effects On Liner Tuning</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2666880" y="1523880"/>
            <a:ext cx="17528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7EA DLN 1 Liner</a:t>
            </a:r>
            <a:endParaRPr b="0" lang="en-US" sz="1400" strike="noStrike" u="none">
              <a:solidFill>
                <a:srgbClr val="000000"/>
              </a:solidFill>
              <a:effectLst/>
              <a:uFillTx/>
              <a:latin typeface="Times New Roman"/>
            </a:endParaRPr>
          </a:p>
        </p:txBody>
      </p:sp>
      <p:pic>
        <p:nvPicPr>
          <p:cNvPr id="73" name="" descr=""/>
          <p:cNvPicPr/>
          <p:nvPr/>
        </p:nvPicPr>
        <p:blipFill>
          <a:blip r:embed="rId1"/>
          <a:stretch/>
        </p:blipFill>
        <p:spPr>
          <a:xfrm>
            <a:off x="2895480" y="2057400"/>
            <a:ext cx="3295800" cy="1324080"/>
          </a:xfrm>
          <a:prstGeom prst="rect">
            <a:avLst/>
          </a:prstGeom>
          <a:noFill/>
          <a:ln w="0">
            <a:noFill/>
          </a:ln>
        </p:spPr>
      </p:pic>
      <p:sp>
        <p:nvSpPr>
          <p:cNvPr id="74" name=""/>
          <p:cNvSpPr/>
          <p:nvPr/>
        </p:nvSpPr>
        <p:spPr>
          <a:xfrm>
            <a:off x="1546200" y="441180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5" name=""/>
          <p:cNvSpPr/>
          <p:nvPr/>
        </p:nvSpPr>
        <p:spPr>
          <a:xfrm>
            <a:off x="762120" y="746280"/>
            <a:ext cx="761976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Resize Liner Dilution Holes To Optimize Unit Emissions to a Targeted NOx value of 7.5 - 8.5 and CO value of &lt;10:</a:t>
            </a:r>
            <a:endParaRPr b="0" lang="en-US" sz="2000" strike="noStrike" u="none">
              <a:solidFill>
                <a:srgbClr val="000000"/>
              </a:solidFill>
              <a:effectLst/>
              <a:uFillTx/>
              <a:latin typeface="Times New Roman"/>
            </a:endParaRPr>
          </a:p>
        </p:txBody>
      </p:sp>
      <p:sp>
        <p:nvSpPr>
          <p:cNvPr id="76" name=""/>
          <p:cNvSpPr/>
          <p:nvPr/>
        </p:nvSpPr>
        <p:spPr>
          <a:xfrm>
            <a:off x="5105520" y="160020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Resized Dilution Hole </a:t>
            </a:r>
            <a:endParaRPr b="0" lang="en-US" sz="1400" strike="noStrike" u="none">
              <a:solidFill>
                <a:srgbClr val="000000"/>
              </a:solidFill>
              <a:effectLst/>
              <a:uFillTx/>
              <a:latin typeface="Times New Roman"/>
            </a:endParaRPr>
          </a:p>
        </p:txBody>
      </p:sp>
      <p:sp>
        <p:nvSpPr>
          <p:cNvPr id="77" name=""/>
          <p:cNvSpPr/>
          <p:nvPr/>
        </p:nvSpPr>
        <p:spPr>
          <a:xfrm>
            <a:off x="684000" y="228600"/>
            <a:ext cx="21247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Corrective Actions</a:t>
            </a:r>
            <a:endParaRPr b="0" lang="en-US" sz="2000" strike="noStrike" u="none">
              <a:solidFill>
                <a:srgbClr val="000000"/>
              </a:solidFill>
              <a:effectLst/>
              <a:uFillTx/>
              <a:latin typeface="Times New Roman"/>
            </a:endParaRPr>
          </a:p>
        </p:txBody>
      </p:sp>
      <p:sp>
        <p:nvSpPr>
          <p:cNvPr id="78" name=""/>
          <p:cNvSpPr/>
          <p:nvPr/>
        </p:nvSpPr>
        <p:spPr>
          <a:xfrm>
            <a:off x="5410080" y="1905120"/>
            <a:ext cx="228600" cy="22860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3962520" y="1828800"/>
            <a:ext cx="152280" cy="30492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80" name=""/>
          <p:cNvGraphicFramePr/>
          <p:nvPr/>
        </p:nvGraphicFramePr>
        <p:xfrm>
          <a:off x="1066680" y="3733920"/>
          <a:ext cx="7373880" cy="2600280"/>
        </p:xfrm>
        <a:graphic>
          <a:graphicData uri="http://schemas.openxmlformats.org/presentationml/2006/ole">
            <p:oleObj progId="Excel.Sheet.12" r:id="rId2" spid="">
              <p:embed/>
              <p:pic>
                <p:nvPicPr>
                  <p:cNvPr id="81" name="" descr=""/>
                  <p:cNvPicPr/>
                  <p:nvPr/>
                </p:nvPicPr>
                <p:blipFill>
                  <a:blip r:embed="rId3"/>
                  <a:stretch/>
                </p:blipFill>
                <p:spPr>
                  <a:xfrm>
                    <a:off x="1066680" y="3733920"/>
                    <a:ext cx="7373880" cy="2600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5493240" y="3048120"/>
            <a:ext cx="768960" cy="82548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Adjust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Control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Curve, If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Needed</a:t>
            </a:r>
            <a:endParaRPr b="0" lang="en-US" sz="1200" strike="noStrike" u="none">
              <a:solidFill>
                <a:srgbClr val="000000"/>
              </a:solidFill>
              <a:effectLst/>
              <a:uFillTx/>
              <a:latin typeface="Times New Roman"/>
            </a:endParaRPr>
          </a:p>
        </p:txBody>
      </p:sp>
      <p:sp>
        <p:nvSpPr>
          <p:cNvPr id="83" name=""/>
          <p:cNvSpPr/>
          <p:nvPr/>
        </p:nvSpPr>
        <p:spPr>
          <a:xfrm>
            <a:off x="5410080" y="4038480"/>
            <a:ext cx="1752840" cy="100836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Collect data for analysis at Base Load</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(Attachment A data -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MK-5 View 2 &amp;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Emissions Data)</a:t>
            </a:r>
            <a:endParaRPr b="0" lang="en-US" sz="1200" strike="noStrike" u="none">
              <a:solidFill>
                <a:srgbClr val="000000"/>
              </a:solidFill>
              <a:effectLst/>
              <a:uFillTx/>
              <a:latin typeface="Times New Roman"/>
            </a:endParaRPr>
          </a:p>
        </p:txBody>
      </p:sp>
      <p:sp>
        <p:nvSpPr>
          <p:cNvPr id="84" name=""/>
          <p:cNvSpPr/>
          <p:nvPr/>
        </p:nvSpPr>
        <p:spPr>
          <a:xfrm>
            <a:off x="4121640" y="4267080"/>
            <a:ext cx="646200" cy="45972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Data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a:t>
            </a:r>
            <a:endParaRPr b="0" lang="en-US" sz="1200" strike="noStrike" u="none">
              <a:solidFill>
                <a:srgbClr val="000000"/>
              </a:solidFill>
              <a:effectLst/>
              <a:uFillTx/>
              <a:latin typeface="Times New Roman"/>
            </a:endParaRPr>
          </a:p>
        </p:txBody>
      </p:sp>
      <p:sp>
        <p:nvSpPr>
          <p:cNvPr id="85" name=""/>
          <p:cNvSpPr/>
          <p:nvPr/>
        </p:nvSpPr>
        <p:spPr>
          <a:xfrm>
            <a:off x="3581280" y="1600200"/>
            <a:ext cx="1476360" cy="8254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Complete Hardware  Changeout and Install Nominal Control Constants *</a:t>
            </a:r>
            <a:endParaRPr b="0" lang="en-US" sz="1200" strike="noStrike" u="none">
              <a:solidFill>
                <a:srgbClr val="000000"/>
              </a:solidFill>
              <a:effectLst/>
              <a:uFillTx/>
              <a:latin typeface="Times New Roman"/>
            </a:endParaRPr>
          </a:p>
        </p:txBody>
      </p:sp>
      <p:sp>
        <p:nvSpPr>
          <p:cNvPr id="86" name=""/>
          <p:cNvSpPr/>
          <p:nvPr/>
        </p:nvSpPr>
        <p:spPr>
          <a:xfrm>
            <a:off x="5486400" y="1371600"/>
            <a:ext cx="1503360" cy="13741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Run Unit, Heat Soak,</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Perform Fuel Gas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Splitter Valve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Optimization at Base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Load</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87" name=""/>
          <p:cNvSpPr/>
          <p:nvPr/>
        </p:nvSpPr>
        <p:spPr>
          <a:xfrm>
            <a:off x="5029200" y="198108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7010280" y="205740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2286000" y="4038480"/>
            <a:ext cx="1143000" cy="9907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Completed With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Emissions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Compliance</a:t>
            </a:r>
            <a:endParaRPr b="0" lang="en-US" sz="1200" strike="noStrike" u="none">
              <a:solidFill>
                <a:srgbClr val="000000"/>
              </a:solidFill>
              <a:effectLst/>
              <a:uFillTx/>
              <a:latin typeface="Times New Roman"/>
            </a:endParaRPr>
          </a:p>
        </p:txBody>
      </p:sp>
      <p:sp>
        <p:nvSpPr>
          <p:cNvPr id="90" name=""/>
          <p:cNvSpPr/>
          <p:nvPr/>
        </p:nvSpPr>
        <p:spPr>
          <a:xfrm>
            <a:off x="1447920" y="5638680"/>
            <a:ext cx="2743200" cy="5518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Seed set hardware/consumables will be on site for 1st unit.  Follow units will use hardware from previous units</a:t>
            </a:r>
            <a:endParaRPr b="0" lang="en-US" sz="1000" strike="noStrike" u="none">
              <a:solidFill>
                <a:srgbClr val="000000"/>
              </a:solidFill>
              <a:effectLst/>
              <a:uFillTx/>
              <a:latin typeface="Times New Roman"/>
            </a:endParaRPr>
          </a:p>
        </p:txBody>
      </p:sp>
      <p:sp>
        <p:nvSpPr>
          <p:cNvPr id="91" name=""/>
          <p:cNvSpPr/>
          <p:nvPr/>
        </p:nvSpPr>
        <p:spPr>
          <a:xfrm>
            <a:off x="1371600" y="1676520"/>
            <a:ext cx="1905120" cy="761760"/>
          </a:xfrm>
          <a:prstGeom prst="rect">
            <a:avLst/>
          </a:prstGeom>
          <a:solidFill>
            <a:srgbClr val="ffffff"/>
          </a:solidFill>
          <a:ln w="9360">
            <a:solidFill>
              <a:srgbClr val="80808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1371600" y="1828800"/>
            <a:ext cx="19051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Obtain latest reliable emissions data, if required.</a:t>
            </a:r>
            <a:endParaRPr b="0" lang="en-US" sz="1200" strike="noStrike" u="none">
              <a:solidFill>
                <a:srgbClr val="000000"/>
              </a:solidFill>
              <a:effectLst/>
              <a:uFillTx/>
              <a:latin typeface="Times New Roman"/>
            </a:endParaRPr>
          </a:p>
        </p:txBody>
      </p:sp>
      <p:sp>
        <p:nvSpPr>
          <p:cNvPr id="93" name=""/>
          <p:cNvSpPr/>
          <p:nvPr/>
        </p:nvSpPr>
        <p:spPr>
          <a:xfrm>
            <a:off x="3276720" y="1981080"/>
            <a:ext cx="304560" cy="0"/>
          </a:xfrm>
          <a:prstGeom prst="line">
            <a:avLst/>
          </a:prstGeom>
          <a:ln w="936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848720" y="2057400"/>
            <a:ext cx="0" cy="2438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flipH="1">
            <a:off x="7162560" y="449568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flipH="1">
            <a:off x="4800240" y="44956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flipV="1">
            <a:off x="4419720" y="342900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4419720" y="3429000"/>
            <a:ext cx="1066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248520" y="3429000"/>
            <a:ext cx="304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6553080" y="3429000"/>
            <a:ext cx="0" cy="609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flipH="1">
            <a:off x="3428640" y="449568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2133720" y="838080"/>
            <a:ext cx="495288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Corrective Action Process Flow Diagram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2353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2000-02-09T13:45:11Z</dcterms:created>
  <dc:creator>GE</dc:creator>
  <dc:description/>
  <dc:language>en-US</dc:language>
  <cp:lastModifiedBy>Installer</cp:lastModifiedBy>
  <cp:lastPrinted>2000-08-28T13:56:28Z</cp:lastPrinted>
  <dcterms:modified xsi:type="dcterms:W3CDTF">2000-09-21T07:40:06Z</dcterms:modified>
  <cp:revision>35</cp:revision>
  <dc:subject/>
  <dc:title>No Slide Title</dc:title>
</cp:coreProperties>
</file>