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25.png" ContentType="image/png"/>
  <Override PartName="/ppt/media/image24.wmf" ContentType="image/x-wmf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17.png" ContentType="image/png"/>
  <Override PartName="/ppt/media/image8.png" ContentType="image/png"/>
  <Override PartName="/ppt/media/image12.png" ContentType="image/png"/>
  <Override PartName="/ppt/media/image32.wmf" ContentType="image/x-wmf"/>
  <Override PartName="/ppt/media/image18.png" ContentType="image/png"/>
  <Override PartName="/ppt/media/image9.png" ContentType="image/png"/>
  <Override PartName="/ppt/media/image20.png" ContentType="image/png"/>
  <Override PartName="/ppt/media/image13.png" ContentType="image/png"/>
  <Override PartName="/ppt/media/image4.png" ContentType="image/png"/>
  <Override PartName="/ppt/media/image31.wmf" ContentType="image/x-wmf"/>
  <Override PartName="/ppt/media/image11.png" ContentType="image/png"/>
  <Override PartName="/ppt/media/image29.wmf" ContentType="image/x-wmf"/>
  <Override PartName="/ppt/media/image33.png" ContentType="image/png"/>
  <Override PartName="/ppt/media/image34.png" ContentType="image/png"/>
  <Override PartName="/ppt/media/image35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3.wmf" ContentType="image/x-wmf"/>
  <Override PartName="/ppt/media/image27.png" ContentType="image/png"/>
  <Override PartName="/ppt/media/image2.wmf" ContentType="image/x-wmf"/>
  <Override PartName="/ppt/media/image26.png" ContentType="image/png"/>
  <Override PartName="/ppt/media/image30.png" ContentType="image/png"/>
  <Override PartName="/ppt/media/image28.wmf" ContentType="image/x-wmf"/>
  <Override PartName="/ppt/media/image1.jpeg" ContentType="image/jpeg"/>
  <Override PartName="/ppt/media/image10.png" ContentType="image/png"/>
  <Override PartName="/ppt/media/image6.png" ContentType="image/png"/>
  <Override PartName="/ppt/media/image15.png" ContentType="image/png"/>
  <Override PartName="/ppt/media/image36.jpeg" ContentType="image/jpe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xlsx" ContentType="application/vnd.openxmlformats-officedocument.spreadsheetml.sheet"/>
  <Override PartName="/ppt/embeddings/oleObject2.xlsx" ContentType="application/vnd.openxmlformats-officedocument.spreadsheetml.sheet"/>
  <Override PartName="/ppt/embeddings/oleObject5.bin" ContentType="application/vnd.openxmlformats-officedocument.oleObjec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6.bin" ContentType="application/vnd.openxmlformats-officedocument.oleObject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33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8.xml.rels" ContentType="application/vnd.openxmlformats-package.relationships+xml"/>
  <Override PartName="/ppt/slides/_rels/slide30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29.xml.rels" ContentType="application/vnd.openxmlformats-package.relationships+xml"/>
  <Override PartName="/ppt/slides/_rels/slide31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32.xml.rels" ContentType="application/vnd.openxmlformats-package.relationships+xml"/>
  <Override PartName="/ppt/slides/_rels/slide44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32.xml" ContentType="application/vnd.openxmlformats-officedocument.presentationml.slide+xml"/>
  <Override PartName="/ppt/slides/slide44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notesSlides/_rels/notesSlide31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28.xml.rels" ContentType="application/vnd.openxmlformats-package.relationship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</p:sldIdLst>
  <p:sldSz cx="9144000" cy="6858000"/>
  <p:notesSz cx="6943725" cy="93599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"/>
          <p:cNvSpPr/>
          <p:nvPr/>
        </p:nvSpPr>
        <p:spPr>
          <a:xfrm>
            <a:off x="0" y="0"/>
            <a:ext cx="6944400" cy="936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1"/>
          <p:cNvSpPr>
            <a:spLocks noGrp="1"/>
          </p:cNvSpPr>
          <p:nvPr>
            <p:ph type="hdr"/>
          </p:nvPr>
        </p:nvSpPr>
        <p:spPr>
          <a:xfrm>
            <a:off x="-360" y="-360"/>
            <a:ext cx="3009960" cy="46836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t">
            <a:noAutofit/>
          </a:bodyPr>
          <a:p>
            <a:pPr indent="0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dt" idx="4"/>
          </p:nvPr>
        </p:nvSpPr>
        <p:spPr>
          <a:xfrm>
            <a:off x="3935160" y="-360"/>
            <a:ext cx="3009960" cy="46836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t">
            <a:noAutofit/>
          </a:bodyPr>
          <a:lstStyle>
            <a:lvl1pPr indent="0" algn="r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sldImg"/>
          </p:nvPr>
        </p:nvSpPr>
        <p:spPr>
          <a:xfrm>
            <a:off x="1133280" y="701640"/>
            <a:ext cx="4679640" cy="3510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Click to move the slide</a:t>
            </a:r>
            <a:endParaRPr b="1" i="1" lang="en-US" sz="4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925200" y="4444560"/>
            <a:ext cx="5094360" cy="421164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ftr" idx="5"/>
          </p:nvPr>
        </p:nvSpPr>
        <p:spPr>
          <a:xfrm>
            <a:off x="-360" y="8889480"/>
            <a:ext cx="3009960" cy="46836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b">
            <a:noAutofit/>
          </a:bodyPr>
          <a:lstStyle>
            <a:lvl1pPr indent="0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6"/>
          <p:cNvSpPr>
            <a:spLocks noGrp="1"/>
          </p:cNvSpPr>
          <p:nvPr>
            <p:ph type="sldNum" idx="6"/>
          </p:nvPr>
        </p:nvSpPr>
        <p:spPr>
          <a:xfrm>
            <a:off x="3935160" y="8889480"/>
            <a:ext cx="3009960" cy="46836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b">
            <a:noAutofit/>
          </a:bodyPr>
          <a:lstStyle>
            <a:lvl1pPr indent="0" algn="r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</a:pPr>
            <a:fld id="{6D964AB1-555C-40BC-AF1F-73961B90B14A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ldImg"/>
          </p:nvPr>
        </p:nvSpPr>
        <p:spPr>
          <a:xfrm>
            <a:off x="1135080" y="700200"/>
            <a:ext cx="4680000" cy="3510000"/>
          </a:xfrm>
          <a:prstGeom prst="rect">
            <a:avLst/>
          </a:prstGeom>
          <a:ln w="0">
            <a:noFill/>
          </a:ln>
        </p:spPr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925200" y="4444920"/>
            <a:ext cx="5094360" cy="4213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33280" indent="-23328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Provides complete energy needs for a service area.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-23328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Can take many forms and include unique complexities depending upon the counterparty’s needs/risks.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-23328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Allows EM&amp;T to optimize its portfolio and realize value from asset optimization while providing a growth platform.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-23328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Counterparty receives mitigated commodity risk and tools for growth.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-23328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How it works: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Symbol" charset="2"/>
              <a:buChar char="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Counterparty has certain amount of load (demand) that can be serviced by existing generation.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Symbol" charset="2"/>
              <a:buChar char="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Shortage must be obtained on open market as demand and volatility increases.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Symbol" charset="2"/>
              <a:buChar char="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Counterparty lacks risk management tools/expertise and partners with EM&amp;T.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Symbol" charset="2"/>
              <a:buChar char="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EM&amp;T meets shortage obligation via financial instruments, portfolio length and/or new generation.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0">
              <a:lnSpc>
                <a:spcPct val="100000"/>
              </a:lnSpc>
              <a:spcBef>
                <a:spcPts val="2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-23328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Symbol" charset="2"/>
              <a:buChar char="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Almost completed deal with major NE player…would have saved them $165 MM last year if legislation would’ve allowed the deal to go through…that value is out there to be captured and shared...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0">
              <a:lnSpc>
                <a:spcPct val="100000"/>
              </a:lnSpc>
              <a:spcBef>
                <a:spcPts val="2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-23328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Symbol" charset="2"/>
              <a:buChar char="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In short, you identify your risks, we identify our risks, and between us, no value is left on the table and we both have a fair and equitable exchange...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-23328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sldImg"/>
          </p:nvPr>
        </p:nvSpPr>
        <p:spPr>
          <a:xfrm>
            <a:off x="1135080" y="700200"/>
            <a:ext cx="4680000" cy="3510000"/>
          </a:xfrm>
          <a:prstGeom prst="rect">
            <a:avLst/>
          </a:prstGeom>
          <a:ln w="0">
            <a:noFill/>
          </a:ln>
        </p:spPr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925200" y="4444920"/>
            <a:ext cx="5094360" cy="4213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33280" indent="-23328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Provides complete energy needs for a service area.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-23328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Can take many forms and include unique complexities depending upon the counterparty’s needs/risks.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-23328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Allows EM&amp;T to optimize its portfolio and realize value from asset optimization while providing a growth platform.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-23328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Counterparty receives mitigated commodity risk and tools for growth.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-23328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How it works: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Symbol" charset="2"/>
              <a:buChar char="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Counterparty has certain amount of load (demand) that can be serviced by existing generation.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Symbol" charset="2"/>
              <a:buChar char="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Shortage must be obtained on open market as demand and volatility increases.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Symbol" charset="2"/>
              <a:buChar char="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Counterparty lacks risk management tools/expertise and partners with EM&amp;T.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-22860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Symbol" charset="2"/>
              <a:buChar char="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EM&amp;T meets shortage obligation via financial instruments, portfolio length and/or new generation.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5800" indent="0">
              <a:lnSpc>
                <a:spcPct val="100000"/>
              </a:lnSpc>
              <a:spcBef>
                <a:spcPts val="2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-23328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Symbol" charset="2"/>
              <a:buChar char="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Almost completed deal with major NE player…would have saved them $165 MM last year if legislation would’ve allowed the deal to go through…that value is out there to be captured and shared...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0">
              <a:lnSpc>
                <a:spcPct val="100000"/>
              </a:lnSpc>
              <a:spcBef>
                <a:spcPts val="2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-23328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Symbol" charset="2"/>
              <a:buChar char="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In short, you identify your risks, we identify our risks, and between us, no value is left on the table and we both have a fair and equitable exchange...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3280" indent="-23328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"/>
          <p:cNvSpPr txBox="1"/>
          <p:nvPr/>
        </p:nvSpPr>
        <p:spPr>
          <a:xfrm>
            <a:off x="3935160" y="8889480"/>
            <a:ext cx="3009960" cy="46836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b">
            <a:noAutofit/>
          </a:bodyPr>
          <a:p>
            <a:pPr algn="r"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</a:pPr>
            <a:fld id="{DBE86EB5-1941-4E72-9E7C-D60777B42838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" name=""/>
          <p:cNvSpPr txBox="1"/>
          <p:nvPr/>
        </p:nvSpPr>
        <p:spPr>
          <a:xfrm>
            <a:off x="-360" y="8889480"/>
            <a:ext cx="3009960" cy="46836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b">
            <a:noAutofit/>
          </a:bodyPr>
          <a:p>
            <a:pPr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7" name=""/>
          <p:cNvSpPr txBox="1"/>
          <p:nvPr/>
        </p:nvSpPr>
        <p:spPr>
          <a:xfrm>
            <a:off x="-360" y="-360"/>
            <a:ext cx="3009960" cy="46836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t">
            <a:noAutofit/>
          </a:bodyPr>
          <a:p>
            <a:pPr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" name=""/>
          <p:cNvSpPr txBox="1"/>
          <p:nvPr/>
        </p:nvSpPr>
        <p:spPr>
          <a:xfrm>
            <a:off x="3935160" y="-360"/>
            <a:ext cx="3009960" cy="46836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t">
            <a:noAutofit/>
          </a:bodyPr>
          <a:p>
            <a:pPr algn="r"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" name="PlaceHolder 1"/>
          <p:cNvSpPr>
            <a:spLocks noGrp="1"/>
          </p:cNvSpPr>
          <p:nvPr>
            <p:ph type="sldImg"/>
          </p:nvPr>
        </p:nvSpPr>
        <p:spPr>
          <a:xfrm>
            <a:off x="1130400" y="695160"/>
            <a:ext cx="4686120" cy="3515040"/>
          </a:xfrm>
          <a:prstGeom prst="rect">
            <a:avLst/>
          </a:prstGeom>
          <a:ln w="0">
            <a:noFill/>
          </a:ln>
        </p:spPr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895320" y="4452840"/>
            <a:ext cx="5154480" cy="422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"/>
          <p:cNvSpPr txBox="1"/>
          <p:nvPr/>
        </p:nvSpPr>
        <p:spPr>
          <a:xfrm>
            <a:off x="3935160" y="8889480"/>
            <a:ext cx="3009960" cy="46836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b">
            <a:noAutofit/>
          </a:bodyPr>
          <a:p>
            <a:pPr algn="r"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</a:pPr>
            <a:fld id="{F615E5EF-4B0B-4477-B22A-6145469A1464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" name=""/>
          <p:cNvSpPr txBox="1"/>
          <p:nvPr/>
        </p:nvSpPr>
        <p:spPr>
          <a:xfrm>
            <a:off x="-360" y="8889480"/>
            <a:ext cx="3009960" cy="46836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b">
            <a:noAutofit/>
          </a:bodyPr>
          <a:p>
            <a:pPr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3" name=""/>
          <p:cNvSpPr txBox="1"/>
          <p:nvPr/>
        </p:nvSpPr>
        <p:spPr>
          <a:xfrm>
            <a:off x="-360" y="-360"/>
            <a:ext cx="3009960" cy="46836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t">
            <a:noAutofit/>
          </a:bodyPr>
          <a:p>
            <a:pPr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" name=""/>
          <p:cNvSpPr txBox="1"/>
          <p:nvPr/>
        </p:nvSpPr>
        <p:spPr>
          <a:xfrm>
            <a:off x="3935160" y="-360"/>
            <a:ext cx="3009960" cy="46836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440" bIns="46440" anchor="t">
            <a:noAutofit/>
          </a:bodyPr>
          <a:p>
            <a:pPr algn="r">
              <a:tabLst>
                <a:tab algn="l" pos="0"/>
                <a:tab algn="l" pos="932040"/>
                <a:tab algn="l" pos="1863720"/>
                <a:tab algn="l" pos="2795760"/>
                <a:tab algn="l" pos="3727440"/>
                <a:tab algn="l" pos="4659480"/>
                <a:tab algn="l" pos="5591160"/>
                <a:tab algn="l" pos="6523200"/>
                <a:tab algn="l" pos="7454880"/>
                <a:tab algn="l" pos="8386920"/>
                <a:tab algn="l" pos="9318600"/>
                <a:tab algn="l" pos="1025064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5" name="PlaceHolder 1"/>
          <p:cNvSpPr>
            <a:spLocks noGrp="1"/>
          </p:cNvSpPr>
          <p:nvPr>
            <p:ph type="sldImg"/>
          </p:nvPr>
        </p:nvSpPr>
        <p:spPr>
          <a:xfrm>
            <a:off x="1130400" y="695160"/>
            <a:ext cx="4686120" cy="3515040"/>
          </a:xfrm>
          <a:prstGeom prst="rect">
            <a:avLst/>
          </a:prstGeom>
          <a:ln w="0">
            <a:noFill/>
          </a:ln>
        </p:spPr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895320" y="4452840"/>
            <a:ext cx="5154480" cy="422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i="1" lang="en-US" sz="4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FA7A2D5-8924-4B3B-BF91-9D8A9CBA5EE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i="1" lang="en-US" sz="4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85800" y="1828440"/>
            <a:ext cx="379260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90000"/>
              </a:lnSpc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68480" y="1828440"/>
            <a:ext cx="379260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90000"/>
              </a:lnSpc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E37229B-31A5-443B-B7F0-CE2C8C20638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i="1" lang="en-US" sz="4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85800" y="1828440"/>
            <a:ext cx="777240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90000"/>
              </a:lnSpc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64C79F0-1482-40CD-A73C-F6C194120AD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i="1" lang="en-US" sz="4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685800" y="1828440"/>
            <a:ext cx="7772400" cy="426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lnSpc>
                <a:spcPct val="90000"/>
              </a:lnSpc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8C983D0-1B2B-402B-A380-B0069B4B338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williams_slide2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Click to edit the title text format</a:t>
            </a:r>
            <a:endParaRPr b="1" i="1" lang="en-US" sz="4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85800" y="1828440"/>
            <a:ext cx="777240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Click to edit the outline text format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Font typeface="Arial Narrow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Second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lvl="2" marL="1143000" indent="-22860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Third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lvl="3" marL="1600200" indent="-22860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SzPct val="6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Fourth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lvl="4" marL="2057400" indent="-22860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Font typeface="Arial Narrow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Fifth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lvl="5" marL="2057400" indent="-22860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Font typeface="Arial Narrow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Sixth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lvl="6" marL="2057400" indent="-22860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Font typeface="Arial Narrow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Seventh Outline Level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radeGothic CondEightee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radeGothic CondEightee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radeGothic CondEightee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radeGothic CondEightee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ffffff"/>
                </a:solidFill>
                <a:effectLst/>
                <a:uFillTx/>
                <a:latin typeface="TradeGothic CondEightee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C9D4850-33BE-435E-AAB3-F5B63AD152FC}" type="slidenum"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radeGothic CondEightee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8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9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30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31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32.w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33.png"/><Relationship Id="rId13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.wmf"/><Relationship Id="rId3" Type="http://schemas.openxmlformats.org/officeDocument/2006/relationships/package" Target="../embeddings/oleObject2.xlsx"/><Relationship Id="rId4" Type="http://schemas.openxmlformats.org/officeDocument/2006/relationships/image" Target="../media/image3.wmf"/><Relationship Id="rId5" Type="http://schemas.openxmlformats.org/officeDocument/2006/relationships/slideLayout" Target="../slideLayouts/slideLayout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Managing Risk</a:t>
            </a:r>
            <a:br>
              <a:rPr sz="4800"/>
            </a:b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in a Volatile Environment</a:t>
            </a:r>
            <a:endParaRPr b="1" i="1" lang="en-US" sz="4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ransition>
    <p:wipe dir="r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Price Paradigm</a:t>
            </a:r>
            <a:endParaRPr b="1" i="1" lang="en-US" sz="4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6" name=""/>
          <p:cNvSpPr/>
          <p:nvPr/>
        </p:nvSpPr>
        <p:spPr>
          <a:xfrm>
            <a:off x="3483000" y="1843200"/>
            <a:ext cx="21448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Then...</a:t>
            </a:r>
            <a:endParaRPr b="0" lang="en-US" sz="4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621360" y="2846520"/>
            <a:ext cx="246744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6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Stable</a:t>
            </a:r>
            <a:endParaRPr b="0" lang="en-US" sz="6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3750120" y="2846520"/>
            <a:ext cx="170424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6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Low</a:t>
            </a:r>
            <a:endParaRPr b="0" lang="en-US" sz="6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6194520" y="2846520"/>
            <a:ext cx="263700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6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Market</a:t>
            </a:r>
            <a:endParaRPr b="0" lang="en-US" sz="6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2041560" y="4994280"/>
            <a:ext cx="183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3137040" y="2846520"/>
            <a:ext cx="53316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37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0" strike="noStrike" u="non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</a:t>
            </a:r>
            <a:endParaRPr b="0" lang="en-US" sz="6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5562720" y="2846520"/>
            <a:ext cx="53316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37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0" strike="noStrike" u="non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</a:t>
            </a:r>
            <a:endParaRPr b="0" lang="en-US" sz="6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Price Paradigm</a:t>
            </a:r>
            <a:endParaRPr b="1" i="1" lang="en-US" sz="4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4" name=""/>
          <p:cNvSpPr/>
          <p:nvPr/>
        </p:nvSpPr>
        <p:spPr>
          <a:xfrm>
            <a:off x="3498480" y="1843200"/>
            <a:ext cx="19756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Now...</a:t>
            </a:r>
            <a:endParaRPr b="0" lang="en-US" sz="4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621360" y="2846520"/>
            <a:ext cx="246744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6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Stable</a:t>
            </a:r>
            <a:endParaRPr b="0" lang="en-US" sz="6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3750120" y="2846520"/>
            <a:ext cx="170424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6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Low</a:t>
            </a:r>
            <a:endParaRPr b="0" lang="en-US" sz="6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6194520" y="2846520"/>
            <a:ext cx="263700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6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Market</a:t>
            </a:r>
            <a:endParaRPr b="0" lang="en-US" sz="6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3137040" y="2846520"/>
            <a:ext cx="53316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37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0" strike="noStrike" u="non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</a:t>
            </a:r>
            <a:endParaRPr b="0" lang="en-US" sz="6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5562720" y="2846520"/>
            <a:ext cx="53316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37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0" strike="noStrike" u="non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</a:t>
            </a:r>
            <a:endParaRPr b="0" lang="en-US" sz="60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 flipV="1">
            <a:off x="3327480" y="3200400"/>
            <a:ext cx="228600" cy="457200"/>
          </a:xfrm>
          <a:prstGeom prst="line">
            <a:avLst/>
          </a:prstGeom>
          <a:ln w="7632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 flipV="1">
            <a:off x="5753160" y="3200400"/>
            <a:ext cx="228600" cy="457200"/>
          </a:xfrm>
          <a:prstGeom prst="line">
            <a:avLst/>
          </a:prstGeom>
          <a:ln w="76320">
            <a:solidFill>
              <a:srgbClr val="ff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Basic Question</a:t>
            </a:r>
            <a:br>
              <a:rPr sz="4800"/>
            </a:br>
            <a:r>
              <a:rPr b="1" i="1" lang="en-US" sz="36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What is the Role of the PUC and Utilities?</a:t>
            </a:r>
            <a:endParaRPr b="1" i="1" lang="en-US" sz="36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3" name=""/>
          <p:cNvSpPr/>
          <p:nvPr/>
        </p:nvSpPr>
        <p:spPr>
          <a:xfrm>
            <a:off x="1371600" y="1701720"/>
            <a:ext cx="6400800" cy="14479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1371600" y="3403440"/>
            <a:ext cx="6400800" cy="144792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1371600" y="5105520"/>
            <a:ext cx="6400800" cy="144756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1460520" y="2000160"/>
            <a:ext cx="6172200" cy="8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To eliminate some or all volatility</a:t>
            </a:r>
            <a:br>
              <a:rPr sz="2800"/>
            </a:b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on behalf of your ratepayers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1460520" y="3753000"/>
            <a:ext cx="6172200" cy="154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To ensure ratepayers have the tools</a:t>
            </a:r>
            <a:br>
              <a:rPr sz="2800"/>
            </a:b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to manage their own perceived risks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1460520" y="5218200"/>
            <a:ext cx="6172200" cy="118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To simply deliver the commodity</a:t>
            </a:r>
            <a:br>
              <a:rPr sz="2800"/>
            </a:b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to the ratepayers’ doors</a:t>
            </a:r>
            <a:br>
              <a:rPr sz="2800"/>
            </a:b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at market prices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Basic Question</a:t>
            </a:r>
            <a:br>
              <a:rPr sz="4800"/>
            </a:br>
            <a:r>
              <a:rPr b="1" i="1" lang="en-US" sz="36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What is the Role of the PUC and Utilities?</a:t>
            </a:r>
            <a:endParaRPr b="1" i="1" lang="en-US" sz="36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0" name=""/>
          <p:cNvSpPr/>
          <p:nvPr/>
        </p:nvSpPr>
        <p:spPr>
          <a:xfrm>
            <a:off x="304920" y="1701720"/>
            <a:ext cx="3504960" cy="14479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304920" y="3403440"/>
            <a:ext cx="3504960" cy="144792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304920" y="5105520"/>
            <a:ext cx="3504960" cy="144756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304920" y="1828800"/>
            <a:ext cx="3429000" cy="109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To eliminate some or all volatility on behalf of your ratepayers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304920" y="3581280"/>
            <a:ext cx="3429000" cy="176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To ensure ratepayers have</a:t>
            </a:r>
            <a:br>
              <a:rPr sz="2200"/>
            </a:b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the tools to manage</a:t>
            </a:r>
            <a:br>
              <a:rPr sz="2200"/>
            </a:b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their own perceived risks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304920" y="5257800"/>
            <a:ext cx="3429000" cy="143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To simply deliver the commodity to the ratepayers’ doors at market prices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4038480" y="1600200"/>
            <a:ext cx="914400" cy="5118120"/>
          </a:xfrm>
          <a:prstGeom prst="upDownArrow">
            <a:avLst>
              <a:gd name="adj1" fmla="val 44444"/>
              <a:gd name="adj2" fmla="val 69318"/>
            </a:avLst>
          </a:prstGeom>
          <a:gradFill rotWithShape="0">
            <a:gsLst>
              <a:gs pos="0">
                <a:srgbClr val="ff6600"/>
              </a:gs>
              <a:gs pos="100000">
                <a:srgbClr val="80008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 rot="16200000">
            <a:off x="3738600" y="5703120"/>
            <a:ext cx="1485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High risk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 rot="16200000">
            <a:off x="3771000" y="2076480"/>
            <a:ext cx="1417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Low risk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>
            <a:off x="5257800" y="6110280"/>
            <a:ext cx="38862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5080" indent="-235080">
              <a:lnSpc>
                <a:spcPct val="100000"/>
              </a:lnSpc>
              <a:spcBef>
                <a:spcPts val="1749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Doing nothing!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5257800" y="4572000"/>
            <a:ext cx="3886200" cy="137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5080" indent="-235080">
              <a:lnSpc>
                <a:spcPct val="75000"/>
              </a:lnSpc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Options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1" marL="692280" indent="-235080">
              <a:lnSpc>
                <a:spcPct val="75000"/>
              </a:lnSpc>
              <a:buClr>
                <a:srgbClr val="ffffff"/>
              </a:buClr>
              <a:buSzPct val="85000"/>
              <a:buFont typeface="Arial Narrow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Swaps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1" marL="692280" indent="-235080">
              <a:lnSpc>
                <a:spcPct val="75000"/>
              </a:lnSpc>
              <a:buClr>
                <a:srgbClr val="ffffff"/>
              </a:buClr>
              <a:buSzPct val="85000"/>
              <a:buFont typeface="Arial Narrow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Caps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1" marL="692280" indent="-235080">
              <a:lnSpc>
                <a:spcPct val="75000"/>
              </a:lnSpc>
              <a:buClr>
                <a:srgbClr val="ffffff"/>
              </a:buClr>
              <a:buSzPct val="85000"/>
              <a:buFont typeface="Arial Narrow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Collars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5257800" y="3213000"/>
            <a:ext cx="3886200" cy="137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5080" indent="-235080">
              <a:lnSpc>
                <a:spcPct val="75000"/>
              </a:lnSpc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Load serving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75000"/>
              </a:lnSpc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Fixed price mechanisms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75000"/>
              </a:lnSpc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Participating swaps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5257800" y="1673280"/>
            <a:ext cx="3886200" cy="137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5080" indent="-235080">
              <a:lnSpc>
                <a:spcPct val="75000"/>
              </a:lnSpc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Full requirements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1" marL="584280" indent="-235080">
              <a:lnSpc>
                <a:spcPct val="75000"/>
              </a:lnSpc>
              <a:buClr>
                <a:srgbClr val="ffffff"/>
              </a:buClr>
              <a:buSzPct val="85000"/>
              <a:buFont typeface="Arial Narrow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Load variability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1" marL="584280" indent="-235080">
              <a:lnSpc>
                <a:spcPct val="75000"/>
              </a:lnSpc>
              <a:buClr>
                <a:srgbClr val="ffffff"/>
              </a:buClr>
              <a:buSzPct val="85000"/>
              <a:buFont typeface="Arial Narrow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Exposures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lvl="1" marL="584280" indent="-235080">
              <a:lnSpc>
                <a:spcPct val="75000"/>
              </a:lnSpc>
              <a:buClr>
                <a:srgbClr val="ffffff"/>
              </a:buClr>
              <a:buSzPct val="85000"/>
              <a:buFont typeface="Arial Narrow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Overages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85800" y="243792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Simple Financial Instruments:</a:t>
            </a:r>
            <a:br>
              <a:rPr sz="4800"/>
            </a:br>
            <a:r>
              <a:rPr b="1" i="1" lang="en-US" sz="36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Concepts and Perspectives</a:t>
            </a:r>
            <a:endParaRPr b="1" i="1" lang="en-US" sz="36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ransition>
    <p:wipe dir="r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Swap</a:t>
            </a:r>
            <a:br>
              <a:rPr sz="4800"/>
            </a:br>
            <a:r>
              <a:rPr b="1" i="1" lang="en-US" sz="36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Definition</a:t>
            </a:r>
            <a:endParaRPr b="1" i="1" lang="en-US" sz="36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5" name=""/>
          <p:cNvSpPr/>
          <p:nvPr/>
        </p:nvSpPr>
        <p:spPr>
          <a:xfrm>
            <a:off x="2133720" y="2514600"/>
            <a:ext cx="4876560" cy="253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An exchange of one forward cash flow stream for another; most often fixed for floating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wap%20end%20user%203-01%20blk" descr=""/>
          <p:cNvPicPr/>
          <p:nvPr/>
        </p:nvPicPr>
        <p:blipFill>
          <a:blip r:embed="rId1"/>
          <a:srcRect l="0" t="0" r="1982" b="2833"/>
          <a:stretch/>
        </p:blipFill>
        <p:spPr>
          <a:xfrm>
            <a:off x="685800" y="1473120"/>
            <a:ext cx="7772400" cy="5232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Swap</a:t>
            </a:r>
            <a:br>
              <a:rPr sz="4800"/>
            </a:br>
            <a:r>
              <a:rPr b="1" i="1" lang="en-US" sz="36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Concept</a:t>
            </a:r>
            <a:endParaRPr b="1" i="1" lang="en-US" sz="36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ransition>
    <p:wipe dir="r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Swap</a:t>
            </a:r>
            <a:br>
              <a:rPr sz="4800"/>
            </a:br>
            <a:r>
              <a:rPr b="1" i="1" lang="en-US" sz="36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Historical Perspective</a:t>
            </a:r>
            <a:endParaRPr b="1" i="1" lang="en-US" sz="36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9" name=""/>
          <p:cNvSpPr/>
          <p:nvPr/>
        </p:nvSpPr>
        <p:spPr>
          <a:xfrm>
            <a:off x="1066680" y="1523880"/>
            <a:ext cx="69343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7a01e"/>
                </a:solidFill>
                <a:effectLst/>
                <a:uFillTx/>
                <a:latin typeface="Arial Narrow"/>
              </a:rPr>
              <a:t>NYMEX Henry Hub - 1990-2001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90" name="henry%20hub%20NYMEX%201990-2001%20swap" descr=""/>
          <p:cNvPicPr/>
          <p:nvPr/>
        </p:nvPicPr>
        <p:blipFill>
          <a:blip r:embed="rId1"/>
          <a:srcRect l="0" t="0" r="1063" b="2416"/>
          <a:stretch/>
        </p:blipFill>
        <p:spPr>
          <a:xfrm>
            <a:off x="914400" y="2071800"/>
            <a:ext cx="7327800" cy="44082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Swap</a:t>
            </a:r>
            <a:br>
              <a:rPr sz="4800"/>
            </a:br>
            <a:r>
              <a:rPr b="1" i="1" lang="en-US" sz="36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Forward Perspective</a:t>
            </a:r>
            <a:endParaRPr b="1" i="1" lang="en-US" sz="36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2" name=""/>
          <p:cNvSpPr/>
          <p:nvPr/>
        </p:nvSpPr>
        <p:spPr>
          <a:xfrm>
            <a:off x="1066680" y="1523880"/>
            <a:ext cx="69343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7a01e"/>
                </a:solidFill>
                <a:effectLst/>
                <a:uFillTx/>
                <a:latin typeface="Arial Narrow"/>
              </a:rPr>
              <a:t>NYMEX Henry Hub - 2001-2011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93" name="henry%20hub%20NYMEX%20forward%20swap" descr=""/>
          <p:cNvPicPr/>
          <p:nvPr/>
        </p:nvPicPr>
        <p:blipFill>
          <a:blip r:embed="rId1"/>
          <a:srcRect l="0" t="0" r="922" b="2050"/>
          <a:stretch/>
        </p:blipFill>
        <p:spPr>
          <a:xfrm>
            <a:off x="988920" y="2075040"/>
            <a:ext cx="7164360" cy="43257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Cap</a:t>
            </a:r>
            <a:br>
              <a:rPr sz="4800"/>
            </a:br>
            <a:r>
              <a:rPr b="1" i="1" lang="en-US" sz="36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Definition</a:t>
            </a:r>
            <a:endParaRPr b="1" i="1" lang="en-US" sz="36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5" name=""/>
          <p:cNvSpPr/>
          <p:nvPr/>
        </p:nvSpPr>
        <p:spPr>
          <a:xfrm>
            <a:off x="1905120" y="2755800"/>
            <a:ext cx="5162400" cy="155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An option that places a ceiling</a:t>
            </a:r>
            <a:br>
              <a:rPr sz="3200"/>
            </a:br>
            <a:r>
              <a:rPr b="1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on the future price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About Williams</a:t>
            </a:r>
            <a:endParaRPr b="1" i="1" lang="en-US" sz="4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85800" y="1828440"/>
            <a:ext cx="777240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More than $34 billion in assets 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Over $10 billion in annual revenues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90+ years of experience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14,000 employees worldwide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81,500 ft</a:t>
            </a:r>
            <a:r>
              <a:rPr b="0" i="1" lang="en-US" sz="3200" strike="noStrike" u="none" baseline="30000">
                <a:solidFill>
                  <a:srgbClr val="ffffff"/>
                </a:solidFill>
                <a:effectLst/>
                <a:uFillTx/>
                <a:latin typeface="Arial Narrow"/>
              </a:rPr>
              <a:t>2</a:t>
            </a: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 trading and risk management facility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 Narrow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700+ employees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 Narrow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20+ PhDs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 Narrow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150+ Master’s degrees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0">
              <a:lnSpc>
                <a:spcPct val="90000"/>
              </a:lnSpc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ransition>
    <p:wipe dir="r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Cap</a:t>
            </a:r>
            <a:br>
              <a:rPr sz="4800"/>
            </a:br>
            <a:r>
              <a:rPr b="1" i="1" lang="en-US" sz="36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Concept</a:t>
            </a:r>
            <a:endParaRPr b="1" i="1" lang="en-US" sz="36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97" name="cap%20graph%20end-user%203-01%20blk" descr=""/>
          <p:cNvPicPr/>
          <p:nvPr/>
        </p:nvPicPr>
        <p:blipFill>
          <a:blip r:embed="rId1"/>
          <a:srcRect l="0" t="0" r="3887" b="3991"/>
          <a:stretch/>
        </p:blipFill>
        <p:spPr>
          <a:xfrm>
            <a:off x="838080" y="1447920"/>
            <a:ext cx="7467840" cy="53370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Cap</a:t>
            </a:r>
            <a:br>
              <a:rPr sz="4800"/>
            </a:br>
            <a:r>
              <a:rPr b="1" i="1" lang="en-US" sz="36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Historical Perspective</a:t>
            </a:r>
            <a:endParaRPr b="1" i="1" lang="en-US" sz="36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9" name=""/>
          <p:cNvSpPr/>
          <p:nvPr/>
        </p:nvSpPr>
        <p:spPr>
          <a:xfrm>
            <a:off x="1143000" y="1523880"/>
            <a:ext cx="69343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7a01e"/>
                </a:solidFill>
                <a:effectLst/>
                <a:uFillTx/>
                <a:latin typeface="Arial Narrow"/>
              </a:rPr>
              <a:t>NYMEX Henry Hub - 1990-2001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00" name="henry%20hub%20NYMEX%201990-2001%20cap" descr=""/>
          <p:cNvPicPr/>
          <p:nvPr/>
        </p:nvPicPr>
        <p:blipFill>
          <a:blip r:embed="rId1"/>
          <a:srcRect l="0" t="0" r="1434" b="2736"/>
          <a:stretch/>
        </p:blipFill>
        <p:spPr>
          <a:xfrm>
            <a:off x="912960" y="2075040"/>
            <a:ext cx="7316640" cy="44020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Cap</a:t>
            </a:r>
            <a:br>
              <a:rPr sz="4800"/>
            </a:br>
            <a:r>
              <a:rPr b="1" i="1" lang="en-US" sz="36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Forward Perspective</a:t>
            </a:r>
            <a:endParaRPr b="1" i="1" lang="en-US" sz="36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2" name=""/>
          <p:cNvSpPr/>
          <p:nvPr/>
        </p:nvSpPr>
        <p:spPr>
          <a:xfrm>
            <a:off x="1066680" y="1523880"/>
            <a:ext cx="69343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7a01e"/>
                </a:solidFill>
                <a:effectLst/>
                <a:uFillTx/>
                <a:latin typeface="Arial Narrow"/>
              </a:rPr>
              <a:t>NYMEX Henry Hub - 2001-2011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03" name="henry%20hub%20NYMEX%20forward%20cap" descr=""/>
          <p:cNvPicPr/>
          <p:nvPr/>
        </p:nvPicPr>
        <p:blipFill>
          <a:blip r:embed="rId1"/>
          <a:srcRect l="0" t="0" r="1342" b="549"/>
          <a:stretch/>
        </p:blipFill>
        <p:spPr>
          <a:xfrm>
            <a:off x="912960" y="2075040"/>
            <a:ext cx="7129440" cy="43891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Collar</a:t>
            </a:r>
            <a:br>
              <a:rPr sz="4800"/>
            </a:br>
            <a:r>
              <a:rPr b="1" i="1" lang="en-US" sz="36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Definition</a:t>
            </a:r>
            <a:endParaRPr b="1" i="1" lang="en-US" sz="36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5" name=""/>
          <p:cNvSpPr/>
          <p:nvPr/>
        </p:nvSpPr>
        <p:spPr>
          <a:xfrm>
            <a:off x="1676520" y="2589120"/>
            <a:ext cx="6329160" cy="308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Caps buyer’s upside in exchange</a:t>
            </a:r>
            <a:br>
              <a:rPr sz="3200"/>
            </a:br>
            <a:r>
              <a:rPr b="1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for giving up some of the downside</a:t>
            </a:r>
            <a:br>
              <a:rPr sz="3200"/>
            </a:br>
            <a:r>
              <a:rPr b="1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price benefit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Collar</a:t>
            </a:r>
            <a:br>
              <a:rPr sz="4800"/>
            </a:br>
            <a:r>
              <a:rPr b="1" i="1" lang="en-US" sz="36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Concept</a:t>
            </a:r>
            <a:endParaRPr b="1" i="1" lang="en-US" sz="36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07" name="collar%20-end%20user%203-01%20blk" descr=""/>
          <p:cNvPicPr/>
          <p:nvPr/>
        </p:nvPicPr>
        <p:blipFill>
          <a:blip r:embed="rId1"/>
          <a:srcRect l="0" t="0" r="2874" b="2724"/>
          <a:stretch/>
        </p:blipFill>
        <p:spPr>
          <a:xfrm>
            <a:off x="581040" y="1371600"/>
            <a:ext cx="7724880" cy="54403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Collar</a:t>
            </a:r>
            <a:br>
              <a:rPr sz="4800"/>
            </a:br>
            <a:r>
              <a:rPr b="1" i="1" lang="en-US" sz="36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Historical Perspective</a:t>
            </a:r>
            <a:endParaRPr b="1" i="1" lang="en-US" sz="36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9" name=""/>
          <p:cNvSpPr/>
          <p:nvPr/>
        </p:nvSpPr>
        <p:spPr>
          <a:xfrm>
            <a:off x="1066680" y="1523880"/>
            <a:ext cx="69343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7a01e"/>
                </a:solidFill>
                <a:effectLst/>
                <a:uFillTx/>
                <a:latin typeface="Arial Narrow"/>
              </a:rPr>
              <a:t>NYMEX Henry Hub - 1990-2001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10" name="henry%20hub%20NYMEX%201990-2001%20collar" descr=""/>
          <p:cNvPicPr/>
          <p:nvPr/>
        </p:nvPicPr>
        <p:blipFill>
          <a:blip r:embed="rId1"/>
          <a:srcRect l="0" t="0" r="1434" b="2736"/>
          <a:stretch/>
        </p:blipFill>
        <p:spPr>
          <a:xfrm>
            <a:off x="912960" y="2075040"/>
            <a:ext cx="7316640" cy="44020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Collar</a:t>
            </a:r>
            <a:br>
              <a:rPr sz="4800"/>
            </a:br>
            <a:r>
              <a:rPr b="1" i="1" lang="en-US" sz="36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Forward Perspective</a:t>
            </a:r>
            <a:endParaRPr b="1" i="1" lang="en-US" sz="36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2" name=""/>
          <p:cNvSpPr/>
          <p:nvPr/>
        </p:nvSpPr>
        <p:spPr>
          <a:xfrm>
            <a:off x="1066680" y="1523880"/>
            <a:ext cx="69343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7a01e"/>
                </a:solidFill>
                <a:effectLst/>
                <a:uFillTx/>
                <a:latin typeface="Arial Narrow"/>
              </a:rPr>
              <a:t>NYMEX Henry Hub - 2001-2011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13" name="henry%20hub%20NYMEX%20forward%20collar" descr=""/>
          <p:cNvPicPr/>
          <p:nvPr/>
        </p:nvPicPr>
        <p:blipFill>
          <a:blip r:embed="rId1"/>
          <a:srcRect l="0" t="0" r="922" b="2050"/>
          <a:stretch/>
        </p:blipFill>
        <p:spPr>
          <a:xfrm>
            <a:off x="988920" y="2075040"/>
            <a:ext cx="7164360" cy="43257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85800" y="243792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Complex Financial Instruments:</a:t>
            </a:r>
            <a:br>
              <a:rPr sz="4800"/>
            </a:br>
            <a:r>
              <a:rPr b="1" i="1" lang="en-US" sz="36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Concepts and Case Studies</a:t>
            </a:r>
            <a:endParaRPr b="1" i="1" lang="en-US" sz="36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ransition>
    <p:wipe dir="r"/>
  </p:transition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Load Serving</a:t>
            </a:r>
            <a:br>
              <a:rPr sz="4800"/>
            </a:br>
            <a:r>
              <a:rPr b="1" i="1" lang="en-US" sz="36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General Concept</a:t>
            </a:r>
            <a:endParaRPr b="1" i="1" lang="en-US" sz="36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16" name="load%20following%20BLK" descr=""/>
          <p:cNvPicPr/>
          <p:nvPr/>
        </p:nvPicPr>
        <p:blipFill>
          <a:blip r:embed="rId1"/>
          <a:srcRect l="0" t="3971" r="24401" b="7105"/>
          <a:stretch/>
        </p:blipFill>
        <p:spPr>
          <a:xfrm>
            <a:off x="304920" y="1687680"/>
            <a:ext cx="8459640" cy="4846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7" name="load%20following%20BLK" descr=""/>
          <p:cNvPicPr/>
          <p:nvPr/>
        </p:nvPicPr>
        <p:blipFill>
          <a:blip r:embed="rId2"/>
          <a:srcRect l="76773" t="22302" r="0" b="41463"/>
          <a:stretch/>
        </p:blipFill>
        <p:spPr>
          <a:xfrm>
            <a:off x="1676520" y="2004840"/>
            <a:ext cx="2376360" cy="18050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Full Requirements</a:t>
            </a:r>
            <a:br>
              <a:rPr sz="4800"/>
            </a:br>
            <a:r>
              <a:rPr b="1" i="1" lang="en-US" sz="36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General Concept</a:t>
            </a:r>
            <a:endParaRPr b="1" i="1" lang="en-US" sz="36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19" name="full%20requirements%20blk" descr=""/>
          <p:cNvPicPr/>
          <p:nvPr/>
        </p:nvPicPr>
        <p:blipFill>
          <a:blip r:embed="rId1"/>
          <a:srcRect l="0" t="13971" r="0" b="0"/>
          <a:stretch/>
        </p:blipFill>
        <p:spPr>
          <a:xfrm>
            <a:off x="685800" y="1498680"/>
            <a:ext cx="7772400" cy="51577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Market Realities</a:t>
            </a:r>
            <a:br>
              <a:rPr sz="4800"/>
            </a:br>
            <a:r>
              <a:rPr b="1" i="1" lang="en-US" sz="36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What’s Happening?</a:t>
            </a:r>
            <a:endParaRPr b="1" i="1" lang="en-US" sz="36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85800" y="1828440"/>
            <a:ext cx="777240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Supply-demand imbalances and other fundamental changes</a:t>
            </a:r>
            <a:endParaRPr b="0" lang="en-US" sz="30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Infrastructure constraints</a:t>
            </a:r>
            <a:endParaRPr b="0" lang="en-US" sz="30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Asset rationalization with prudent investments</a:t>
            </a:r>
            <a:endParaRPr b="0" lang="en-US" sz="30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Lack of foresight</a:t>
            </a:r>
            <a:endParaRPr b="0" lang="en-US" sz="30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Players leery of or prohibited/ discouraged from participating in financial markets</a:t>
            </a:r>
            <a:endParaRPr b="0" lang="en-US" sz="30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0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Increased globalization</a:t>
            </a:r>
            <a:endParaRPr b="0" lang="en-US" sz="30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ransition>
    <p:wipe dir="r"/>
  </p:transition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Full Requirements Structure</a:t>
            </a:r>
            <a:endParaRPr b="1" i="1" lang="en-US" sz="4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85800" y="1828440"/>
            <a:ext cx="777240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Williams...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 Narrow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Serves 100% of the counterparty’s load requirements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 Narrow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Economically dispatches the counterparty’s resources on its behalf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 Narrow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Markets any excess energy produced by the counterparty’s resources, covers short positions and shares benefits with the counterparty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 Narrow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Takes on many risk elements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ransition>
    <p:wipe dir="r"/>
  </p:transition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Full Requirements Structure</a:t>
            </a:r>
            <a:br>
              <a:rPr sz="4800"/>
            </a:br>
            <a:r>
              <a:rPr b="1" i="1" lang="en-US" sz="36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Benefits of the Partnership</a:t>
            </a:r>
            <a:endParaRPr b="1" i="1" lang="en-US" sz="36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685800" y="1828440"/>
            <a:ext cx="777240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Reliability/certainty of supply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Allows focus on core competencies 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Williams contributes expertise in operations,</a:t>
            </a:r>
            <a:br>
              <a:rPr sz="3200"/>
            </a:b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load forecasting and generation 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Portfolios and economies of scale 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Promotes load growth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Reduces risk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0">
              <a:lnSpc>
                <a:spcPct val="90000"/>
              </a:lnSpc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ransition>
    <p:wipe dir="r"/>
  </p:transition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Case Study #1</a:t>
            </a:r>
            <a:br>
              <a:rPr sz="4800"/>
            </a:br>
            <a:r>
              <a:rPr b="1" i="1" lang="en-US" sz="36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Major Northeastern Municipality</a:t>
            </a:r>
            <a:endParaRPr b="1" i="1" lang="en-US" sz="36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5" name=""/>
          <p:cNvSpPr/>
          <p:nvPr/>
        </p:nvSpPr>
        <p:spPr>
          <a:xfrm>
            <a:off x="914400" y="1523880"/>
            <a:ext cx="7391520" cy="16909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"/>
          <p:cNvSpPr/>
          <p:nvPr/>
        </p:nvSpPr>
        <p:spPr>
          <a:xfrm>
            <a:off x="914400" y="3505320"/>
            <a:ext cx="7391520" cy="169056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914400" y="5486400"/>
            <a:ext cx="7391520" cy="108432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1143000" y="1447920"/>
            <a:ext cx="7010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sng">
                <a:solidFill>
                  <a:srgbClr val="ffffff"/>
                </a:solidFill>
                <a:effectLst/>
                <a:uFillTx/>
                <a:latin typeface="Arial Narrow"/>
              </a:rPr>
              <a:t>Situation</a:t>
            </a: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: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1143000" y="3505320"/>
            <a:ext cx="7162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sng">
                <a:solidFill>
                  <a:srgbClr val="ffffff"/>
                </a:solidFill>
                <a:effectLst/>
                <a:uFillTx/>
                <a:latin typeface="Arial Narrow"/>
              </a:rPr>
              <a:t>Solution</a:t>
            </a: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: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1143000" y="5487840"/>
            <a:ext cx="7162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sng">
                <a:solidFill>
                  <a:srgbClr val="ffffff"/>
                </a:solidFill>
                <a:effectLst/>
                <a:uFillTx/>
                <a:latin typeface="Arial Narrow"/>
              </a:rPr>
              <a:t>Net Result</a:t>
            </a: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: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>
            <a:off x="500400" y="1878120"/>
            <a:ext cx="8390880" cy="130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28600" indent="-228600">
              <a:lnSpc>
                <a:spcPct val="90000"/>
              </a:lnSpc>
              <a:buClr>
                <a:srgbClr val="ffffff"/>
              </a:buClr>
              <a:buFont typeface="Arial Narrow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Large suite of assets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90000"/>
              </a:lnSpc>
              <a:buClr>
                <a:srgbClr val="ffffff"/>
              </a:buClr>
              <a:buFont typeface="Arial Narrow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Significant load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90000"/>
              </a:lnSpc>
              <a:buClr>
                <a:srgbClr val="ffffff"/>
              </a:buClr>
              <a:buFont typeface="Arial Narrow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Exposure to natural gas fixed price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90000"/>
              </a:lnSpc>
              <a:buClr>
                <a:srgbClr val="ffffff"/>
              </a:buClr>
              <a:buFont typeface="Arial Narrow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Sub-optimal asset management; inadequate resource usage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3467880" y="1878120"/>
            <a:ext cx="5059440" cy="69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28600" indent="-228600">
              <a:lnSpc>
                <a:spcPct val="90000"/>
              </a:lnSpc>
              <a:buClr>
                <a:srgbClr val="ffffff"/>
              </a:buClr>
              <a:buFont typeface="Arial Narrow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Minimal diversity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90000"/>
              </a:lnSpc>
              <a:buClr>
                <a:srgbClr val="ffffff"/>
              </a:buClr>
              <a:buFont typeface="Arial Narrow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Lack of risk management expertise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734400" y="4024440"/>
            <a:ext cx="5802480" cy="99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28600" indent="-228600">
              <a:lnSpc>
                <a:spcPct val="90000"/>
              </a:lnSpc>
              <a:buClr>
                <a:srgbClr val="ffffff"/>
              </a:buClr>
              <a:buFont typeface="Arial Narrow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Fixed price per MMBtu for one year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90000"/>
              </a:lnSpc>
              <a:buClr>
                <a:srgbClr val="ffffff"/>
              </a:buClr>
              <a:buFont typeface="Arial Narrow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Took on load variability and weather risk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90000"/>
              </a:lnSpc>
              <a:buClr>
                <a:srgbClr val="ffffff"/>
              </a:buClr>
              <a:buFont typeface="Arial Narrow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Optimized assets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853560" y="5853240"/>
            <a:ext cx="5322600" cy="69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28600" indent="-228600">
              <a:lnSpc>
                <a:spcPct val="90000"/>
              </a:lnSpc>
              <a:buClr>
                <a:srgbClr val="ffffff"/>
              </a:buClr>
              <a:buFont typeface="Arial Narrow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Risk elimination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90000"/>
              </a:lnSpc>
              <a:buClr>
                <a:srgbClr val="ffffff"/>
              </a:buClr>
              <a:buFont typeface="Arial Narrow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Estimated loss avoidance of $140MM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Case Study #2</a:t>
            </a:r>
            <a:br>
              <a:rPr sz="4800"/>
            </a:br>
            <a:r>
              <a:rPr b="1" i="1" lang="en-US" sz="36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Midwestern Rural Electric Cooperative</a:t>
            </a:r>
            <a:endParaRPr b="1" i="1" lang="en-US" sz="36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6" name=""/>
          <p:cNvSpPr/>
          <p:nvPr/>
        </p:nvSpPr>
        <p:spPr>
          <a:xfrm>
            <a:off x="914400" y="1523880"/>
            <a:ext cx="7391520" cy="16909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914400" y="3505320"/>
            <a:ext cx="7391520" cy="169056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914400" y="5486400"/>
            <a:ext cx="7391520" cy="108432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1143000" y="1447920"/>
            <a:ext cx="7010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sng">
                <a:solidFill>
                  <a:srgbClr val="ffffff"/>
                </a:solidFill>
                <a:effectLst/>
                <a:uFillTx/>
                <a:latin typeface="Arial Narrow"/>
              </a:rPr>
              <a:t>Situation</a:t>
            </a: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: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1143000" y="3505320"/>
            <a:ext cx="7162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sng">
                <a:solidFill>
                  <a:srgbClr val="ffffff"/>
                </a:solidFill>
                <a:effectLst/>
                <a:uFillTx/>
                <a:latin typeface="Arial Narrow"/>
              </a:rPr>
              <a:t>Solution</a:t>
            </a: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: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>
            <a:off x="1143000" y="5487840"/>
            <a:ext cx="7162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sng">
                <a:solidFill>
                  <a:srgbClr val="ffffff"/>
                </a:solidFill>
                <a:effectLst/>
                <a:uFillTx/>
                <a:latin typeface="Arial Narrow"/>
              </a:rPr>
              <a:t>Net Result</a:t>
            </a: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: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>
            <a:off x="563760" y="1878120"/>
            <a:ext cx="7693200" cy="130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28600" indent="-228600">
              <a:lnSpc>
                <a:spcPct val="90000"/>
              </a:lnSpc>
              <a:buClr>
                <a:srgbClr val="ffffff"/>
              </a:buClr>
              <a:buFont typeface="Arial Narrow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Complex asset mix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90000"/>
              </a:lnSpc>
              <a:buClr>
                <a:srgbClr val="ffffff"/>
              </a:buClr>
              <a:buFont typeface="Arial Narrow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Multi-fuel assets/contracts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90000"/>
              </a:lnSpc>
              <a:buClr>
                <a:srgbClr val="ffffff"/>
              </a:buClr>
              <a:buFont typeface="Arial Narrow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Sizeable load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90000"/>
              </a:lnSpc>
              <a:buClr>
                <a:srgbClr val="ffffff"/>
              </a:buClr>
              <a:buFont typeface="Arial Narrow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Poor understanding of risk given marketplace volatility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>
            <a:off x="530640" y="4024440"/>
            <a:ext cx="8064000" cy="99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28600" indent="-228600">
              <a:lnSpc>
                <a:spcPct val="90000"/>
              </a:lnSpc>
              <a:buClr>
                <a:srgbClr val="ffffff"/>
              </a:buClr>
              <a:buFont typeface="Arial Narrow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Fixed price per month for five years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90000"/>
              </a:lnSpc>
              <a:buClr>
                <a:srgbClr val="ffffff"/>
              </a:buClr>
              <a:buFont typeface="Arial Narrow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Supplied hourly load 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90000"/>
              </a:lnSpc>
              <a:buClr>
                <a:srgbClr val="ffffff"/>
              </a:buClr>
              <a:buFont typeface="Arial Narrow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Optimized assets, including building of generation facility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>
            <a:off x="615960" y="5853240"/>
            <a:ext cx="7956720" cy="69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28600" indent="-228600">
              <a:lnSpc>
                <a:spcPct val="90000"/>
              </a:lnSpc>
              <a:buClr>
                <a:srgbClr val="ffffff"/>
              </a:buClr>
              <a:buFont typeface="Arial Narrow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Price certainty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90000"/>
              </a:lnSpc>
              <a:buClr>
                <a:srgbClr val="ffffff"/>
              </a:buClr>
              <a:buFont typeface="Arial Narrow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Estimated loss avoidance of $40MM in following summer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Full Requirements</a:t>
            </a:r>
            <a:br>
              <a:rPr sz="4800"/>
            </a:br>
            <a:r>
              <a:rPr b="1" i="1" lang="en-US" sz="36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Concept…cont.</a:t>
            </a:r>
            <a:endParaRPr b="1" i="1" lang="en-US" sz="36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1"/>
          <a:srcRect l="10657" t="11429" r="26233" b="15295"/>
          <a:stretch/>
        </p:blipFill>
        <p:spPr>
          <a:xfrm>
            <a:off x="838080" y="1690560"/>
            <a:ext cx="7925040" cy="4724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7" name=""/>
          <p:cNvSpPr/>
          <p:nvPr/>
        </p:nvSpPr>
        <p:spPr>
          <a:xfrm>
            <a:off x="4698360" y="1712880"/>
            <a:ext cx="1152720" cy="50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333399"/>
                </a:solidFill>
                <a:effectLst/>
                <a:uFillTx/>
                <a:latin typeface="Arial Narrow"/>
              </a:rPr>
              <a:t>Load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"/>
          <p:cNvSpPr/>
          <p:nvPr/>
        </p:nvSpPr>
        <p:spPr>
          <a:xfrm>
            <a:off x="1162440" y="1824120"/>
            <a:ext cx="2035080" cy="92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ff0000"/>
                </a:solidFill>
                <a:effectLst/>
                <a:uFillTx/>
                <a:latin typeface="Arial Narrow"/>
              </a:rPr>
              <a:t>Resource</a:t>
            </a:r>
            <a:br>
              <a:rPr sz="3200"/>
            </a:br>
            <a:r>
              <a:rPr b="1" i="1" lang="en-US" sz="3200" strike="noStrike" u="none">
                <a:solidFill>
                  <a:srgbClr val="ff0000"/>
                </a:solidFill>
                <a:effectLst/>
                <a:uFillTx/>
                <a:latin typeface="Arial Narrow"/>
              </a:rPr>
              <a:t>Mix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"/>
          <p:cNvSpPr/>
          <p:nvPr/>
        </p:nvSpPr>
        <p:spPr>
          <a:xfrm>
            <a:off x="5149800" y="4622760"/>
            <a:ext cx="1492560" cy="92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ffff00"/>
                </a:solidFill>
                <a:effectLst/>
                <a:uFillTx/>
                <a:latin typeface="Arial Narrow"/>
              </a:rPr>
              <a:t>Market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ffff00"/>
                </a:solidFill>
                <a:effectLst/>
                <a:uFillTx/>
                <a:latin typeface="Arial Narrow"/>
              </a:rPr>
              <a:t>Price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2286000" y="2681280"/>
            <a:ext cx="533520" cy="457200"/>
          </a:xfrm>
          <a:prstGeom prst="line">
            <a:avLst/>
          </a:prstGeom>
          <a:ln w="3816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5257800" y="2147760"/>
            <a:ext cx="609480" cy="304920"/>
          </a:xfrm>
          <a:prstGeom prst="line">
            <a:avLst/>
          </a:prstGeom>
          <a:ln w="38160">
            <a:solidFill>
              <a:srgbClr val="333399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6477120" y="5119560"/>
            <a:ext cx="609480" cy="0"/>
          </a:xfrm>
          <a:prstGeom prst="line">
            <a:avLst/>
          </a:prstGeom>
          <a:ln w="38160">
            <a:solidFill>
              <a:srgbClr val="ffff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85800" y="236196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How Williams Prices</a:t>
            </a:r>
            <a:br>
              <a:rPr sz="4800"/>
            </a:b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and Manages</a:t>
            </a:r>
            <a:endParaRPr b="1" i="1" lang="en-US" sz="4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ransition>
    <p:wipe dir="r"/>
  </p:transition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Risk Management Methodology</a:t>
            </a:r>
            <a:endParaRPr b="1" i="1" lang="en-US" sz="4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685800" y="1828440"/>
            <a:ext cx="777240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Price risks against liquid instruments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Where no instrument exists, create or build one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If all else fails, warehouse risk (at the right price)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ransition>
    <p:wipe dir="r"/>
  </p:transition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" descr=""/>
          <p:cNvPicPr/>
          <p:nvPr/>
        </p:nvPicPr>
        <p:blipFill>
          <a:blip r:embed="rId1"/>
          <a:stretch/>
        </p:blipFill>
        <p:spPr>
          <a:xfrm>
            <a:off x="914400" y="1246320"/>
            <a:ext cx="7315200" cy="4695840"/>
          </a:xfrm>
          <a:prstGeom prst="rect">
            <a:avLst/>
          </a:prstGeom>
          <a:noFill/>
          <a:ln w="0">
            <a:noFill/>
          </a:ln>
          <a:effectLst>
            <a:outerShdw dist="89604" dir="2700000" blurRad="0" rotWithShape="0">
              <a:srgbClr val="b2b2b2"/>
            </a:outerShdw>
          </a:effectLst>
        </p:spPr>
      </p:pic>
      <p:pic>
        <p:nvPicPr>
          <p:cNvPr id="157" name="" descr=""/>
          <p:cNvPicPr/>
          <p:nvPr/>
        </p:nvPicPr>
        <p:blipFill>
          <a:blip r:embed="rId2"/>
          <a:stretch/>
        </p:blipFill>
        <p:spPr>
          <a:xfrm>
            <a:off x="914400" y="1247760"/>
            <a:ext cx="7315200" cy="4695840"/>
          </a:xfrm>
          <a:prstGeom prst="rect">
            <a:avLst/>
          </a:prstGeom>
          <a:noFill/>
          <a:ln w="0">
            <a:noFill/>
          </a:ln>
          <a:effectLst>
            <a:outerShdw dist="89604" dir="2700000" blurRad="0" rotWithShape="0">
              <a:srgbClr val="b2b2b2"/>
            </a:outerShdw>
          </a:effectLst>
        </p:spPr>
      </p:pic>
      <p:pic>
        <p:nvPicPr>
          <p:cNvPr id="158" name="" descr=""/>
          <p:cNvPicPr/>
          <p:nvPr/>
        </p:nvPicPr>
        <p:blipFill>
          <a:blip r:embed="rId3"/>
          <a:stretch/>
        </p:blipFill>
        <p:spPr>
          <a:xfrm>
            <a:off x="914400" y="1247760"/>
            <a:ext cx="7315200" cy="4695840"/>
          </a:xfrm>
          <a:prstGeom prst="rect">
            <a:avLst/>
          </a:prstGeom>
          <a:noFill/>
          <a:ln w="0">
            <a:noFill/>
          </a:ln>
          <a:effectLst>
            <a:outerShdw dist="89604" dir="2700000" blurRad="0" rotWithShape="0">
              <a:srgbClr val="b2b2b2"/>
            </a:outerShdw>
          </a:effectLst>
        </p:spPr>
      </p:pic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Portfolio Management</a:t>
            </a:r>
            <a:endParaRPr b="1" i="1" lang="en-US" sz="4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ransition>
    <p:wipe dir="r"/>
  </p:transition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52280" y="282240"/>
            <a:ext cx="883944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Hedging Against Liquid Markets</a:t>
            </a:r>
            <a:endParaRPr b="1" i="1" lang="en-US" sz="4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61" name=""/>
          <p:cNvGraphicFramePr/>
          <p:nvPr/>
        </p:nvGraphicFramePr>
        <p:xfrm>
          <a:off x="-76320" y="915840"/>
          <a:ext cx="4572000" cy="29624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6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-76320" y="915840"/>
                    <a:ext cx="4572000" cy="2962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163" name=""/>
          <p:cNvGrpSpPr/>
          <p:nvPr/>
        </p:nvGrpSpPr>
        <p:grpSpPr>
          <a:xfrm>
            <a:off x="114480" y="3670200"/>
            <a:ext cx="4343040" cy="3261960"/>
            <a:chOff x="114480" y="3670200"/>
            <a:chExt cx="4343040" cy="3261960"/>
          </a:xfrm>
        </p:grpSpPr>
        <p:graphicFrame>
          <p:nvGraphicFramePr>
            <p:cNvPr id="164" name=""/>
            <p:cNvGraphicFramePr/>
            <p:nvPr/>
          </p:nvGraphicFramePr>
          <p:xfrm>
            <a:off x="114480" y="3670200"/>
            <a:ext cx="4343040" cy="278964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165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114480" y="3670200"/>
                      <a:ext cx="4343040" cy="27896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166" name=""/>
            <p:cNvGraphicFramePr/>
            <p:nvPr/>
          </p:nvGraphicFramePr>
          <p:xfrm>
            <a:off x="166680" y="6167160"/>
            <a:ext cx="4234680" cy="765000"/>
          </p:xfrm>
          <a:graphic>
            <a:graphicData uri="http://schemas.openxmlformats.org/presentationml/2006/ole">
              <p:oleObj r:id="rId5" spid="">
                <p:embed/>
                <p:pic>
                  <p:nvPicPr>
                    <p:cNvPr id="167" name="" descr="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166680" y="6167160"/>
                      <a:ext cx="4234680" cy="7650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graphicFrame>
        <p:nvGraphicFramePr>
          <p:cNvPr id="168" name=""/>
          <p:cNvGraphicFramePr/>
          <p:nvPr/>
        </p:nvGraphicFramePr>
        <p:xfrm>
          <a:off x="4267080" y="914400"/>
          <a:ext cx="4953240" cy="302256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69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4267080" y="914400"/>
                    <a:ext cx="4953240" cy="3022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170" name=""/>
          <p:cNvGrpSpPr/>
          <p:nvPr/>
        </p:nvGrpSpPr>
        <p:grpSpPr>
          <a:xfrm>
            <a:off x="4572000" y="3670200"/>
            <a:ext cx="4572000" cy="3200400"/>
            <a:chOff x="4572000" y="3670200"/>
            <a:chExt cx="4572000" cy="3200400"/>
          </a:xfrm>
        </p:grpSpPr>
        <p:graphicFrame>
          <p:nvGraphicFramePr>
            <p:cNvPr id="171" name=""/>
            <p:cNvGraphicFramePr/>
            <p:nvPr/>
          </p:nvGraphicFramePr>
          <p:xfrm>
            <a:off x="4572000" y="3670200"/>
            <a:ext cx="4557960" cy="2765520"/>
          </p:xfrm>
          <a:graphic>
            <a:graphicData uri="http://schemas.openxmlformats.org/presentationml/2006/ole">
              <p:oleObj r:id="rId9" spid="">
                <p:embed/>
                <p:pic>
                  <p:nvPicPr>
                    <p:cNvPr id="172" name="" descr="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572000" y="3670200"/>
                      <a:ext cx="4557960" cy="27655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173" name=""/>
            <p:cNvGraphicFramePr/>
            <p:nvPr/>
          </p:nvGraphicFramePr>
          <p:xfrm>
            <a:off x="4637160" y="6095880"/>
            <a:ext cx="4506840" cy="774720"/>
          </p:xfrm>
          <a:graphic>
            <a:graphicData uri="http://schemas.openxmlformats.org/presentationml/2006/ole">
              <p:oleObj r:id="rId11" spid="">
                <p:embed/>
                <p:pic>
                  <p:nvPicPr>
                    <p:cNvPr id="174" name="" descr=""/>
                    <p:cNvPicPr/>
                    <p:nvPr/>
                  </p:nvPicPr>
                  <p:blipFill>
                    <a:blip r:embed="rId12"/>
                    <a:stretch/>
                  </p:blipFill>
                  <p:spPr>
                    <a:xfrm>
                      <a:off x="4637160" y="6095880"/>
                      <a:ext cx="4506840" cy="7747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</p:spTree>
  </p:cSld>
  <p:transition>
    <p:wipe dir="r"/>
  </p:transition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Energy%20assets%202001%20em&amp;t%20blk" descr=""/>
          <p:cNvPicPr/>
          <p:nvPr/>
        </p:nvPicPr>
        <p:blipFill>
          <a:blip r:embed="rId1"/>
          <a:srcRect l="0" t="0" r="23250" b="589"/>
          <a:stretch/>
        </p:blipFill>
        <p:spPr>
          <a:xfrm>
            <a:off x="152280" y="990720"/>
            <a:ext cx="6728040" cy="565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6" name=""/>
          <p:cNvSpPr/>
          <p:nvPr/>
        </p:nvSpPr>
        <p:spPr>
          <a:xfrm>
            <a:off x="6324480" y="1447920"/>
            <a:ext cx="2438640" cy="5029200"/>
          </a:xfrm>
          <a:prstGeom prst="rect">
            <a:avLst/>
          </a:prstGeom>
          <a:solidFill>
            <a:srgbClr val="8e7d76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6670800" y="1471680"/>
            <a:ext cx="2012760" cy="525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Transco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Texas Gas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Central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Kern River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Northwest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Alliance PL*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Northern Border PL*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Gulfstream PL* (certificated)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Mid America PL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Longhorn PL* (under construction)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Seminole PL*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Rio Grande PL*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Discovery PL*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Tri-States PL*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Wilprise PL*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West Texas PL*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Ammonia PL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Petroleum products PL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Ethane Distribution System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 Alaska PL*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Generation•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Existing Tolling Agreements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Refineries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Ethanol Plants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Olefins Plant*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Fractionator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Gas Processing &amp; Treatment Plants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Petroleum Products Terminals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NGL Terminals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NGL Storage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NGL Gathering System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Williams TravelCenters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Exploration and production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Natural gas gathering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Williams Express Stores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Cove Point LNG Import Facility (partially operational)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 partial ownership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• includes existing facilities or those under construction</a:t>
            </a: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  <a:p>
            <a:pPr>
              <a:lnSpc>
                <a:spcPct val="95000"/>
              </a:lnSpc>
              <a:spcBef>
                <a:spcPts val="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Other Hedging Alternatives</a:t>
            </a:r>
            <a:endParaRPr b="1" i="1" lang="en-US" sz="4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79" name="Energy%20assets%202001%20em&amp;t%20blk" descr=""/>
          <p:cNvPicPr/>
          <p:nvPr/>
        </p:nvPicPr>
        <p:blipFill>
          <a:blip r:embed="rId2"/>
          <a:srcRect l="76498" t="5301" r="19124" b="12957"/>
          <a:stretch/>
        </p:blipFill>
        <p:spPr>
          <a:xfrm>
            <a:off x="6324480" y="1488960"/>
            <a:ext cx="358920" cy="43484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Increasing Volatility</a:t>
            </a:r>
            <a:br>
              <a:rPr sz="4800"/>
            </a:br>
            <a:r>
              <a:rPr b="1" i="1" lang="en-US" sz="36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Natural Gas and Power</a:t>
            </a:r>
            <a:endParaRPr b="1" i="1" lang="en-US" sz="36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7" name=""/>
          <p:cNvSpPr/>
          <p:nvPr/>
        </p:nvSpPr>
        <p:spPr>
          <a:xfrm>
            <a:off x="1143000" y="1752480"/>
            <a:ext cx="3048120" cy="88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NYMEX Henry Hub</a:t>
            </a:r>
            <a:endParaRPr b="0" lang="en-US" sz="26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5486400" y="1752480"/>
            <a:ext cx="297180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Into Cinergy</a:t>
            </a:r>
            <a:endParaRPr b="0" lang="en-US" sz="26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9" name=""/>
          <p:cNvGraphicFramePr/>
          <p:nvPr/>
        </p:nvGraphicFramePr>
        <p:xfrm>
          <a:off x="4648320" y="1930320"/>
          <a:ext cx="4457520" cy="46864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48320" y="1930320"/>
                    <a:ext cx="4457520" cy="4686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" name=""/>
          <p:cNvGraphicFramePr/>
          <p:nvPr/>
        </p:nvGraphicFramePr>
        <p:xfrm>
          <a:off x="76320" y="1892160"/>
          <a:ext cx="4444920" cy="472464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3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76320" y="1892160"/>
                    <a:ext cx="4444920" cy="4724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p:transition>
    <p:wipe dir="r"/>
  </p:transition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Risk Warehousing</a:t>
            </a:r>
            <a:endParaRPr b="1" i="1" lang="en-US" sz="4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685800" y="1523520"/>
            <a:ext cx="8229600" cy="4496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Proactively create liquidity in residual risk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Offsetting structured deals, financial instruments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Build assets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Manage as a portfolio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Ultimately, optimize in the spot market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ransition>
    <p:wipe dir="r"/>
  </p:transition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Portfolio Effect</a:t>
            </a:r>
            <a:endParaRPr b="1" i="1" lang="en-US" sz="4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83" name="portfolio%20volatility%20lines" descr=""/>
          <p:cNvPicPr/>
          <p:nvPr/>
        </p:nvPicPr>
        <p:blipFill>
          <a:blip r:embed="rId1"/>
          <a:srcRect l="962" t="4964" r="783" b="2924"/>
          <a:stretch/>
        </p:blipFill>
        <p:spPr>
          <a:xfrm>
            <a:off x="533520" y="914400"/>
            <a:ext cx="7772400" cy="54864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Implementing</a:t>
            </a:r>
            <a:br>
              <a:rPr sz="4800"/>
            </a:b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a Hedging Program</a:t>
            </a:r>
            <a:endParaRPr b="1" i="1" lang="en-US" sz="4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685800" y="1828440"/>
            <a:ext cx="777240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Educate the enterprise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Understand portfolio and risk tolerance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Understand organizational capabilities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Identify, characterize and value risks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Develop optimal structure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Execute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Measure and manage residual risks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0">
              <a:lnSpc>
                <a:spcPct val="90000"/>
              </a:lnSpc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ransition>
    <p:wipe dir="r"/>
  </p:transition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Selecting a Partner</a:t>
            </a:r>
            <a:endParaRPr b="1" i="1" lang="en-US" sz="4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426744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 algn="ctr">
              <a:lnSpc>
                <a:spcPct val="90000"/>
              </a:lnSpc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sng">
                <a:solidFill>
                  <a:srgbClr val="ffffff"/>
                </a:solidFill>
                <a:effectLst/>
                <a:uFillTx/>
                <a:latin typeface="Arial Narrow"/>
              </a:rPr>
              <a:t>If a partner has this...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Substantial portfolio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Sophisticated risk management tools and expertise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Creditworthiness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Minimized transaction costs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0">
              <a:lnSpc>
                <a:spcPct val="90000"/>
              </a:lnSpc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0">
              <a:lnSpc>
                <a:spcPct val="90000"/>
              </a:lnSpc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4876560" y="1600200"/>
            <a:ext cx="38862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 algn="ctr">
              <a:lnSpc>
                <a:spcPct val="90000"/>
              </a:lnSpc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sng">
                <a:solidFill>
                  <a:srgbClr val="ffffff"/>
                </a:solidFill>
                <a:effectLst/>
                <a:uFillTx/>
                <a:latin typeface="Arial Narrow"/>
              </a:rPr>
              <a:t>It can provide this...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Complexity to suit your needs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Potentially lower costs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Flexibility in deal structure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ransition>
    <p:wipe dir="r"/>
  </p:transition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Know the Market</a:t>
            </a:r>
            <a:endParaRPr b="1" i="1" lang="en-US" sz="4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90" name="ENL%20Home%203-26-01" descr=""/>
          <p:cNvPicPr/>
          <p:nvPr/>
        </p:nvPicPr>
        <p:blipFill>
          <a:blip r:embed="rId1"/>
          <a:stretch/>
        </p:blipFill>
        <p:spPr>
          <a:xfrm>
            <a:off x="912960" y="1143000"/>
            <a:ext cx="7316640" cy="52671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Simple Concepts</a:t>
            </a:r>
            <a:endParaRPr b="1" i="1" lang="en-US" sz="4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85800" y="1828440"/>
            <a:ext cx="777240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Risk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 Narrow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Chance that reality will deviate from expectations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Risk management/hedging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 Narrow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Reducing the chance for deviation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Danger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 Narrow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Hoping prices will come down or move up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 Narrow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Having risk you didn’t know about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 Narrow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Thinking of hedging as speculating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ransition>
    <p:wipe dir="r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Hedging Basics</a:t>
            </a:r>
            <a:endParaRPr b="1" i="1" lang="en-US" sz="4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85800" y="1599840"/>
            <a:ext cx="419112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 algn="ctr">
              <a:lnSpc>
                <a:spcPct val="90000"/>
              </a:lnSpc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sng">
                <a:solidFill>
                  <a:srgbClr val="ffffff"/>
                </a:solidFill>
                <a:effectLst/>
                <a:uFillTx/>
                <a:latin typeface="Arial Narrow"/>
              </a:rPr>
              <a:t>Why?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Potential for unfavorable market movements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601"/>
              </a:spcBef>
              <a:buClr>
                <a:srgbClr val="ffffff"/>
              </a:buClr>
              <a:buFont typeface="Arial Narrow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Volatility increases risk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Locked-in costs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We value less risk if we’re risk-averse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If not, you’re speculating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0">
              <a:lnSpc>
                <a:spcPct val="90000"/>
              </a:lnSpc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952520" y="1600200"/>
            <a:ext cx="396252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 algn="ctr">
              <a:lnSpc>
                <a:spcPct val="90000"/>
              </a:lnSpc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sng">
                <a:solidFill>
                  <a:srgbClr val="ffffff"/>
                </a:solidFill>
                <a:effectLst/>
                <a:uFillTx/>
                <a:latin typeface="Arial Narrow"/>
              </a:rPr>
              <a:t>Why not?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Potential for favorable market movements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Commissions, fees and premiums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Knowledge and expertise lacking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0">
              <a:lnSpc>
                <a:spcPct val="90000"/>
              </a:lnSpc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ransition>
    <p:wipe dir="r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Select Terminology</a:t>
            </a:r>
            <a:endParaRPr b="1" i="1" lang="en-US" sz="4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85800" y="1828440"/>
            <a:ext cx="777240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f7a01e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f7a01e"/>
                </a:solidFill>
                <a:effectLst/>
                <a:uFillTx/>
                <a:latin typeface="Arial Narrow"/>
              </a:rPr>
              <a:t>Long</a:t>
            </a: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 - </a:t>
            </a: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Positive benefits from upward</a:t>
            </a:r>
            <a:br>
              <a:rPr sz="2800"/>
            </a:b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movement in price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f7a01e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f7a01e"/>
                </a:solidFill>
                <a:effectLst/>
                <a:uFillTx/>
                <a:latin typeface="Arial Narrow"/>
              </a:rPr>
              <a:t>Short</a:t>
            </a:r>
            <a:r>
              <a:rPr b="0" i="1" lang="en-US" sz="3200" strike="noStrike" u="none">
                <a:solidFill>
                  <a:srgbClr val="f7a01e"/>
                </a:solidFill>
                <a:effectLst/>
                <a:uFillTx/>
                <a:latin typeface="Arial Narrow"/>
              </a:rPr>
              <a:t> </a:t>
            </a: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- </a:t>
            </a: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Negative benefits from upward</a:t>
            </a:r>
            <a:br>
              <a:rPr sz="2800"/>
            </a:b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movement in price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f7a01e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f7a01e"/>
                </a:solidFill>
                <a:effectLst/>
                <a:uFillTx/>
                <a:latin typeface="Arial Narrow"/>
              </a:rPr>
              <a:t>Hedge</a:t>
            </a: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 - </a:t>
            </a: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Reduces risk/uncertainty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ransition>
    <p:wipe dir="r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282240"/>
            <a:ext cx="77724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Select Terminology</a:t>
            </a:r>
            <a:br>
              <a:rPr sz="4800"/>
            </a:br>
            <a:r>
              <a:rPr b="1" i="1" lang="en-US" sz="36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…continued</a:t>
            </a:r>
            <a:endParaRPr b="1" i="1" lang="en-US" sz="36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85440" y="1600200"/>
            <a:ext cx="8077320" cy="449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f7a01e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f7a01e"/>
                </a:solidFill>
                <a:effectLst/>
                <a:uFillTx/>
                <a:latin typeface="Arial Narrow"/>
              </a:rPr>
              <a:t>Derivatives</a:t>
            </a: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 - A</a:t>
            </a: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 security whose value is "derived" from the performance or movement of another financial security, index or investment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700"/>
              </a:spcBef>
              <a:buClr>
                <a:srgbClr val="f7a01e"/>
              </a:buClr>
              <a:buFont typeface="Arial Narrow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f7a01e"/>
                </a:solidFill>
                <a:effectLst/>
                <a:uFillTx/>
                <a:latin typeface="Arial Narrow"/>
              </a:rPr>
              <a:t>Futures/forwards</a:t>
            </a: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 -</a:t>
            </a: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 </a:t>
            </a: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An agreement to buy or sell a set amount of a commodity in a designated future month at a price agreed upon today by the buyer and seller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700"/>
              </a:spcBef>
              <a:buClr>
                <a:srgbClr val="f7a01e"/>
              </a:buClr>
              <a:buFont typeface="Arial Narrow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f7a01e"/>
                </a:solidFill>
                <a:effectLst/>
                <a:uFillTx/>
                <a:latin typeface="Arial Narrow"/>
              </a:rPr>
              <a:t>Options</a:t>
            </a: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 -</a:t>
            </a: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 </a:t>
            </a: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T</a:t>
            </a: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he right, but not the obligation, to buy or sell a commodity at a specified price within a specific time period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700"/>
              </a:spcBef>
              <a:buClr>
                <a:srgbClr val="f7a01e"/>
              </a:buClr>
              <a:buFont typeface="Arial Narrow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f7a01e"/>
                </a:solidFill>
                <a:effectLst/>
                <a:uFillTx/>
                <a:latin typeface="Arial Narrow"/>
              </a:rPr>
              <a:t>Swaps</a:t>
            </a:r>
            <a:r>
              <a:rPr b="0" i="1" lang="en-US" sz="2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 - An exchange of one forward cash flow stream for another; most often fixed for floating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ransition>
    <p:wipe dir="r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228600" y="282240"/>
            <a:ext cx="8686800" cy="1143000"/>
          </a:xfrm>
          <a:prstGeom prst="rect">
            <a:avLst/>
          </a:prstGeom>
          <a:noFill/>
          <a:ln w="0">
            <a:noFill/>
          </a:ln>
          <a:effectLst>
            <a:outerShdw dist="53966" dir="8100000" blurRad="0" rotWithShape="0">
              <a:srgbClr val="000000"/>
            </a:outerShdw>
          </a:effectLst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8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What Risks Should be Managed?</a:t>
            </a:r>
            <a:endParaRPr b="1" i="1" lang="en-US" sz="48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85440" y="1599840"/>
            <a:ext cx="3809880" cy="426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Price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Outage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Weather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Load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Credit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Transmission / capacity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Operational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Interest rate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4266720" y="1600200"/>
            <a:ext cx="4419720" cy="449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Currency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Liquidity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Correlation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Regulatory / political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Economic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Model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Liability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buSzPct val="8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ff"/>
                </a:solidFill>
                <a:effectLst/>
                <a:uFillTx/>
                <a:latin typeface="Arial Narrow"/>
              </a:rPr>
              <a:t>Rogue trader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p:transition>
    <p:wipe dir="r"/>
  </p:transition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2001-05-18T12:27:15Z</dcterms:created>
  <dc:creator>Jon Holzer</dc:creator>
  <dc:description/>
  <dc:language>en-US</dc:language>
  <cp:lastModifiedBy>dfuller</cp:lastModifiedBy>
  <cp:lastPrinted>2001-05-31T18:09:18Z</cp:lastPrinted>
  <dcterms:modified xsi:type="dcterms:W3CDTF">2001-10-04T12:42:50Z</dcterms:modified>
  <cp:revision>18</cp:revision>
  <dc:subject/>
  <dc:title>PowerPoint Presentation</dc:title>
</cp:coreProperties>
</file>