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media/image1.wmf" ContentType="image/x-wmf"/>
  <Override PartName="/ppt/media/image2.wmf" ContentType="image/x-wmf"/>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sldNum" idx="2"/>
          </p:nvPr>
        </p:nvSpPr>
        <p:spPr/>
        <p:txBody>
          <a:bodyPr/>
          <a:p>
            <a:fld id="{5E28306C-D3C5-45C3-B94D-08204379E0AF}" type="slidenum">
              <a:t>&lt;#&gt;</a:t>
            </a:fld>
          </a:p>
        </p:txBody>
      </p:sp>
      <p:sp>
        <p:nvSpPr>
          <p:cNvPr id="3" name="PlaceHolder 2"/>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0000"/>
              </a:solidFill>
              <a:effectLst/>
              <a:uFillTx/>
              <a:latin typeface="Times New Roman"/>
            </a:endParaRPr>
          </a:p>
        </p:txBody>
      </p:sp>
      <p:sp>
        <p:nvSpPr>
          <p:cNvPr id="14"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AEF46C33-4AAB-4C10-A237-1B49323C362B}"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0000"/>
              </a:solidFill>
              <a:effectLst/>
              <a:uFillTx/>
              <a:latin typeface="Times New Roman"/>
            </a:endParaRPr>
          </a:p>
        </p:txBody>
      </p:sp>
      <p:sp>
        <p:nvSpPr>
          <p:cNvPr id="16"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6E8A17B5-AD74-4FAC-A890-FE7DB3003205}"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7"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0000"/>
              </a:solidFill>
              <a:effectLst/>
              <a:uFillTx/>
              <a:latin typeface="Times New Roman"/>
            </a:endParaRPr>
          </a:p>
        </p:txBody>
      </p:sp>
      <p:sp>
        <p:nvSpPr>
          <p:cNvPr id="18"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A0185FEB-DE94-4A48-944E-810604FAA8A5}" type="slidenum">
              <a:t>&lt;#&gt;</a:t>
            </a:fld>
          </a:p>
        </p:txBody>
      </p:sp>
      <p:sp>
        <p:nvSpPr>
          <p:cNvPr id="5" name="PlaceHolder 4"/>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0000"/>
                </a:solidFill>
                <a:effectLst/>
                <a:uFillTx/>
                <a:latin typeface="Times New Roman"/>
              </a:rPr>
              <a:t>Click to edit the title text format</a:t>
            </a:r>
            <a:endParaRPr b="0" lang="en-US" sz="2400" strike="noStrike" u="none">
              <a:solidFill>
                <a:srgbClr val="cc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Click to edit the outline text format</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Second Outline Level</a:t>
            </a:r>
            <a:endParaRPr b="0" lang="en-US" sz="1600" strike="noStrike" u="none">
              <a:solidFill>
                <a:srgbClr val="000000"/>
              </a:solidFill>
              <a:effectLst/>
              <a:uFillTx/>
              <a:latin typeface="Times New Roman"/>
            </a:endParaRPr>
          </a:p>
          <a:p>
            <a:pPr lvl="2" marL="11430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Third Outline Level</a:t>
            </a:r>
            <a:endParaRPr b="0" lang="en-US" sz="1600" strike="noStrike" u="none">
              <a:solidFill>
                <a:srgbClr val="000000"/>
              </a:solidFill>
              <a:effectLst/>
              <a:uFillTx/>
              <a:latin typeface="Times New Roman"/>
            </a:endParaRPr>
          </a:p>
          <a:p>
            <a:pPr lvl="3" marL="16002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Fourth Outline Level</a:t>
            </a:r>
            <a:endParaRPr b="0" lang="en-US" sz="1600" strike="noStrike" u="none">
              <a:solidFill>
                <a:srgbClr val="000000"/>
              </a:solidFill>
              <a:effectLst/>
              <a:uFillTx/>
              <a:latin typeface="Times New Roman"/>
            </a:endParaRPr>
          </a:p>
          <a:p>
            <a:pPr lvl="4" marL="20574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Fifth Outline Level</a:t>
            </a:r>
            <a:endParaRPr b="0" lang="en-US" sz="1600" strike="noStrike" u="none">
              <a:solidFill>
                <a:srgbClr val="000000"/>
              </a:solidFill>
              <a:effectLst/>
              <a:uFillTx/>
              <a:latin typeface="Times New Roman"/>
            </a:endParaRPr>
          </a:p>
          <a:p>
            <a:pPr lvl="5" marL="20574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Sixth Outline Level</a:t>
            </a:r>
            <a:endParaRPr b="0" lang="en-US" sz="1600" strike="noStrike" u="none">
              <a:solidFill>
                <a:srgbClr val="000000"/>
              </a:solidFill>
              <a:effectLst/>
              <a:uFillTx/>
              <a:latin typeface="Times New Roman"/>
            </a:endParaRPr>
          </a:p>
          <a:p>
            <a:pPr lvl="6" marL="20574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Seventh Outline Level</a:t>
            </a:r>
            <a:endParaRPr b="0" lang="en-US" sz="16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2160" rIns="92160" tIns="46080" bIns="4608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2160" rIns="92160" tIns="46080" bIns="4608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16832D4-917D-41F9-A04B-7A8EF4E73F93}"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4" name=""/>
          <p:cNvSpPr/>
          <p:nvPr/>
        </p:nvSpPr>
        <p:spPr>
          <a:xfrm>
            <a:off x="692280" y="533520"/>
            <a:ext cx="7765920" cy="0"/>
          </a:xfrm>
          <a:prstGeom prst="line">
            <a:avLst/>
          </a:prstGeom>
          <a:ln w="507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5" name=""/>
          <p:cNvGraphicFramePr/>
          <p:nvPr/>
        </p:nvGraphicFramePr>
        <p:xfrm>
          <a:off x="333360" y="6095880"/>
          <a:ext cx="736560" cy="736560"/>
        </p:xfrm>
        <a:graphic>
          <a:graphicData uri="http://schemas.openxmlformats.org/presentationml/2006/ole">
            <p:oleObj r:id="rId2" spid="">
              <p:embed/>
              <p:pic>
                <p:nvPicPr>
                  <p:cNvPr id="6" name="" descr=""/>
                  <p:cNvPicPr/>
                  <p:nvPr/>
                </p:nvPicPr>
                <p:blipFill>
                  <a:blip r:embed="rId3"/>
                  <a:stretch/>
                </p:blipFill>
                <p:spPr>
                  <a:xfrm>
                    <a:off x="333360" y="6095880"/>
                    <a:ext cx="736560" cy="736560"/>
                  </a:xfrm>
                  <a:prstGeom prst="rect">
                    <a:avLst/>
                  </a:prstGeom>
                  <a:noFill/>
                  <a:ln w="0">
                    <a:noFill/>
                  </a:ln>
                </p:spPr>
              </p:pic>
            </p:oleObj>
          </a:graphicData>
        </a:graphic>
      </p:graphicFrame>
      <p:sp>
        <p:nvSpPr>
          <p:cNvPr id="7" name=""/>
          <p:cNvSpPr/>
          <p:nvPr/>
        </p:nvSpPr>
        <p:spPr>
          <a:xfrm>
            <a:off x="990720" y="6248520"/>
            <a:ext cx="746748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 name=""/>
          <p:cNvSpPr/>
          <p:nvPr/>
        </p:nvSpPr>
        <p:spPr>
          <a:xfrm>
            <a:off x="7223040" y="236520"/>
            <a:ext cx="18432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 name=""/>
          <p:cNvSpPr/>
          <p:nvPr/>
        </p:nvSpPr>
        <p:spPr>
          <a:xfrm>
            <a:off x="7527960" y="236520"/>
            <a:ext cx="18396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 name=""/>
          <p:cNvSpPr/>
          <p:nvPr/>
        </p:nvSpPr>
        <p:spPr>
          <a:xfrm>
            <a:off x="1125360" y="6332400"/>
            <a:ext cx="1252800" cy="2156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Times New Roman"/>
              </a:rPr>
              <a:t>Energy Capital Resources</a:t>
            </a:r>
            <a:endParaRPr b="0" lang="en-US" sz="800" strike="noStrike" u="none">
              <a:solidFill>
                <a:srgbClr val="000000"/>
              </a:solidFill>
              <a:effectLst/>
              <a:uFillTx/>
              <a:latin typeface="Times New Roman"/>
            </a:endParaRPr>
          </a:p>
        </p:txBody>
      </p:sp>
      <p:sp>
        <p:nvSpPr>
          <p:cNvPr id="11" name=""/>
          <p:cNvSpPr/>
          <p:nvPr/>
        </p:nvSpPr>
        <p:spPr>
          <a:xfrm>
            <a:off x="3645000" y="6310440"/>
            <a:ext cx="180792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0000"/>
                </a:solidFill>
                <a:effectLst/>
                <a:uFillTx/>
                <a:latin typeface="Times New Roman"/>
              </a:rPr>
              <a:t> CONFIDENTIAL</a:t>
            </a:r>
            <a:endParaRPr b="0" lang="en-US" sz="1600" strike="noStrike" u="none">
              <a:solidFill>
                <a:srgbClr val="000000"/>
              </a:solidFill>
              <a:effectLst/>
              <a:uFillTx/>
              <a:latin typeface="Times New Roman"/>
            </a:endParaRPr>
          </a:p>
        </p:txBody>
      </p:sp>
      <p:sp>
        <p:nvSpPr>
          <p:cNvPr id="12" name=""/>
          <p:cNvSpPr/>
          <p:nvPr/>
        </p:nvSpPr>
        <p:spPr>
          <a:xfrm>
            <a:off x="632880" y="163440"/>
            <a:ext cx="203796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99"/>
                </a:solidFill>
                <a:effectLst/>
                <a:uFillTx/>
                <a:latin typeface="Times New Roman"/>
              </a:rPr>
              <a:t>Crescendo Energy, LLC</a:t>
            </a:r>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
          <p:cNvSpPr/>
          <p:nvPr/>
        </p:nvSpPr>
        <p:spPr>
          <a:xfrm>
            <a:off x="2286000" y="2819520"/>
            <a:ext cx="4648320" cy="76176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Times New Roman"/>
              </a:rPr>
              <a:t>Crescendo Energy, LLC</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Times New Roman"/>
              </a:rPr>
              <a:t>Purchase of Wildhorse South Gathering System</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 name=""/>
          <p:cNvSpPr/>
          <p:nvPr/>
        </p:nvSpPr>
        <p:spPr>
          <a:xfrm>
            <a:off x="3571920" y="4038480"/>
            <a:ext cx="2118960" cy="11912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Times New Roman"/>
              </a:rPr>
              <a:t>December 2000</a:t>
            </a:r>
            <a:endParaRPr b="0" lang="en-US" sz="2400" strike="noStrike" u="none">
              <a:solidFill>
                <a:srgbClr val="000000"/>
              </a:solidFill>
              <a:effectLst/>
              <a:uFillTx/>
              <a:latin typeface="Times New Roman"/>
            </a:endParaRPr>
          </a:p>
        </p:txBody>
      </p:sp>
      <p:graphicFrame>
        <p:nvGraphicFramePr>
          <p:cNvPr id="21" name=""/>
          <p:cNvGraphicFramePr/>
          <p:nvPr/>
        </p:nvGraphicFramePr>
        <p:xfrm>
          <a:off x="4114800" y="990720"/>
          <a:ext cx="1066680" cy="990360"/>
        </p:xfrm>
        <a:graphic>
          <a:graphicData uri="http://schemas.openxmlformats.org/presentationml/2006/ole">
            <p:oleObj r:id="rId1" spid="">
              <p:embed/>
              <p:pic>
                <p:nvPicPr>
                  <p:cNvPr id="22" name="" descr=""/>
                  <p:cNvPicPr/>
                  <p:nvPr/>
                </p:nvPicPr>
                <p:blipFill>
                  <a:blip r:embed="rId2"/>
                  <a:stretch/>
                </p:blipFill>
                <p:spPr>
                  <a:xfrm>
                    <a:off x="4114800" y="990720"/>
                    <a:ext cx="1066680" cy="9903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1519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6600"/>
                </a:solidFill>
                <a:effectLst/>
                <a:uFillTx/>
                <a:latin typeface="Times New Roman"/>
              </a:rPr>
              <a:t>Executive Summary</a:t>
            </a:r>
            <a:endParaRPr b="0" lang="en-US" sz="2400" strike="noStrike" u="none">
              <a:solidFill>
                <a:srgbClr val="cc0000"/>
              </a:solidFill>
              <a:effectLst/>
              <a:uFillTx/>
              <a:latin typeface="Times New Roman"/>
            </a:endParaRPr>
          </a:p>
        </p:txBody>
      </p:sp>
      <p:sp>
        <p:nvSpPr>
          <p:cNvPr id="24" name="PlaceHolder 2"/>
          <p:cNvSpPr>
            <a:spLocks noGrp="1"/>
          </p:cNvSpPr>
          <p:nvPr>
            <p:ph/>
          </p:nvPr>
        </p:nvSpPr>
        <p:spPr>
          <a:xfrm>
            <a:off x="1143000" y="1219320"/>
            <a:ext cx="731520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Wildhorse Gathering System Is for Sale from Tom Brown following the Dissolution of the Tom Brown - Kinder Morgan Joint Venture</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South Portion of this System is in the Area of Crescendo’s Is a Key Component to Getting Its Gas to Market</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Tom Brown has given Crescendo the Right to Bid prior to Opening the Data Room to Other Bidders</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By Purchasing the System, Crescendo Could Potentially Save on its Gathering Fees and Increase the Profitability of the System as More Entrada and Dakota Gas Is Produced in the Area following on to Crescendo’s strategy to Exploit Low-BTU Gas.</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Potential Value to Crescendo Could Exceed $13 Million</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Because the System Has Relatively Little Value to Tom Brown, Enron Energy Capital Resources Recommends that Crescendo Purchase the Assets for $1 to $3 Million.</a:t>
            </a:r>
            <a:endParaRPr b="0" lang="en-US" sz="16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3B14021F-2511-45A0-BB7C-FCDE658ED9BD}"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6600"/>
                </a:solidFill>
                <a:effectLst/>
                <a:uFillTx/>
                <a:latin typeface="Times New Roman"/>
              </a:rPr>
              <a:t>Facts About Wildhorse South Gathering System and Area</a:t>
            </a:r>
            <a:endParaRPr b="0" lang="en-US" sz="2400" strike="noStrike" u="none">
              <a:solidFill>
                <a:srgbClr val="cc0000"/>
              </a:solidFill>
              <a:effectLst/>
              <a:uFillTx/>
              <a:latin typeface="Times New Roman"/>
            </a:endParaRPr>
          </a:p>
        </p:txBody>
      </p:sp>
      <p:sp>
        <p:nvSpPr>
          <p:cNvPr id="26" name="PlaceHolder 2"/>
          <p:cNvSpPr>
            <a:spLocks noGrp="1"/>
          </p:cNvSpPr>
          <p:nvPr>
            <p:ph/>
          </p:nvPr>
        </p:nvSpPr>
        <p:spPr>
          <a:xfrm>
            <a:off x="609480" y="1447920"/>
            <a:ext cx="777240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Located in Eastern Utah and Western Colorado</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4(?) Interconnects with Northwest Pipeline</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 Liquid Removal Plants - San Arroyo and South Canyon </a:t>
            </a:r>
            <a:endParaRPr b="0" lang="en-US" sz="16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San Arroyo currently operating</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South Canyon has not operated for 3 years</a:t>
            </a:r>
            <a:endParaRPr b="0" lang="en-US" sz="14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x??? Compressors</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x??? Miles of Pipe</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5 Long Term Gathering Contracts Currently</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Current System Volume of 17 MMcf/d(????) [NEED TO KNOW IF THIS ACCURATE]</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28 Wells Have Been Drilled in the Area in the Last 3 Years with a 57% Success Rate</a:t>
            </a:r>
            <a:endParaRPr b="0" lang="en-US" sz="16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Average Production of Successful Wells:</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444 Mcf/d</a:t>
            </a:r>
            <a:endParaRPr b="0" lang="en-US" sz="14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OTHERS?????????????????????????????</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716FC874-1F65-4026-A226-2E3D39A2472A}"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22824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6600"/>
                </a:solidFill>
                <a:effectLst/>
                <a:uFillTx/>
                <a:latin typeface="Times New Roman"/>
              </a:rPr>
              <a:t>Assumptions in Valuing Wildhorse South System</a:t>
            </a:r>
            <a:endParaRPr b="0" lang="en-US" sz="2400" strike="noStrike" u="none">
              <a:solidFill>
                <a:srgbClr val="cc0000"/>
              </a:solidFill>
              <a:effectLst/>
              <a:uFillTx/>
              <a:latin typeface="Times New Roman"/>
            </a:endParaRPr>
          </a:p>
        </p:txBody>
      </p:sp>
      <p:sp>
        <p:nvSpPr>
          <p:cNvPr id="28" name="PlaceHolder 2"/>
          <p:cNvSpPr>
            <a:spLocks noGrp="1"/>
          </p:cNvSpPr>
          <p:nvPr>
            <p:ph/>
          </p:nvPr>
        </p:nvSpPr>
        <p:spPr>
          <a:xfrm>
            <a:off x="1143000" y="1295280"/>
            <a:ext cx="731520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Close on Sale at End of 1st Quarter 2001</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Maintain Current Dakota Production Contract Terms</a:t>
            </a:r>
            <a:endParaRPr b="0" lang="en-US" sz="16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Beartooth:</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0.200 $/Mcf</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Crescendo:</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0.250 $/Mcf</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D&amp;G Roustabout:</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13% of NWPL Index within range of 0.14 - 0.55 $/Mcf</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Hallwood</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0.255 $/Mcf</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Lone Mountain/Premier</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0.200 $/Mcf</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National Fuels</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13% of NWPL Index within range of 0.10 - 0.55 $/Mcf</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Northstar</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13% of NWPL Index within range of 0.10 - 0.45 $/Mcf</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Tom Brown</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0.250 $/Mcf</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Trend Oil</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0.220 $/Mcf</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Wasatch</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0.250 $/Mcf</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Venoco</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0.040 $/Mcf</a:t>
            </a:r>
            <a:endParaRPr b="0" lang="en-US" sz="14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Dakota Production Decline Ranges from 6% to 10%</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Plant is Moved from Badger Wash Location to South Canyon Location</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600A6364-69E7-4A8B-BC3E-7B6F3D7D579B}"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22824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6600"/>
                </a:solidFill>
                <a:effectLst/>
                <a:uFillTx/>
                <a:latin typeface="Times New Roman"/>
              </a:rPr>
              <a:t>Assumptions in Valuing Wildhorse South System (continued)</a:t>
            </a:r>
            <a:endParaRPr b="0" lang="en-US" sz="2400" strike="noStrike" u="none">
              <a:solidFill>
                <a:srgbClr val="cc0000"/>
              </a:solidFill>
              <a:effectLst/>
              <a:uFillTx/>
              <a:latin typeface="Times New Roman"/>
            </a:endParaRPr>
          </a:p>
        </p:txBody>
      </p:sp>
      <p:sp>
        <p:nvSpPr>
          <p:cNvPr id="30" name="PlaceHolder 2"/>
          <p:cNvSpPr>
            <a:spLocks noGrp="1"/>
          </p:cNvSpPr>
          <p:nvPr>
            <p:ph/>
          </p:nvPr>
        </p:nvSpPr>
        <p:spPr>
          <a:xfrm>
            <a:off x="1143000" y="1295280"/>
            <a:ext cx="731520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O&amp;M: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$917,000 per year</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Additional G&amp;A:</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$180,000 per year</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Ad Valorem Tax:</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$115,000 per year</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Additional Costs:</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60,000 per year</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NGL’s recovered through San Arroyo Plant with Keep Whole Provisions</a:t>
            </a:r>
            <a:endParaRPr b="0" lang="en-US" sz="16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Keep Whole at 75% of NWPL Index</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NGL Revenues Pricing includes ($0.13/gal) deduct for T&amp;F across all components</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Includes production from Crescendo, D&amp;G Roustabouts, and Northstar</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Production taxes on 4% of NGL Revenues </a:t>
            </a:r>
            <a:endParaRPr b="0" lang="en-US" sz="14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6B3A49DF-FECE-44B5-A6D0-E3456DF82792}"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533520" y="1519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6600"/>
                </a:solidFill>
                <a:effectLst/>
                <a:uFillTx/>
                <a:latin typeface="Times New Roman"/>
              </a:rPr>
              <a:t>Value Components</a:t>
            </a:r>
            <a:endParaRPr b="0" lang="en-US" sz="2400" strike="noStrike" u="none">
              <a:solidFill>
                <a:srgbClr val="cc0000"/>
              </a:solidFill>
              <a:effectLst/>
              <a:uFillTx/>
              <a:latin typeface="Times New Roman"/>
            </a:endParaRPr>
          </a:p>
        </p:txBody>
      </p:sp>
      <p:pic>
        <p:nvPicPr>
          <p:cNvPr id="32" name="" descr=""/>
          <p:cNvPicPr/>
          <p:nvPr/>
        </p:nvPicPr>
        <p:blipFill>
          <a:blip r:embed="rId1"/>
          <a:stretch/>
        </p:blipFill>
        <p:spPr>
          <a:xfrm>
            <a:off x="1187280" y="762120"/>
            <a:ext cx="6432840" cy="5467320"/>
          </a:xfrm>
          <a:prstGeom prst="rect">
            <a:avLst/>
          </a:prstGeom>
          <a:noFill/>
          <a:ln w="0">
            <a:noFill/>
          </a:ln>
        </p:spPr>
      </p:pic>
      <p:sp>
        <p:nvSpPr>
          <p:cNvPr id="3" name="PlaceHolder 2"/>
          <p:cNvSpPr>
            <a:spLocks noGrp="1"/>
          </p:cNvSpPr>
          <p:nvPr>
            <p:ph type="sldNum" idx="2"/>
          </p:nvPr>
        </p:nvSpPr>
        <p:spPr/>
        <p:txBody>
          <a:bodyPr/>
          <a:p>
            <a:fld id="{2319CA2A-1078-4653-BD05-003C79B7EDF7}"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6600"/>
                </a:solidFill>
                <a:effectLst/>
                <a:uFillTx/>
                <a:latin typeface="Times New Roman"/>
              </a:rPr>
              <a:t>Assumptions to Upside Value Components</a:t>
            </a:r>
            <a:endParaRPr b="0" lang="en-US" sz="2400" strike="noStrike" u="none">
              <a:solidFill>
                <a:srgbClr val="cc0000"/>
              </a:solidFill>
              <a:effectLst/>
              <a:uFillTx/>
              <a:latin typeface="Times New Roman"/>
            </a:endParaRPr>
          </a:p>
        </p:txBody>
      </p:sp>
      <p:sp>
        <p:nvSpPr>
          <p:cNvPr id="34" name="PlaceHolder 2"/>
          <p:cNvSpPr>
            <a:spLocks noGrp="1"/>
          </p:cNvSpPr>
          <p:nvPr>
            <p:ph/>
          </p:nvPr>
        </p:nvSpPr>
        <p:spPr>
          <a:xfrm>
            <a:off x="609480" y="1447920"/>
            <a:ext cx="7772400" cy="4114800"/>
          </a:xfrm>
          <a:prstGeom prst="rect">
            <a:avLst/>
          </a:prstGeom>
          <a:noFill/>
          <a:ln w="0">
            <a:noFill/>
          </a:ln>
        </p:spPr>
        <p:txBody>
          <a:bodyPr lIns="92160" rIns="92160" tIns="46080" bIns="46080" anchor="t">
            <a:normAutofit/>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Gathering</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Additional Dakota or Entrada Volumes Increase Operating Costs by $120M per year for compression rental</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Additional Dakota Gas Is Gathered at $0.20/Mcf</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Additional Entrada Gas Is Gathered at $0.25/Mcf</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Sensitivity to Dakota Decline:  a 5% increase in decline results in ($0.6MM) NPV-15%</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Processing</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Processing Fee of $0.62/Mcf on Additional Entrada Gas at South Canyon Plant</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Cost of Operations of $0.25/Mcf on Additional Entrada Gas at South Canyon Plant</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0B745AF3-EBAA-4839-9836-5C9D227B3917}"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
          <p:cNvSpPr/>
          <p:nvPr/>
        </p:nvSpPr>
        <p:spPr>
          <a:xfrm>
            <a:off x="1908000" y="2286000"/>
            <a:ext cx="5637240" cy="703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MAP OF SYSTEM HERE</a:t>
            </a:r>
            <a:endParaRPr b="0" lang="en-US" sz="40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9BA1EBBD-4CB6-4138-8F27-AC368055B1F7}" type="slidenum">
              <a:t>8</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22244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1998-04-06T15:40:33Z</dcterms:created>
  <dc:creator>Ron Bolen</dc:creator>
  <dc:description/>
  <dc:language>en-US</dc:language>
  <cp:lastModifiedBy>Mark P. Castiglione</cp:lastModifiedBy>
  <cp:lastPrinted>2000-12-16T02:29:09Z</cp:lastPrinted>
  <dcterms:modified xsi:type="dcterms:W3CDTF">2000-12-16T03:35:36Z</dcterms:modified>
  <cp:revision>354</cp:revision>
  <dc:subject/>
  <dc:title>Presentation to Goodrich Petroleum</dc:title>
</cp:coreProperties>
</file>