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  <Override PartName="/ppt/media/image2.wmf" ContentType="image/x-wmf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slide1.xml" ContentType="application/vnd.openxmlformats-officedocument.presentationml.slide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6F73822-A75E-4B10-84AA-C15FF3D3DAF6}" type="slidenum">
              <a:t>&lt;#&gt;</a:t>
            </a:fld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cc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D5BCE60-445B-4B9A-8D74-43A7664DD436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cc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3D80E1E-C706-49B6-B17B-4C8197321EF6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cc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C1D27CA-A785-4EC3-B42D-85B45D40F08D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cc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400" strike="noStrike" u="none">
              <a:solidFill>
                <a:srgbClr val="cc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2FAE3AE-4862-4D51-A3AB-6420234DF944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692280" y="533520"/>
            <a:ext cx="7765920" cy="0"/>
          </a:xfrm>
          <a:prstGeom prst="line">
            <a:avLst/>
          </a:prstGeom>
          <a:ln w="507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" name=""/>
          <p:cNvGraphicFramePr/>
          <p:nvPr/>
        </p:nvGraphicFramePr>
        <p:xfrm>
          <a:off x="333360" y="6095880"/>
          <a:ext cx="736560" cy="73656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333360" y="6095880"/>
                    <a:ext cx="736560" cy="736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" name=""/>
          <p:cNvSpPr/>
          <p:nvPr/>
        </p:nvSpPr>
        <p:spPr>
          <a:xfrm>
            <a:off x="990720" y="6248520"/>
            <a:ext cx="746748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7223040" y="236520"/>
            <a:ext cx="18432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7527960" y="236520"/>
            <a:ext cx="18396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1125360" y="6332400"/>
            <a:ext cx="12528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Energy Capital Resources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3645000" y="6310440"/>
            <a:ext cx="18079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 CONFIDENTIAL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632880" y="163440"/>
            <a:ext cx="20379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Crescendo Energy, LLC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"/>
          <p:cNvSpPr/>
          <p:nvPr/>
        </p:nvSpPr>
        <p:spPr>
          <a:xfrm>
            <a:off x="2286000" y="2819520"/>
            <a:ext cx="4648320" cy="76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Crescendo Energy, LLC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Purchase of Wildhorse South Gathering System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3571920" y="4038480"/>
            <a:ext cx="211896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December 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1" name=""/>
          <p:cNvGraphicFramePr/>
          <p:nvPr/>
        </p:nvGraphicFramePr>
        <p:xfrm>
          <a:off x="4114800" y="990720"/>
          <a:ext cx="1066680" cy="9903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114800" y="990720"/>
                    <a:ext cx="1066680" cy="990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Executive Summary</a:t>
            </a:r>
            <a:endParaRPr b="0" lang="en-US" sz="2400" strike="noStrike" u="none">
              <a:solidFill>
                <a:srgbClr val="cc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1143000" y="1219320"/>
            <a:ext cx="73152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Wildhorse Gathering System Is for Sale from Tom Brown following the Dissolution of the Tom Brown - Kinder Morgan Joint Venture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South Portion of this System is in the Area of Crescendo’s Production and Is a Key Component to Getting Its Gas to Market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Tom Brown has given Crescendo the Right to Bid prior to Opening the Data Room to Other Bidders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By Purchasing the System, Crescendo Creates Value in Several Ways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Save on its Gathering Fees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Increase the Profitability of the System as More Entrada and Dakota Gas Is Produced in the Area.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Gives Crescendo More Control of Its Strategy to Exploit Low-Btu 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Potential Value to Crescendo Could Exceed $10 Million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Acquisition Is Subject to Due Diligence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C7B5184-889F-4779-9BB2-2FF87A31901C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Facts About Wildhorse South Gathering System and Area</a:t>
            </a:r>
            <a:endParaRPr b="0" lang="en-US" sz="2400" strike="noStrike" u="none">
              <a:solidFill>
                <a:srgbClr val="cc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609480" y="14479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Located in Eastern Utah and Western Colorado (mostly on BLM Land)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 Interconnects with Northwest Pipeline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 Propane Refrigeration Plants - San Arroyo and South Canyon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San Arroyo currently operating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South Canyon has not operated for 3 years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cost to restore is estimated to be $245M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18 Compressors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5-6 currently shut down, but should be able to be deployed elsewhere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450 Miles of Pipe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Pipe in Colorado is buried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Pipe in Utah is on the surface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Range of diameter:  2 - 12 inches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 Long Term Gathering Contracts Currently in Place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Current System Volume of 17 MMcf/d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28 Wells Have Been Drilled in the Area in the Last 3 Years with a 57% Success Rate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Average initial production rate of successful wells: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444 Mcf/d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B0E55A3-1A7A-4651-B030-81170FB73C7B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Assumptions in Valuing Wildhorse South System</a:t>
            </a:r>
            <a:endParaRPr b="0" lang="en-US" sz="2400" strike="noStrike" u="none">
              <a:solidFill>
                <a:srgbClr val="cc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1143000" y="1295280"/>
            <a:ext cx="73152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Close on Sale at End of 1st Quarter 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Maintain Current Dakota Production Contract Terms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Beartooth: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0.200 $/MMBtu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Crescendo: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0.250 $/Mcf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D&amp;G Roustabout: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13% of NWPL Index within range of 0.14 - 0.55 $/MMBtu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Hallwood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0.255 $/MMBtu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Lone Mountain/Premier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0.200 $/MMBtu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National Fuels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13% of NWPL Index within range of 0.10 - 0.55 $/MMBtu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Northstar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13% of NWPL Index within range of 0.10 - 0.45 $/MMBtu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Tom Brown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0.250 $/MMBtu</a:t>
            </a:r>
            <a:r>
              <a:rPr b="0" lang="en-US" sz="14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Trend Oil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0.220 $/MMBtu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Wasatch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0.250 $/MMBtu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Venoco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0.040 $/MMBtu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Dakota Production Decline Ranges from 6% to 12%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Plant is Moved from Badger Wash Location to South Canyon Location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1061280" y="5897520"/>
            <a:ext cx="77547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Proposed Contract Terms per Bob Mustard.  Current contract is 13% of NWPL Index within range of 0.12 - 0.45 $/MMBtu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80A439F-9785-47A6-B945-66D4C4A67119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Assumptions in Valuing Wildhorse South System (continued)</a:t>
            </a:r>
            <a:endParaRPr b="0" lang="en-US" sz="2400" strike="noStrike" u="none">
              <a:solidFill>
                <a:srgbClr val="cc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1143000" y="1295280"/>
            <a:ext cx="73152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O&amp;M: 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$457,000 per year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Variable O&amp;M: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$0.09/Mcf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O&amp;M escalated at 3% per year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Additional G&amp;A: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$180,000 per year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 Valorem Tax: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$115,000 per year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Additional Costs: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 60,000 per year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NGL’s recovered through Plants with Keep Whole Provisions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Keep Whole at 75% of NWPL Index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NGL Revenues Pricing includes ($0.13/gal) deduct for T&amp;F across all components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Includes production from Crescendo, D&amp;G Roustabouts, Northstar, Hallwood and Tom Brown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Production taxes on 4% of NGL Revenues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8EC6242-58B4-45CF-8651-7189C304D6D4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53352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Value Components</a:t>
            </a:r>
            <a:endParaRPr b="0" lang="en-US" sz="2400" strike="noStrike" u="none">
              <a:solidFill>
                <a:srgbClr val="cc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3" name="" descr=""/>
          <p:cNvPicPr/>
          <p:nvPr/>
        </p:nvPicPr>
        <p:blipFill>
          <a:blip r:embed="rId1"/>
          <a:stretch/>
        </p:blipFill>
        <p:spPr>
          <a:xfrm>
            <a:off x="1022400" y="757080"/>
            <a:ext cx="7659720" cy="5469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3EABFEA-30B0-4E67-9E6B-AAF21E0AB475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Assumptions to Upside Value Components</a:t>
            </a:r>
            <a:endParaRPr b="0" lang="en-US" sz="2400" strike="noStrike" u="none">
              <a:solidFill>
                <a:srgbClr val="cc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609480" y="14479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Gathering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Additional Dakota or Entrada Volumes Increase Operating Costs by $120M per year for compression rental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Additional Dakota Gas Is Gathered at $0.20/Mcf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Additional Entrada Gas Is Gathered at $0.25/Mcf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Sensitivity to Dakota Decline:  a 5% increase in decline results in ($0.6MM) NPV-15%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Processing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Processing Fee of $0.62/Mcf on Additional Entrada Gas at Badger Wash Plant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Cost of Operations of $0.25/Mcf on Additional Entrada Gas at Badger Wash Plant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1F72B40-4C34-49E6-BA2E-756D7245D91D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"/>
          <p:cNvSpPr/>
          <p:nvPr/>
        </p:nvSpPr>
        <p:spPr>
          <a:xfrm>
            <a:off x="1908000" y="2286000"/>
            <a:ext cx="56372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MAP OF SYSTEM HERE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8736978-ADDD-4650-A728-D5FA3DFC42E0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22513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1998-04-06T15:40:33Z</dcterms:created>
  <dc:creator>Ron Bolen</dc:creator>
  <dc:description/>
  <dc:language>en-US</dc:language>
  <cp:lastModifiedBy>Mark P. Castiglione</cp:lastModifiedBy>
  <cp:lastPrinted>2000-12-18T22:49:47Z</cp:lastPrinted>
  <dcterms:modified xsi:type="dcterms:W3CDTF">2000-12-20T00:14:58Z</dcterms:modified>
  <cp:revision>357</cp:revision>
  <dc:subject/>
  <dc:title>Presentation to Goodrich Petroleum</dc:title>
</cp:coreProperties>
</file>