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EA766AC0-D2BB-46DE-A233-332C585955E5}" type="slidenum">
              <a:t>&lt;#&gt;</a:t>
            </a:fld>
          </a:p>
        </p:txBody>
      </p:sp>
      <p:sp>
        <p:nvSpPr>
          <p:cNvPr id="3" name="PlaceHolder 2"/>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09FAAC1B-1440-4C89-9316-8278C170B2A7}"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494D6704-6AE5-4ED3-B10D-5EF7C33874DF}"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0000"/>
              </a:solidFill>
              <a:effectLst/>
              <a:uFillTx/>
              <a:latin typeface="Times New Roman"/>
            </a:endParaRPr>
          </a:p>
        </p:txBody>
      </p:sp>
      <p:sp>
        <p:nvSpPr>
          <p:cNvPr id="1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E138255A-0ECE-4B67-A109-A2E6CD7FCC55}"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Times New Roman"/>
              </a:rPr>
              <a:t>Click to edit the title text format</a:t>
            </a:r>
            <a:endParaRPr b="0" lang="en-US" sz="2400" strike="noStrike" u="none">
              <a:solidFill>
                <a:srgbClr val="cc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Click to edit the outline text format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Second Outline Level</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Fourth Outline Level</a:t>
            </a:r>
            <a:endParaRPr b="0" lang="en-US" sz="1600" strike="noStrike" u="none">
              <a:solidFill>
                <a:srgbClr val="000000"/>
              </a:solidFill>
              <a:effectLst/>
              <a:uFillTx/>
              <a:latin typeface="Times New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Fifth Outline Level</a:t>
            </a:r>
            <a:endParaRPr b="0" lang="en-US" sz="1600" strike="noStrike" u="none">
              <a:solidFill>
                <a:srgbClr val="000000"/>
              </a:solidFill>
              <a:effectLst/>
              <a:uFillTx/>
              <a:latin typeface="Times New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Sixth Outline Level</a:t>
            </a:r>
            <a:endParaRPr b="0" lang="en-US" sz="1600" strike="noStrike" u="none">
              <a:solidFill>
                <a:srgbClr val="000000"/>
              </a:solidFill>
              <a:effectLst/>
              <a:uFillTx/>
              <a:latin typeface="Times New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Seventh Outline Level</a:t>
            </a:r>
            <a:endParaRPr b="0" lang="en-US" sz="16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8E48D12-E8C3-4C8E-ADBF-422D8964D19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
          <p:cNvSpPr/>
          <p:nvPr/>
        </p:nvSpPr>
        <p:spPr>
          <a:xfrm>
            <a:off x="692280" y="533520"/>
            <a:ext cx="7765920" cy="0"/>
          </a:xfrm>
          <a:prstGeom prst="line">
            <a:avLst/>
          </a:prstGeom>
          <a:ln w="507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 name=""/>
          <p:cNvGraphicFramePr/>
          <p:nvPr/>
        </p:nvGraphicFramePr>
        <p:xfrm>
          <a:off x="333360" y="6095880"/>
          <a:ext cx="736560" cy="736560"/>
        </p:xfrm>
        <a:graphic>
          <a:graphicData uri="http://schemas.openxmlformats.org/presentationml/2006/ole">
            <p:oleObj r:id="rId2" spid="">
              <p:embed/>
              <p:pic>
                <p:nvPicPr>
                  <p:cNvPr id="6" name="" descr=""/>
                  <p:cNvPicPr/>
                  <p:nvPr/>
                </p:nvPicPr>
                <p:blipFill>
                  <a:blip r:embed="rId3"/>
                  <a:stretch/>
                </p:blipFill>
                <p:spPr>
                  <a:xfrm>
                    <a:off x="333360" y="6095880"/>
                    <a:ext cx="736560" cy="736560"/>
                  </a:xfrm>
                  <a:prstGeom prst="rect">
                    <a:avLst/>
                  </a:prstGeom>
                  <a:noFill/>
                  <a:ln w="0">
                    <a:noFill/>
                  </a:ln>
                </p:spPr>
              </p:pic>
            </p:oleObj>
          </a:graphicData>
        </a:graphic>
      </p:graphicFrame>
      <p:sp>
        <p:nvSpPr>
          <p:cNvPr id="7" name=""/>
          <p:cNvSpPr/>
          <p:nvPr/>
        </p:nvSpPr>
        <p:spPr>
          <a:xfrm>
            <a:off x="990720" y="6248520"/>
            <a:ext cx="74674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7223040" y="2365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
          <p:cNvSpPr/>
          <p:nvPr/>
        </p:nvSpPr>
        <p:spPr>
          <a:xfrm>
            <a:off x="1125360" y="6332400"/>
            <a:ext cx="125280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Times New Roman"/>
              </a:rPr>
              <a:t>Energy Capital Resources</a:t>
            </a:r>
            <a:endParaRPr b="0" lang="en-US" sz="800" strike="noStrike" u="none">
              <a:solidFill>
                <a:srgbClr val="000000"/>
              </a:solidFill>
              <a:effectLst/>
              <a:uFillTx/>
              <a:latin typeface="Times New Roman"/>
            </a:endParaRPr>
          </a:p>
        </p:txBody>
      </p:sp>
      <p:sp>
        <p:nvSpPr>
          <p:cNvPr id="11" name=""/>
          <p:cNvSpPr/>
          <p:nvPr/>
        </p:nvSpPr>
        <p:spPr>
          <a:xfrm>
            <a:off x="3645000" y="6310440"/>
            <a:ext cx="18079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 CONFIDENTIAL</a:t>
            </a:r>
            <a:endParaRPr b="0" lang="en-US" sz="1600" strike="noStrike" u="none">
              <a:solidFill>
                <a:srgbClr val="000000"/>
              </a:solidFill>
              <a:effectLst/>
              <a:uFillTx/>
              <a:latin typeface="Times New Roman"/>
            </a:endParaRPr>
          </a:p>
        </p:txBody>
      </p:sp>
      <p:sp>
        <p:nvSpPr>
          <p:cNvPr id="12" name=""/>
          <p:cNvSpPr/>
          <p:nvPr/>
        </p:nvSpPr>
        <p:spPr>
          <a:xfrm>
            <a:off x="632880" y="163440"/>
            <a:ext cx="2037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99"/>
                </a:solidFill>
                <a:effectLst/>
                <a:uFillTx/>
                <a:latin typeface="Times New Roman"/>
              </a:rPr>
              <a:t>Crescendo Energy, LLC</a:t>
            </a:r>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2286000" y="2819520"/>
            <a:ext cx="4648320" cy="76176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Times New Roman"/>
              </a:rPr>
              <a:t>Crescendo Energy, LLC</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Times New Roman"/>
              </a:rPr>
              <a:t>Purchase of Wildhorse South Gathering System</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3571920" y="4038480"/>
            <a:ext cx="2118960" cy="11912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December 2000</a:t>
            </a:r>
            <a:endParaRPr b="0" lang="en-US" sz="2400" strike="noStrike" u="none">
              <a:solidFill>
                <a:srgbClr val="000000"/>
              </a:solidFill>
              <a:effectLst/>
              <a:uFillTx/>
              <a:latin typeface="Times New Roman"/>
            </a:endParaRPr>
          </a:p>
        </p:txBody>
      </p:sp>
      <p:graphicFrame>
        <p:nvGraphicFramePr>
          <p:cNvPr id="21" name=""/>
          <p:cNvGraphicFramePr/>
          <p:nvPr/>
        </p:nvGraphicFramePr>
        <p:xfrm>
          <a:off x="4114800" y="990720"/>
          <a:ext cx="1066680" cy="990360"/>
        </p:xfrm>
        <a:graphic>
          <a:graphicData uri="http://schemas.openxmlformats.org/presentationml/2006/ole">
            <p:oleObj r:id="rId1" spid="">
              <p:embed/>
              <p:pic>
                <p:nvPicPr>
                  <p:cNvPr id="22" name="" descr=""/>
                  <p:cNvPicPr/>
                  <p:nvPr/>
                </p:nvPicPr>
                <p:blipFill>
                  <a:blip r:embed="rId2"/>
                  <a:stretch/>
                </p:blipFill>
                <p:spPr>
                  <a:xfrm>
                    <a:off x="4114800" y="990720"/>
                    <a:ext cx="1066680" cy="990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Executive Summary</a:t>
            </a:r>
            <a:endParaRPr b="0" lang="en-US" sz="2400" strike="noStrike" u="none">
              <a:solidFill>
                <a:srgbClr val="cc0000"/>
              </a:solidFill>
              <a:effectLst/>
              <a:uFillTx/>
              <a:latin typeface="Times New Roman"/>
            </a:endParaRPr>
          </a:p>
        </p:txBody>
      </p:sp>
      <p:sp>
        <p:nvSpPr>
          <p:cNvPr id="24" name="PlaceHolder 2"/>
          <p:cNvSpPr>
            <a:spLocks noGrp="1"/>
          </p:cNvSpPr>
          <p:nvPr>
            <p:ph/>
          </p:nvPr>
        </p:nvSpPr>
        <p:spPr>
          <a:xfrm>
            <a:off x="1143000" y="121932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Wildhorse Gathering System Is for Sale from Tom Brown following the Dissolution of the Tom Brown - Kinder Morgan Joint Venture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South Portion of this System is in the Area of Crescendo’s Production and Is a Key Component to Getting Its Gas to Market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Tom Brown has given Crescendo the Right to Bid prior to Opening the Data Room to Other Bidders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By Purchasing the System, Crescendo Could Potentially Save on its Gathering Fees and Increase the Profitability of the System as More Entrada and Dakota Gas Is Produced in the Area which follows Crescendo’s strategy to Exploit Low-BTU Gas.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Potential Value to Crescendo Could Exceed $10 Million</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1C37C9ED-636D-458C-94AD-32BA3332B8FF}"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Facts About Wildhorse South Gathering System and Area</a:t>
            </a:r>
            <a:endParaRPr b="0" lang="en-US" sz="2400" strike="noStrike" u="none">
              <a:solidFill>
                <a:srgbClr val="cc0000"/>
              </a:solidFill>
              <a:effectLst/>
              <a:uFillTx/>
              <a:latin typeface="Times New Roman"/>
            </a:endParaRPr>
          </a:p>
        </p:txBody>
      </p:sp>
      <p:sp>
        <p:nvSpPr>
          <p:cNvPr id="26" name="PlaceHolder 2"/>
          <p:cNvSpPr>
            <a:spLocks noGrp="1"/>
          </p:cNvSpPr>
          <p:nvPr>
            <p:ph/>
          </p:nvPr>
        </p:nvSpPr>
        <p:spPr>
          <a:xfrm>
            <a:off x="609480" y="144792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Located in Eastern Utah and Western Colorado</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Interconnects with Northwest Pipeline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Refrigeration Plants - San Arroyo and South Canyon </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 Arroyo currently operating</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 Canyon has not operated for 3 years</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18 Compressors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450 Miles of Pipe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 Long Term Gathering Contracts Currently in Place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Current System Volume of 17 MMcf/d(????) [NEED TO KNOW IF THIS ACCURATE]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28 Wells Have Been Drilled in the Area in the Last 3 Years with a 57% Success Rate</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Production of Successful Wells: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444 Mcf/d</a:t>
            </a:r>
            <a:endParaRPr b="0" lang="en-US" sz="14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118C1F91-AAF6-4603-A6F4-3F48D329FE8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in Valuing Wildhorse South System</a:t>
            </a:r>
            <a:endParaRPr b="0" lang="en-US" sz="2400" strike="noStrike" u="none">
              <a:solidFill>
                <a:srgbClr val="cc0000"/>
              </a:solidFill>
              <a:effectLst/>
              <a:uFillTx/>
              <a:latin typeface="Times New Roman"/>
            </a:endParaRPr>
          </a:p>
        </p:txBody>
      </p:sp>
      <p:sp>
        <p:nvSpPr>
          <p:cNvPr id="28" name="PlaceHolder 2"/>
          <p:cNvSpPr>
            <a:spLocks noGrp="1"/>
          </p:cNvSpPr>
          <p:nvPr>
            <p:ph/>
          </p:nvPr>
        </p:nvSpPr>
        <p:spPr>
          <a:xfrm>
            <a:off x="1143000" y="129528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Close on Sale at End of 1st Quarter 2001</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Maintain Current Dakota Production Contract Terms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Beartooth:</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0.200 $/Mcf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Crescendo:</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r>
              <a:rPr b="0" lang="en-US" sz="1400" strike="noStrike" u="none" baseline="30000">
                <a:solidFill>
                  <a:srgbClr val="000000"/>
                </a:solidFill>
                <a:effectLst/>
                <a:uFillTx/>
                <a:latin typeface="Times New Roman"/>
              </a:rPr>
              <a:t>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D&amp;G Roustabout: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0.14 - 0.55 $/Mcf</a:t>
            </a:r>
            <a:r>
              <a:rPr b="0" lang="en-US" sz="1400" strike="noStrike" u="none" baseline="30000">
                <a:solidFill>
                  <a:srgbClr val="000000"/>
                </a:solidFill>
                <a:effectLst/>
                <a:uFillTx/>
                <a:latin typeface="Times New Roman"/>
              </a:rPr>
              <a:t>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Hallwood</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0.255 $/Mcf</a:t>
            </a:r>
            <a:r>
              <a:rPr b="0" lang="en-US" sz="1400" strike="noStrike" u="none" baseline="30000">
                <a:solidFill>
                  <a:srgbClr val="000000"/>
                </a:solidFill>
                <a:effectLst/>
                <a:uFillTx/>
                <a:latin typeface="Times New Roman"/>
              </a:rPr>
              <a:t>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Lone Mountain/Premier</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0.200 $/Mcf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National Fuels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0.10 - 0.55 $/MMBtu</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Northstar</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13% of NWPL Index within range of 0.10 - 0.45 $/MMBtu</a:t>
            </a:r>
            <a:r>
              <a:rPr b="0" lang="en-US" sz="1400" strike="noStrike" u="none" baseline="30000">
                <a:solidFill>
                  <a:srgbClr val="000000"/>
                </a:solidFill>
                <a:effectLst/>
                <a:uFillTx/>
                <a:latin typeface="Times New Roman"/>
              </a:rPr>
              <a:t>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Tom Brown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r>
              <a:rPr b="0" lang="en-US" sz="1400" strike="noStrike" u="none" baseline="30000">
                <a:solidFill>
                  <a:srgbClr val="000000"/>
                </a:solidFill>
                <a:effectLst/>
                <a:uFillTx/>
                <a:latin typeface="Times New Roman"/>
              </a:rPr>
              <a:t>1, 2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Trend Oil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0.220 $/MMBtu</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Wasatch</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0.250 $/Mcf</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Venoco</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0.040 $/Mcf</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Dakota Production Decline Ranges from 6% to 10%</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Plant is Moved from Badger Wash Location to South Canyon Location</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061640" y="5751360"/>
            <a:ext cx="7517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1</a:t>
            </a:r>
            <a:r>
              <a:rPr b="0" lang="en-US" sz="1200" strike="noStrike" u="none">
                <a:solidFill>
                  <a:srgbClr val="000000"/>
                </a:solidFill>
                <a:effectLst/>
                <a:uFillTx/>
                <a:latin typeface="Times New Roman"/>
              </a:rPr>
              <a:t>Proposed Contract Terms per Bob Mustard.  Current contract is 13% of NWPL Index within range of 0.12 - 0.45 $/Mcf</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2</a:t>
            </a:r>
            <a:r>
              <a:rPr b="0" lang="en-US" sz="1200" strike="noStrike" u="none">
                <a:solidFill>
                  <a:srgbClr val="000000"/>
                </a:solidFill>
                <a:effectLst/>
                <a:uFillTx/>
                <a:latin typeface="Times New Roman"/>
              </a:rPr>
              <a:t>Shrink gas is not included</a:t>
            </a:r>
            <a:endParaRPr b="0" lang="en-US" sz="12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79B18F5F-D5A7-444E-9105-22030DEFD42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in Valuing Wildhorse South System (continued)</a:t>
            </a:r>
            <a:endParaRPr b="0" lang="en-US" sz="2400" strike="noStrike" u="none">
              <a:solidFill>
                <a:srgbClr val="cc0000"/>
              </a:solidFill>
              <a:effectLst/>
              <a:uFillTx/>
              <a:latin typeface="Times New Roman"/>
            </a:endParaRPr>
          </a:p>
        </p:txBody>
      </p:sp>
      <p:sp>
        <p:nvSpPr>
          <p:cNvPr id="31" name="PlaceHolder 2"/>
          <p:cNvSpPr>
            <a:spLocks noGrp="1"/>
          </p:cNvSpPr>
          <p:nvPr>
            <p:ph/>
          </p:nvPr>
        </p:nvSpPr>
        <p:spPr>
          <a:xfrm>
            <a:off x="1143000" y="129528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Fixed O&amp;M: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$457,000 per year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Variable O&amp;M:</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$0.09/Mcf</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O&amp;M escalated at 3%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G&amp;A:</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$180,000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 Valorem Tax:</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$115,000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Costs: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60,000 per year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NGL’s recovered through San Arroyo Plant with Keep Whole Provisions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Keep Whole at 75% of NWPL Index</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NGL Revenues Pricing includes ($0.13/gal) deduct for T&amp;F across all components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Includes production from Crescendo, D&amp;G Roustabouts, and Northstar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Production taxes on 4% of NGL Revenues </a:t>
            </a:r>
            <a:endParaRPr b="0" lang="en-US" sz="14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DDA6E34A-0A21-4E14-8133-7A05BDBDBF36}"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53352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Value Components</a:t>
            </a:r>
            <a:endParaRPr b="0" lang="en-US" sz="2400" strike="noStrike" u="none">
              <a:solidFill>
                <a:srgbClr val="cc0000"/>
              </a:solidFill>
              <a:effectLst/>
              <a:uFillTx/>
              <a:latin typeface="Times New Roman"/>
            </a:endParaRPr>
          </a:p>
        </p:txBody>
      </p:sp>
      <p:pic>
        <p:nvPicPr>
          <p:cNvPr id="33" name="" descr=""/>
          <p:cNvPicPr/>
          <p:nvPr/>
        </p:nvPicPr>
        <p:blipFill>
          <a:blip r:embed="rId1"/>
          <a:stretch/>
        </p:blipFill>
        <p:spPr>
          <a:xfrm>
            <a:off x="1027080" y="762120"/>
            <a:ext cx="7659720" cy="5468760"/>
          </a:xfrm>
          <a:prstGeom prst="rect">
            <a:avLst/>
          </a:prstGeom>
          <a:noFill/>
          <a:ln w="0">
            <a:noFill/>
          </a:ln>
        </p:spPr>
      </p:pic>
      <p:sp>
        <p:nvSpPr>
          <p:cNvPr id="3" name="PlaceHolder 2"/>
          <p:cNvSpPr>
            <a:spLocks noGrp="1"/>
          </p:cNvSpPr>
          <p:nvPr>
            <p:ph type="sldNum" idx="2"/>
          </p:nvPr>
        </p:nvSpPr>
        <p:spPr/>
        <p:txBody>
          <a:bodyPr/>
          <a:p>
            <a:fld id="{4D245CAC-1F88-460A-B1F3-EB6E0EFA7FF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00"/>
                </a:solidFill>
                <a:effectLst/>
                <a:uFillTx/>
                <a:latin typeface="Times New Roman"/>
              </a:rPr>
              <a:t>Assumptions to Upside Value Components</a:t>
            </a:r>
            <a:endParaRPr b="0" lang="en-US" sz="2400" strike="noStrike" u="none">
              <a:solidFill>
                <a:srgbClr val="cc0000"/>
              </a:solidFill>
              <a:effectLst/>
              <a:uFillTx/>
              <a:latin typeface="Times New Roman"/>
            </a:endParaRPr>
          </a:p>
        </p:txBody>
      </p:sp>
      <p:sp>
        <p:nvSpPr>
          <p:cNvPr id="35" name="PlaceHolder 2"/>
          <p:cNvSpPr>
            <a:spLocks noGrp="1"/>
          </p:cNvSpPr>
          <p:nvPr>
            <p:ph/>
          </p:nvPr>
        </p:nvSpPr>
        <p:spPr>
          <a:xfrm>
            <a:off x="609480" y="144792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Gathering</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Dakota or Entrada Volumes Increase Operating Costs by $120M per year for compression rental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Dakota Gas Is Gathered at $0.20/Mcf</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Entrada Gas Is Gathered at $0.25/Mcf</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Sensitivity to Dakota Decline:  a 5% increase in decline results in ($0.6MM) NPV-15%</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Processing</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Processing Fee of $0.62/Mcf on Additional Entrada Gas at South Canyon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Cost of Operations of $0.25/Mcf on Additional Entrada Gas at South Canyon Plant</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BB7336B6-2121-4FA1-8BA5-1DD08ABC1ED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1908000" y="2286000"/>
            <a:ext cx="563724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MAP OF SYSTEM HERE</a:t>
            </a:r>
            <a:endParaRPr b="0" lang="en-US" sz="4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22FCA13-BE92-4672-A88E-E23B044876C3}"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22364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1998-04-06T15:40:33Z</dcterms:created>
  <dc:creator>Ron Bolen</dc:creator>
  <dc:description/>
  <dc:language>en-US</dc:language>
  <cp:lastModifiedBy>Mark P. Castiglione</cp:lastModifiedBy>
  <cp:lastPrinted>2000-12-18T22:49:47Z</cp:lastPrinted>
  <dcterms:modified xsi:type="dcterms:W3CDTF">2000-12-18T23:25:57Z</dcterms:modified>
  <cp:revision>356</cp:revision>
  <dc:subject/>
  <dc:title>Presentation to Goodrich Petroleum</dc:title>
</cp:coreProperties>
</file>