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1.wmf" ContentType="image/x-wmf"/>
  <Override PartName="/ppt/media/image3.jpeg" ContentType="image/jpeg"/>
  <Override PartName="/ppt/media/image2.wmf" ContentType="image/x-wmf"/>
  <Override PartName="/ppt/media/image4.wmf" ContentType="image/x-wmf"/>
  <Override PartName="/ppt/media/image8.jpeg" ContentType="image/jpeg"/>
  <Override PartName="/ppt/media/image5.wmf" ContentType="image/x-wmf"/>
  <Override PartName="/ppt/media/image6.png" ContentType="image/png"/>
  <Override PartName="/ppt/media/image7.wmf" ContentType="image/x-wmf"/>
  <Override PartName="/ppt/media/image11.wmf" ContentType="image/x-wmf"/>
  <Override PartName="/ppt/media/image9.wmf" ContentType="image/x-wmf"/>
  <Override PartName="/ppt/media/image10.wmf" ContentType="image/x-wmf"/>
  <Override PartName="/ppt/embeddings/oleObject1.docx" ContentType="application/vnd.openxmlformats-officedocument.wordprocessingml.document"/>
  <Override PartName="/ppt/embeddings/oleObject1.bin" ContentType="application/vnd.openxmlformats-officedocument.oleObject"/>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p:notesSz cx="7005638" cy="92233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2" name="PlaceHolder 3"/>
          <p:cNvSpPr>
            <a:spLocks noGrp="1"/>
          </p:cNvSpPr>
          <p:nvPr>
            <p:ph type="sldNum" idx="1"/>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086571C-A35E-4DC6-A48F-6D0CC705A4AF}"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6"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7"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9"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12" name="PlaceHolder 3"/>
          <p:cNvSpPr>
            <a:spLocks noGrp="1"/>
          </p:cNvSpPr>
          <p:nvPr>
            <p:ph type="sldNum" idx="2"/>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D7BF0E2-3D7A-422A-A19F-2A58EB6D9DD7}"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1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15"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16"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7"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18"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20" name="PlaceHolder 2"/>
          <p:cNvSpPr>
            <a:spLocks noGrp="1"/>
          </p:cNvSpPr>
          <p:nvPr>
            <p:ph type="ftr" idx="3"/>
          </p:nvPr>
        </p:nvSpPr>
        <p:spPr>
          <a:xfrm>
            <a:off x="3124080" y="6248520"/>
            <a:ext cx="2895840" cy="457200"/>
          </a:xfrm>
          <a:prstGeom prst="rect">
            <a:avLst/>
          </a:prstGeom>
          <a:noFill/>
          <a:ln w="0">
            <a:noFill/>
          </a:ln>
        </p:spPr>
        <p:txBody>
          <a:bodyPr lIns="90000" rIns="90000" tIns="46800" bIns="46800" anchor="t">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Peakers.ppt</a:t>
            </a:r>
            <a:endParaRPr b="0" lang="en-US" sz="800" strike="noStrike" u="none">
              <a:solidFill>
                <a:srgbClr val="000000"/>
              </a:solidFill>
              <a:effectLst/>
              <a:uFillTx/>
              <a:latin typeface="Times New Roman"/>
            </a:endParaRPr>
          </a:p>
        </p:txBody>
      </p:sp>
      <p:sp>
        <p:nvSpPr>
          <p:cNvPr id="21" name="PlaceHolder 3"/>
          <p:cNvSpPr>
            <a:spLocks noGrp="1"/>
          </p:cNvSpPr>
          <p:nvPr>
            <p:ph type="sldNum" idx="4"/>
          </p:nvPr>
        </p:nvSpPr>
        <p:spPr>
          <a:xfrm>
            <a:off x="6553080" y="6248520"/>
            <a:ext cx="1905120" cy="457200"/>
          </a:xfrm>
          <a:prstGeom prst="rect">
            <a:avLst/>
          </a:prstGeom>
          <a:noFill/>
          <a:ln w="0">
            <a:noFill/>
          </a:ln>
        </p:spPr>
        <p:txBody>
          <a:bodyPr lIns="90000" rIns="90000" tIns="46800" bIns="46800" anchor="t">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15FAC96-6711-4211-8520-2C153C10FA7F}"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2"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457200" indent="0" algn="ctr">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Second Outline Level</a:t>
            </a:r>
            <a:endParaRPr b="0" lang="en-US" sz="1800" strike="noStrike" u="none">
              <a:solidFill>
                <a:srgbClr val="000000"/>
              </a:solidFill>
              <a:effectLst/>
              <a:uFillTx/>
              <a:latin typeface="Times New Roman"/>
            </a:endParaRPr>
          </a:p>
          <a:p>
            <a:pPr lvl="2" marL="914400" algn="ctr">
              <a:spcBef>
                <a:spcPts val="400"/>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Third Outline Level</a:t>
            </a:r>
            <a:endParaRPr b="0" lang="en-US" sz="1600" strike="noStrike" u="none">
              <a:solidFill>
                <a:srgbClr val="000000"/>
              </a:solidFill>
              <a:effectLst/>
              <a:uFillTx/>
              <a:latin typeface="Times New Roman"/>
            </a:endParaRPr>
          </a:p>
          <a:p>
            <a:pPr lvl="3" marL="1371600" algn="ctr">
              <a:spcBef>
                <a:spcPts val="349"/>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Fourth Outline Level</a:t>
            </a:r>
            <a:endParaRPr b="0" lang="en-US" sz="1400" strike="noStrike" u="none">
              <a:solidFill>
                <a:srgbClr val="000000"/>
              </a:solidFill>
              <a:effectLst/>
              <a:uFillTx/>
              <a:latin typeface="Times New Roman"/>
            </a:endParaRPr>
          </a:p>
          <a:p>
            <a:pPr lvl="4" marL="1828800" algn="ctr">
              <a:spcBef>
                <a:spcPts val="349"/>
              </a:spcBef>
              <a:buClr>
                <a:srgbClr val="3333cc"/>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Fifth Outline Level</a:t>
            </a:r>
            <a:endParaRPr b="0" lang="en-US" sz="1400" strike="noStrike" u="none">
              <a:solidFill>
                <a:srgbClr val="000000"/>
              </a:solidFill>
              <a:effectLst/>
              <a:uFillTx/>
              <a:latin typeface="Times New Roman"/>
            </a:endParaRPr>
          </a:p>
          <a:p>
            <a:pPr lvl="5"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Sixth Outline Level</a:t>
            </a:r>
            <a:endParaRPr b="0" lang="en-US" sz="1400" strike="noStrike" u="none">
              <a:solidFill>
                <a:srgbClr val="000000"/>
              </a:solidFill>
              <a:effectLst/>
              <a:uFillTx/>
              <a:latin typeface="Times New Roman"/>
            </a:endParaRPr>
          </a:p>
          <a:p>
            <a:pPr lvl="6"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Seventh Outline Level</a:t>
            </a:r>
            <a:endParaRPr b="0" lang="en-US"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wmf"/><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4.wm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3" name=""/>
          <p:cNvGraphicFramePr/>
          <p:nvPr/>
        </p:nvGraphicFramePr>
        <p:xfrm>
          <a:off x="3276720" y="1295280"/>
          <a:ext cx="2514600" cy="2444760"/>
        </p:xfrm>
        <a:graphic>
          <a:graphicData uri="http://schemas.openxmlformats.org/presentationml/2006/ole">
            <p:oleObj progId="Word.Document.12" r:id="rId1" spid="">
              <p:embed/>
              <p:pic>
                <p:nvPicPr>
                  <p:cNvPr id="24"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5"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6"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7"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Wheatland Overview</a:t>
            </a:r>
            <a:endParaRPr b="0" lang="en-US" sz="2400" strike="noStrike" u="none">
              <a:solidFill>
                <a:srgbClr val="000000"/>
              </a:solidFill>
              <a:effectLst/>
              <a:uFillTx/>
              <a:latin typeface="Times New Roman"/>
            </a:endParaRPr>
          </a:p>
        </p:txBody>
      </p:sp>
    </p:spTree>
  </p:cSld>
  <p:transition>
    <p:random/>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6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63" name="PlaceHolder 2"/>
          <p:cNvSpPr>
            <a:spLocks noGrp="1"/>
          </p:cNvSpPr>
          <p:nvPr>
            <p:ph/>
          </p:nvPr>
        </p:nvSpPr>
        <p:spPr>
          <a:xfrm>
            <a:off x="1142640" y="1978200"/>
            <a:ext cx="7086600" cy="4114800"/>
          </a:xfrm>
          <a:prstGeom prst="rect">
            <a:avLst/>
          </a:prstGeom>
          <a:noFill/>
          <a:ln w="0">
            <a:noFill/>
          </a:ln>
        </p:spPr>
        <p:txBody>
          <a:bodyPr lIns="91440" rIns="91440" tIns="45720" bIns="4572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two 345 kV lines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agreements with:</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Cinergy Services Inc. (“Cinergy”) into Qualitech-Gibson 345 kV line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Indianapolis Power &amp; Light (“IPL”) into Petersburg-Breed 345 kV line</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With dual interconnect, Wheatland has option of dispatching into Cinergy and/or IPL systems</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74C8E4B-AC26-46CC-AC72-55F4087CF7F8}"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6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66" name="" descr=""/>
          <p:cNvPicPr/>
          <p:nvPr/>
        </p:nvPicPr>
        <p:blipFill>
          <a:blip r:embed="rId1"/>
          <a:stretch/>
        </p:blipFill>
        <p:spPr>
          <a:xfrm>
            <a:off x="5181480" y="1905120"/>
            <a:ext cx="3705480" cy="4038480"/>
          </a:xfrm>
          <a:prstGeom prst="rect">
            <a:avLst/>
          </a:prstGeom>
          <a:noFill/>
          <a:ln w="0">
            <a:noFill/>
          </a:ln>
        </p:spPr>
      </p:pic>
      <p:sp>
        <p:nvSpPr>
          <p:cNvPr id="67" name="PlaceHolder 2"/>
          <p:cNvSpPr>
            <a:spLocks noGrp="1"/>
          </p:cNvSpPr>
          <p:nvPr>
            <p:ph/>
          </p:nvPr>
        </p:nvSpPr>
        <p:spPr>
          <a:xfrm>
            <a:off x="304560" y="1523880"/>
            <a:ext cx="5105160" cy="456912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 Midwestern Gas Transmission Pipeline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 Wheatland Plant-gate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 years (Apr-Oct)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December 16, 1999</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85,200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 1st 3 Bcf: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$0.0709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3 to 5 Bcf:</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$0.0422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5 Bcf &amp; Up: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 tariff rate, currently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$0.0781 per 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0.05% on backhaul; 1.0%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 Commitment: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None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Chicago and Tennesse Gas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Pipeline - Portland Interconnect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a:t>
            </a:r>
            <a:r>
              <a:rPr b="0" lang="en-US" sz="1600" strike="noStrike" u="none">
                <a:solidFill>
                  <a:srgbClr val="000000"/>
                </a:solidFill>
                <a:effectLst/>
                <a:uFillTx/>
                <a:latin typeface="Arial"/>
              </a:rPr>
              <a:t>: </a:t>
            </a:r>
            <a:r>
              <a:rPr b="0" lang="en-US" sz="1200" strike="noStrike" u="none">
                <a:solidFill>
                  <a:srgbClr val="000000"/>
                </a:solidFill>
                <a:effectLst/>
                <a:uFillTx/>
                <a:latin typeface="Arial"/>
              </a:rPr>
              <a:t>None in place; however, capacity release or seasonal firm can be utilized under terms of agreement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400" strike="noStrike" u="none">
                <a:solidFill>
                  <a:srgbClr val="000000"/>
                </a:solidFill>
                <a:effectLst/>
                <a:uFillTx/>
                <a:latin typeface="Arial"/>
              </a:rPr>
              <a:t>: </a:t>
            </a:r>
            <a:r>
              <a:rPr b="0" lang="en-US" sz="1200" strike="noStrike" u="none">
                <a:solidFill>
                  <a:srgbClr val="000000"/>
                </a:solidFill>
                <a:effectLst/>
                <a:uFillTx/>
                <a:latin typeface="Arial"/>
              </a:rPr>
              <a:t>Via OBA, with Midwestern Gas subject to tariff imbalance parameters (5% end of month; 10% daily imbalance limit if daily variance implemented).  Allows for uneven hourly flow at plant gate with even 24 hour supply subject to pipeline operating conditions  </a:t>
            </a:r>
            <a:endParaRPr b="0" lang="en-US" sz="12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AE1B0F03-3CE1-4D0C-AF36-F07EA48D11EE}"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6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70" name="nuwheatland" descr=""/>
          <p:cNvPicPr/>
          <p:nvPr/>
        </p:nvPicPr>
        <p:blipFill>
          <a:blip r:embed="rId1"/>
          <a:stretch/>
        </p:blipFill>
        <p:spPr>
          <a:xfrm>
            <a:off x="1905120" y="1658880"/>
            <a:ext cx="5790960" cy="4473720"/>
          </a:xfrm>
          <a:prstGeom prst="rect">
            <a:avLst/>
          </a:prstGeom>
          <a:noFill/>
          <a:ln w="0">
            <a:noFill/>
          </a:ln>
        </p:spPr>
      </p:pic>
      <p:sp>
        <p:nvSpPr>
          <p:cNvPr id="3" name="PlaceHolder 2"/>
          <p:cNvSpPr>
            <a:spLocks noGrp="1"/>
          </p:cNvSpPr>
          <p:nvPr>
            <p:ph type="sldNum" idx="1"/>
          </p:nvPr>
        </p:nvSpPr>
        <p:spPr/>
        <p:txBody>
          <a:bodyPr/>
          <a:p>
            <a:fld id="{3D7FA1A0-F290-45EA-BFD9-3BFA91189308}"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72"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control areas, ENMI and ENWC, have been designated control areas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Both Cinergy and IPL allow scheduling of energy into and out of each control area, giving Wheatland option of generating power or filling scheduled energy delivery commitment from market when market economics warrant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enables playing day-ahead versus intra-day hourly market to maximize optionality </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added flexibility ensures that plant is reserved for operation only during periods of economic dispatch</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Wheatland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IPL and/or Cinergy</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7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CC3D80A-E1E1-4A29-98F5-9D8DA85AB688}"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75"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11,500 Btu/kWh (HHV) currently to approximately 7,800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508 MW (nominal) currently to 850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76"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18339A2-B636-4B5F-965F-9AC2079B7CCF}"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78" name="PlaceHolder 2"/>
          <p:cNvSpPr>
            <a:spLocks noGrp="1"/>
          </p:cNvSpPr>
          <p:nvPr>
            <p:ph/>
          </p:nvPr>
        </p:nvSpPr>
        <p:spPr>
          <a:xfrm>
            <a:off x="1752480" y="2209680"/>
            <a:ext cx="6477120" cy="259416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7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80"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81"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2C292AA-DCB9-4304-93C9-F232B8A11699}"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8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84" name="" descr=""/>
          <p:cNvPicPr/>
          <p:nvPr/>
        </p:nvPicPr>
        <p:blipFill>
          <a:blip r:embed="rId1"/>
          <a:stretch/>
        </p:blipFill>
        <p:spPr>
          <a:xfrm>
            <a:off x="914400" y="1905120"/>
            <a:ext cx="7234200" cy="2616120"/>
          </a:xfrm>
          <a:prstGeom prst="rect">
            <a:avLst/>
          </a:prstGeom>
          <a:noFill/>
          <a:ln w="0">
            <a:noFill/>
          </a:ln>
        </p:spPr>
      </p:pic>
      <p:sp>
        <p:nvSpPr>
          <p:cNvPr id="3" name="PlaceHolder 2"/>
          <p:cNvSpPr>
            <a:spLocks noGrp="1"/>
          </p:cNvSpPr>
          <p:nvPr>
            <p:ph type="sldNum" idx="1"/>
          </p:nvPr>
        </p:nvSpPr>
        <p:spPr/>
        <p:txBody>
          <a:bodyPr/>
          <a:p>
            <a:fld id="{9A0907F3-4BCE-471A-B4BC-C6D6305EB460}"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86"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88" name=""/>
          <p:cNvGraphicFramePr/>
          <p:nvPr/>
        </p:nvGraphicFramePr>
        <p:xfrm>
          <a:off x="2743200" y="2895480"/>
          <a:ext cx="5659560" cy="3097440"/>
        </p:xfrm>
        <a:graphic>
          <a:graphicData uri="http://schemas.openxmlformats.org/presentationml/2006/ole">
            <p:oleObj r:id="rId1" spid="">
              <p:embed/>
              <p:pic>
                <p:nvPicPr>
                  <p:cNvPr id="89" name="" descr=""/>
                  <p:cNvPicPr/>
                  <p:nvPr/>
                </p:nvPicPr>
                <p:blipFill>
                  <a:blip r:embed="rId2"/>
                  <a:stretch/>
                </p:blipFill>
                <p:spPr>
                  <a:xfrm>
                    <a:off x="2743200" y="2895480"/>
                    <a:ext cx="5659560" cy="3097440"/>
                  </a:xfrm>
                  <a:prstGeom prst="rect">
                    <a:avLst/>
                  </a:prstGeom>
                  <a:noFill/>
                  <a:ln w="0">
                    <a:noFill/>
                  </a:ln>
                </p:spPr>
              </p:pic>
            </p:oleObj>
          </a:graphicData>
        </a:graphic>
      </p:graphicFrame>
      <p:sp>
        <p:nvSpPr>
          <p:cNvPr id="90" name=""/>
          <p:cNvSpPr/>
          <p:nvPr/>
        </p:nvSpPr>
        <p:spPr>
          <a:xfrm>
            <a:off x="1143000" y="1978200"/>
            <a:ext cx="3581280" cy="41148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personnel are currently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5A5C0E3-2267-4FA3-A2EE-72D36AFB95BE}"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92" name="PlaceHolder 2"/>
          <p:cNvSpPr>
            <a:spLocks noGrp="1"/>
          </p:cNvSpPr>
          <p:nvPr>
            <p:ph/>
          </p:nvPr>
        </p:nvSpPr>
        <p:spPr>
          <a:xfrm>
            <a:off x="1143000" y="2133720"/>
            <a:ext cx="6781680" cy="395928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(“West Fork”)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is a single member (Enron North America Corp.)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lake, which provides water to the plant, is owned by Lake Acquisition Company, L.L.C. (“Lake Acquisition”), a single member Delaware limited liability company, and is leased to West Fork</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both West Fork and Lake Acquisition</a:t>
            </a:r>
            <a:endParaRPr b="0" lang="en-US" sz="1600" strike="noStrike" u="none">
              <a:solidFill>
                <a:srgbClr val="000000"/>
              </a:solidFill>
              <a:effectLst/>
              <a:uFillTx/>
              <a:latin typeface="Times New Roman"/>
            </a:endParaRPr>
          </a:p>
        </p:txBody>
      </p:sp>
      <p:sp>
        <p:nvSpPr>
          <p:cNvPr id="9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CB48E22-EB6E-4C71-809A-BD494BD82C74}" type="slidenum">
              <a:t>18</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9" name="PlaceHolder 2"/>
          <p:cNvSpPr>
            <a:spLocks noGrp="1"/>
          </p:cNvSpPr>
          <p:nvPr>
            <p:ph/>
          </p:nvPr>
        </p:nvSpPr>
        <p:spPr>
          <a:xfrm>
            <a:off x="1143000" y="1526760"/>
            <a:ext cx="6934320" cy="456876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508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Wheatland, Indiana,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in southern subregion of ECAR </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Dual interconnect with Indianapolis Power &amp;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Light 345 kV and Cinergy 345 kV</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Midwestern Gas Transmission Pipeline -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Westfork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October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461,313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p:txBody>
      </p:sp>
      <p:sp>
        <p:nvSpPr>
          <p:cNvPr id="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31" name=""/>
          <p:cNvSpPr/>
          <p:nvPr/>
        </p:nvSpPr>
        <p:spPr>
          <a:xfrm>
            <a:off x="990720" y="1676520"/>
            <a:ext cx="289548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a:off x="3886200" y="1676520"/>
            <a:ext cx="411480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B1B8FCE-1685-4AE6-9631-D747A9AE2C3A}"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34"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36" name=""/>
          <p:cNvSpPr/>
          <p:nvPr/>
        </p:nvSpPr>
        <p:spPr>
          <a:xfrm>
            <a:off x="1143000" y="2057400"/>
            <a:ext cx="6781680" cy="40356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 a key Midwest market</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ECAR has historically experienced extreme power price volatility</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conversion to combined cycle</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through owned lake, potential back-up municipal supply</a:t>
            </a:r>
            <a:endParaRPr b="0" lang="en-US" sz="14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B9C559C-A424-44C3-9396-B7C7FF595005}"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3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39" name="Wheatland%204" descr=""/>
          <p:cNvPicPr/>
          <p:nvPr/>
        </p:nvPicPr>
        <p:blipFill>
          <a:blip r:embed="rId1"/>
          <a:stretch/>
        </p:blipFill>
        <p:spPr>
          <a:xfrm>
            <a:off x="1523880" y="1676520"/>
            <a:ext cx="6096240" cy="4572000"/>
          </a:xfrm>
          <a:prstGeom prst="rect">
            <a:avLst/>
          </a:prstGeom>
          <a:noFill/>
          <a:ln w="0">
            <a:noFill/>
          </a:ln>
        </p:spPr>
      </p:pic>
      <p:sp>
        <p:nvSpPr>
          <p:cNvPr id="3" name="PlaceHolder 2"/>
          <p:cNvSpPr>
            <a:spLocks noGrp="1"/>
          </p:cNvSpPr>
          <p:nvPr>
            <p:ph type="sldNum" idx="1"/>
          </p:nvPr>
        </p:nvSpPr>
        <p:spPr/>
        <p:txBody>
          <a:bodyPr/>
          <a:p>
            <a:fld id="{AC004599-F802-4217-8D51-793125322E50}"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4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42" name=""/>
          <p:cNvGraphicFramePr/>
          <p:nvPr/>
        </p:nvGraphicFramePr>
        <p:xfrm>
          <a:off x="2590920" y="1752480"/>
          <a:ext cx="3429000" cy="4343400"/>
        </p:xfrm>
        <a:graphic>
          <a:graphicData uri="http://schemas.openxmlformats.org/presentationml/2006/ole">
            <p:oleObj progId="Word.Document.12" r:id="rId1" spid="">
              <p:embed/>
              <p:pic>
                <p:nvPicPr>
                  <p:cNvPr id="43" name="" descr=""/>
                  <p:cNvPicPr/>
                  <p:nvPr/>
                </p:nvPicPr>
                <p:blipFill>
                  <a:blip r:embed="rId2"/>
                  <a:stretch/>
                </p:blipFill>
                <p:spPr>
                  <a:xfrm>
                    <a:off x="2590920" y="1752480"/>
                    <a:ext cx="3429000" cy="4343400"/>
                  </a:xfrm>
                  <a:prstGeom prst="rect">
                    <a:avLst/>
                  </a:prstGeom>
                  <a:noFill/>
                  <a:ln w="0">
                    <a:noFill/>
                  </a:ln>
                </p:spPr>
              </p:pic>
            </p:oleObj>
          </a:graphicData>
        </a:graphic>
      </p:graphicFrame>
      <p:grpSp>
        <p:nvGrpSpPr>
          <p:cNvPr id="44" name=""/>
          <p:cNvGrpSpPr/>
          <p:nvPr/>
        </p:nvGrpSpPr>
        <p:grpSpPr>
          <a:xfrm>
            <a:off x="1959840" y="4638600"/>
            <a:ext cx="1316520" cy="355680"/>
            <a:chOff x="1959840" y="4638600"/>
            <a:chExt cx="1316520" cy="355680"/>
          </a:xfrm>
        </p:grpSpPr>
        <p:sp>
          <p:nvSpPr>
            <p:cNvPr id="45" name=""/>
            <p:cNvSpPr/>
            <p:nvPr/>
          </p:nvSpPr>
          <p:spPr>
            <a:xfrm>
              <a:off x="3196080" y="4893120"/>
              <a:ext cx="80280" cy="101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2960" bIns="-12960" anchor="ctr">
              <a:noAutofit/>
            </a:bodyPr>
            <a:p>
              <a:endParaRPr b="0" lang="en-US" sz="2400" strike="noStrike" u="none">
                <a:solidFill>
                  <a:srgbClr val="000000"/>
                </a:solidFill>
                <a:effectLst/>
                <a:uFillTx/>
                <a:latin typeface="Times New Roman"/>
              </a:endParaRPr>
            </a:p>
          </p:txBody>
        </p:sp>
        <p:sp>
          <p:nvSpPr>
            <p:cNvPr id="46" name=""/>
            <p:cNvSpPr/>
            <p:nvPr/>
          </p:nvSpPr>
          <p:spPr>
            <a:xfrm>
              <a:off x="2051640" y="4663080"/>
              <a:ext cx="1156320" cy="2822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 name=""/>
            <p:cNvSpPr/>
            <p:nvPr/>
          </p:nvSpPr>
          <p:spPr>
            <a:xfrm>
              <a:off x="1959840" y="4638600"/>
              <a:ext cx="11923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Wheatland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730CF8BE-F315-48C5-8565-5D1CA65B03F6}"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49"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is qualified as an Exempt Wholesale Generator and has authority to sell energy and capacity at market-based rates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in southern ECAR and access to eastern U.S. electricity market provide sales opportunities into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interconnection into two 345 kV lines provides option of dispatching into Cinergy Services Inc. and/or Indianapolis Power and Light systems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provides access into ECAR region with direct access to over 30 control area markets within two utility wheels</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44B69C60-8F94-4666-AEB3-1EF0EF983AD4}"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52" name="PlaceHolder 2"/>
          <p:cNvSpPr>
            <a:spLocks noGrp="1"/>
          </p:cNvSpPr>
          <p:nvPr>
            <p:ph/>
          </p:nvPr>
        </p:nvSpPr>
        <p:spPr>
          <a:xfrm>
            <a:off x="838080" y="1676520"/>
            <a:ext cx="3657600" cy="441648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4 Westinghouse 501 D5A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dual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(2) ABB 333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(4)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 V and 480 V</a:t>
            </a:r>
            <a:endParaRPr b="0" lang="en-US" sz="1400" strike="noStrike" u="none">
              <a:solidFill>
                <a:srgbClr val="000000"/>
              </a:solidFill>
              <a:effectLst/>
              <a:uFillTx/>
              <a:latin typeface="Times New Roman"/>
            </a:endParaRPr>
          </a:p>
        </p:txBody>
      </p:sp>
      <p:sp>
        <p:nvSpPr>
          <p:cNvPr id="5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54" name="" descr=""/>
          <p:cNvPicPr/>
          <p:nvPr/>
        </p:nvPicPr>
        <p:blipFill>
          <a:blip r:embed="rId1"/>
          <a:stretch/>
        </p:blipFill>
        <p:spPr>
          <a:xfrm>
            <a:off x="4419720" y="1762200"/>
            <a:ext cx="4448160" cy="3881520"/>
          </a:xfrm>
          <a:prstGeom prst="rect">
            <a:avLst/>
          </a:prstGeom>
          <a:noFill/>
          <a:ln w="0">
            <a:noFill/>
          </a:ln>
        </p:spPr>
      </p:pic>
      <p:sp>
        <p:nvSpPr>
          <p:cNvPr id="4" name="PlaceHolder 3"/>
          <p:cNvSpPr>
            <a:spLocks noGrp="1"/>
          </p:cNvSpPr>
          <p:nvPr>
            <p:ph type="sldNum" idx="1"/>
          </p:nvPr>
        </p:nvSpPr>
        <p:spPr/>
        <p:txBody>
          <a:bodyPr/>
          <a:p>
            <a:fld id="{D4FE7610-39ED-43B5-837B-8C52F2BD5D39}"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56"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57" name="Wheatland" descr=""/>
          <p:cNvPicPr/>
          <p:nvPr/>
        </p:nvPicPr>
        <p:blipFill>
          <a:blip r:embed="rId1"/>
          <a:stretch/>
        </p:blipFill>
        <p:spPr>
          <a:xfrm>
            <a:off x="1143000" y="1600200"/>
            <a:ext cx="6805440" cy="4406760"/>
          </a:xfrm>
          <a:prstGeom prst="rect">
            <a:avLst/>
          </a:prstGeom>
          <a:noFill/>
          <a:ln w="0">
            <a:noFill/>
          </a:ln>
        </p:spPr>
      </p:pic>
      <p:sp>
        <p:nvSpPr>
          <p:cNvPr id="3" name="PlaceHolder 2"/>
          <p:cNvSpPr>
            <a:spLocks noGrp="1"/>
          </p:cNvSpPr>
          <p:nvPr>
            <p:ph type="sldNum" idx="1"/>
          </p:nvPr>
        </p:nvSpPr>
        <p:spPr/>
        <p:txBody>
          <a:bodyPr/>
          <a:p>
            <a:fld id="{0BEDD7EF-D004-434B-B92C-2B6C1B509165}"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5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60" name="" descr=""/>
          <p:cNvPicPr/>
          <p:nvPr/>
        </p:nvPicPr>
        <p:blipFill>
          <a:blip r:embed="rId1"/>
          <a:stretch/>
        </p:blipFill>
        <p:spPr>
          <a:xfrm>
            <a:off x="1523880" y="2233440"/>
            <a:ext cx="5867640" cy="2486160"/>
          </a:xfrm>
          <a:prstGeom prst="rect">
            <a:avLst/>
          </a:prstGeom>
          <a:noFill/>
          <a:ln w="0">
            <a:noFill/>
          </a:ln>
        </p:spPr>
      </p:pic>
      <p:sp>
        <p:nvSpPr>
          <p:cNvPr id="3" name="PlaceHolder 2"/>
          <p:cNvSpPr>
            <a:spLocks noGrp="1"/>
          </p:cNvSpPr>
          <p:nvPr>
            <p:ph type="sldNum" idx="1"/>
          </p:nvPr>
        </p:nvSpPr>
        <p:spPr/>
        <p:txBody>
          <a:bodyPr/>
          <a:p>
            <a:fld id="{4B8FF218-B135-4885-8414-1B7B93534CA0}"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17721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1998-03-06T18:15:04Z</dcterms:created>
  <dc:creator>sdick</dc:creator>
  <dc:description/>
  <dc:language>en-US</dc:language>
  <cp:lastModifiedBy>Ben Rogers</cp:lastModifiedBy>
  <cp:lastPrinted>2000-10-04T20:46:07Z</cp:lastPrinted>
  <dcterms:modified xsi:type="dcterms:W3CDTF">2000-10-09T19:07:05Z</dcterms:modified>
  <cp:revision>647</cp:revision>
  <dc:subject/>
  <dc:title>No Slide Title</dc:title>
</cp:coreProperties>
</file>