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8044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61826F-7484-4443-9698-85E6D413BCB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8044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37926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447560"/>
            <a:ext cx="37926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044B86-9B5B-4EDC-B679-F07885A9BA4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4475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4460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26EA70-E627-4FFB-B803-1234E14428D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838080"/>
            <a:ext cx="9144000" cy="30492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2"/>
          <a:stretch/>
        </p:blipFill>
        <p:spPr>
          <a:xfrm>
            <a:off x="8788320" y="6499080"/>
            <a:ext cx="355680" cy="3556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7240" y="40644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NOxTech NOx Reduction Technology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274320" y="1145880"/>
            <a:ext cx="4157640" cy="537372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 Highlights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lnSpc>
                <a:spcPct val="90000"/>
              </a:lnSpc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$23 MM invested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Cummins &amp; DOE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Successful diesel application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2.8 MW Diesel IC Engine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since 1995 @ 96%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holds exclusive license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utility boiler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partner w/ Mitsui-Babcock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MW lab-scale demo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Mitsui-Babcock (MB) test rig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On-going tests positive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 MW scale test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 test rig – Sept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 scale-up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 MW full scale demo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 – Nov/Dec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595400" y="1160280"/>
            <a:ext cx="4367160" cy="535932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2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Gas-phase, autocatalytic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 hydrocarbon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gas, propane or diesel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1%-3% of boiler heat input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 ammonia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f008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Chemical reaction: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Reduces NOx by 80%-90%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ammonia slip (&lt;2ppm)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ff004a"/>
              </a:buClr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Reduces CO &amp;Unburned Carbon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Increases fuel flexibility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impact on plant output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Shorter installation cycle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91ff"/>
              </a:buClr>
              <a:buSzPct val="8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Reduced site restrictions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System Installation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" name="102Boiler" descr=""/>
          <p:cNvPicPr/>
          <p:nvPr/>
        </p:nvPicPr>
        <p:blipFill>
          <a:blip r:embed="rId1"/>
          <a:stretch/>
        </p:blipFill>
        <p:spPr>
          <a:xfrm>
            <a:off x="768240" y="1236600"/>
            <a:ext cx="3975120" cy="521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2400480" y="1905120"/>
            <a:ext cx="74520" cy="91584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6323040" y="2606760"/>
            <a:ext cx="2671200" cy="2153880"/>
            <a:chOff x="6323040" y="2606760"/>
            <a:chExt cx="2671200" cy="2153880"/>
          </a:xfrm>
        </p:grpSpPr>
        <p:sp>
          <p:nvSpPr>
            <p:cNvPr id="18" name=""/>
            <p:cNvSpPr/>
            <p:nvPr/>
          </p:nvSpPr>
          <p:spPr>
            <a:xfrm>
              <a:off x="6323040" y="2606760"/>
              <a:ext cx="2671200" cy="2153880"/>
            </a:xfrm>
            <a:prstGeom prst="cloudCallout">
              <a:avLst>
                <a:gd name="adj1" fmla="val 726"/>
                <a:gd name="adj2" fmla="val -55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7337520" y="3332520"/>
              <a:ext cx="1497960" cy="62856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" name=""/>
          <p:cNvSpPr/>
          <p:nvPr/>
        </p:nvSpPr>
        <p:spPr>
          <a:xfrm>
            <a:off x="7270920" y="1924200"/>
            <a:ext cx="655560" cy="717480"/>
          </a:xfrm>
          <a:prstGeom prst="downArrow">
            <a:avLst>
              <a:gd name="adj1" fmla="val 50000"/>
              <a:gd name="adj2" fmla="val 27361"/>
            </a:avLst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 rot="16200000">
            <a:off x="5489640" y="2712960"/>
            <a:ext cx="358560" cy="1362240"/>
          </a:xfrm>
          <a:prstGeom prst="downArrow">
            <a:avLst>
              <a:gd name="adj1" fmla="val 50000"/>
              <a:gd name="adj2" fmla="val 9498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335720" y="4791240"/>
            <a:ext cx="717840" cy="71748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756680" y="2806560"/>
            <a:ext cx="176436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Hydrocarbons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(natural gas or diesel)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Reactants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(ammonia or urea)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699240" y="1440000"/>
            <a:ext cx="1897200" cy="4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Exhaust gas containing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O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243920" y="3801960"/>
            <a:ext cx="1839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573600" y="3192480"/>
            <a:ext cx="2331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Autoignition &amp; Autothermal Heating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(temps of 1400 to 1750</a:t>
            </a:r>
            <a:r>
              <a:rPr b="1" lang="en-US" sz="10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o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726600" y="3592440"/>
            <a:ext cx="1936080" cy="26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Generating NH</a:t>
            </a:r>
            <a:r>
              <a:rPr b="1" lang="en-US" sz="1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and/or HNCO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946920" y="3979800"/>
            <a:ext cx="130500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r>
              <a:rPr b="1" lang="en-US" sz="1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&amp; CO removal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Depletion of NH</a:t>
            </a:r>
            <a:r>
              <a:rPr b="1" lang="en-US" sz="1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 rot="16200000">
            <a:off x="5481360" y="3273120"/>
            <a:ext cx="358920" cy="1362240"/>
          </a:xfrm>
          <a:prstGeom prst="downArrow">
            <a:avLst>
              <a:gd name="adj1" fmla="val 50000"/>
              <a:gd name="adj2" fmla="val 94885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709320" y="2859120"/>
            <a:ext cx="2043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Autocatalytic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01840" y="5573880"/>
            <a:ext cx="2166120" cy="108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Treated exhaust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NO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CO &amp; UBC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NH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products: CO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H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&amp; N</a:t>
            </a:r>
            <a:r>
              <a:rPr b="1" lang="en-US" sz="12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511360" y="2016000"/>
            <a:ext cx="752400" cy="211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193920" y="977760"/>
            <a:ext cx="1828800" cy="1078200"/>
          </a:xfrm>
          <a:prstGeom prst="rect">
            <a:avLst/>
          </a:prstGeom>
          <a:solidFill>
            <a:srgbClr val="ff0000"/>
          </a:solidFill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NOxTech Grid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Injects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Injects Ammonia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Installed at ideal temp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2504880" y="2043000"/>
            <a:ext cx="688680" cy="8568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2000-02-29T18:05:36Z</dcterms:created>
  <dc:creator>Scott Affelt</dc:creator>
  <dc:description/>
  <dc:language>en-US</dc:language>
  <cp:lastModifiedBy>saffelt</cp:lastModifiedBy>
  <cp:lastPrinted>2001-01-31T15:07:23Z</cp:lastPrinted>
  <dcterms:modified xsi:type="dcterms:W3CDTF">2001-07-20T19:18:55Z</dcterms:modified>
  <cp:revision>64</cp:revision>
  <dc:subject/>
  <dc:title>Technology Opportunity</dc:title>
</cp:coreProperties>
</file>