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_rels/presentation.xml.rels" ContentType="application/vnd.openxmlformats-package.relationships+xml"/>
  <Override PartName="/ppt/media/image13.png" ContentType="image/png"/>
  <Override PartName="/ppt/media/image4.png" ContentType="image/png"/>
  <Override PartName="/ppt/media/image10.jpeg" ContentType="image/jpeg"/>
  <Override PartName="/ppt/media/image9.jpeg" ContentType="image/jpeg"/>
  <Override PartName="/ppt/media/image12.jpeg" ContentType="image/jpeg"/>
  <Override PartName="/ppt/media/image8.jpeg" ContentType="image/jpeg"/>
  <Override PartName="/ppt/media/image7.wmf" ContentType="image/x-wmf"/>
  <Override PartName="/ppt/media/image16.wmf" ContentType="image/x-wmf"/>
  <Override PartName="/ppt/media/image22.png" ContentType="image/png"/>
  <Override PartName="/ppt/media/image21.wmf" ContentType="image/x-wmf"/>
  <Override PartName="/ppt/media/image5.wmf" ContentType="image/x-wmf"/>
  <Override PartName="/ppt/media/image19.png" ContentType="image/png"/>
  <Override PartName="/ppt/media/image11.png" ContentType="image/png"/>
  <Override PartName="/ppt/media/image2.png" ContentType="image/png"/>
  <Override PartName="/ppt/media/image18.wmf" ContentType="image/x-wmf"/>
  <Override PartName="/ppt/media/image20.wmf" ContentType="image/x-wmf"/>
  <Override PartName="/ppt/media/image17.wmf" ContentType="image/x-wmf"/>
  <Override PartName="/ppt/media/image1.png" ContentType="image/png"/>
  <Override PartName="/ppt/media/image15.png" ContentType="image/png"/>
  <Override PartName="/ppt/media/image14.png" ContentType="image/png"/>
  <Override PartName="/ppt/media/image3.wmf" ContentType="image/x-wmf"/>
  <Override PartName="/ppt/media/image6.wmf" ContentType="image/x-wmf"/>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3.xlsx" ContentType="application/vnd.openxmlformats-officedocument.spreadsheetml.sheet"/>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s/_rels/slide5.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15.xml.rels" ContentType="application/vnd.openxmlformats-package.relationships+xml"/>
  <Override PartName="/ppt/slides/_rels/slide13.xml.rels" ContentType="application/vnd.openxmlformats-package.relationships+xml"/>
  <Override PartName="/ppt/slides/_rels/slide25.xml.rels" ContentType="application/vnd.openxmlformats-package.relationships+xml"/>
  <Override PartName="/ppt/slides/_rels/slide12.xml.rels" ContentType="application/vnd.openxmlformats-package.relationships+xml"/>
  <Override PartName="/ppt/slides/_rels/slide24.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23.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4.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25.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24.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0288588" cy="6858000"/>
  <p:notesSz cx="6983413" cy="9269413"/>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4" name="PlaceHolder 1"/>
          <p:cNvSpPr>
            <a:spLocks noGrp="1"/>
          </p:cNvSpPr>
          <p:nvPr>
            <p:ph type="title"/>
          </p:nvPr>
        </p:nvSpPr>
        <p:spPr>
          <a:xfrm>
            <a:off x="228240" y="76320"/>
            <a:ext cx="9829800" cy="83808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000" strike="noStrike" u="none">
              <a:solidFill>
                <a:srgbClr val="000000"/>
              </a:solidFill>
              <a:effectLst/>
              <a:uFillTx/>
              <a:latin typeface="Frutiger 55 Roman"/>
            </a:endParaRPr>
          </a:p>
        </p:txBody>
      </p:sp>
      <p:sp>
        <p:nvSpPr>
          <p:cNvPr id="5" name="PlaceHolder 2"/>
          <p:cNvSpPr>
            <a:spLocks noGrp="1"/>
          </p:cNvSpPr>
          <p:nvPr>
            <p:ph/>
          </p:nvPr>
        </p:nvSpPr>
        <p:spPr>
          <a:xfrm>
            <a:off x="1257480" y="1981080"/>
            <a:ext cx="7772400" cy="3681360"/>
          </a:xfrm>
          <a:prstGeom prst="rect">
            <a:avLst/>
          </a:prstGeom>
          <a:noFill/>
          <a:ln w="0">
            <a:noFill/>
          </a:ln>
        </p:spPr>
        <p:txBody>
          <a:bodyPr lIns="90000" rIns="90000" tIns="46800" bIns="46800" anchor="t">
            <a:normAutofit/>
          </a:bodyPr>
          <a:p>
            <a:pPr marL="343080" indent="-34308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6" name="PlaceHolder 1"/>
          <p:cNvSpPr>
            <a:spLocks noGrp="1"/>
          </p:cNvSpPr>
          <p:nvPr>
            <p:ph type="title"/>
          </p:nvPr>
        </p:nvSpPr>
        <p:spPr>
          <a:xfrm>
            <a:off x="228240" y="76320"/>
            <a:ext cx="9829800" cy="83808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000" strike="noStrike" u="none">
              <a:solidFill>
                <a:srgbClr val="000000"/>
              </a:solidFill>
              <a:effectLst/>
              <a:uFillTx/>
              <a:latin typeface="Frutiger 55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WC-Elogo-N" descr=""/>
          <p:cNvPicPr/>
          <p:nvPr/>
        </p:nvPicPr>
        <p:blipFill>
          <a:blip r:embed="rId2"/>
          <a:stretch/>
        </p:blipFill>
        <p:spPr>
          <a:xfrm>
            <a:off x="9425160" y="6067440"/>
            <a:ext cx="703080" cy="703080"/>
          </a:xfrm>
          <a:prstGeom prst="rect">
            <a:avLst/>
          </a:prstGeom>
          <a:noFill/>
          <a:ln w="0">
            <a:noFill/>
          </a:ln>
        </p:spPr>
      </p:pic>
      <p:sp>
        <p:nvSpPr>
          <p:cNvPr id="1" name="PlaceHolder 1"/>
          <p:cNvSpPr>
            <a:spLocks noGrp="1"/>
          </p:cNvSpPr>
          <p:nvPr>
            <p:ph type="title"/>
          </p:nvPr>
        </p:nvSpPr>
        <p:spPr>
          <a:xfrm>
            <a:off x="228240" y="76320"/>
            <a:ext cx="9829800" cy="8380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Click to edit the title text format</a:t>
            </a:r>
            <a:endParaRPr b="1" lang="en-US" sz="3000" strike="noStrike" u="none">
              <a:solidFill>
                <a:srgbClr val="000000"/>
              </a:solidFill>
              <a:effectLst/>
              <a:uFillTx/>
              <a:latin typeface="Frutiger 55 Roman"/>
            </a:endParaRPr>
          </a:p>
        </p:txBody>
      </p:sp>
      <p:sp>
        <p:nvSpPr>
          <p:cNvPr id="2" name="PlaceHolder 2"/>
          <p:cNvSpPr>
            <a:spLocks noGrp="1"/>
          </p:cNvSpPr>
          <p:nvPr>
            <p:ph type="body"/>
          </p:nvPr>
        </p:nvSpPr>
        <p:spPr>
          <a:xfrm>
            <a:off x="1257480" y="1981080"/>
            <a:ext cx="7772400" cy="3681360"/>
          </a:xfrm>
          <a:prstGeom prst="rect">
            <a:avLst/>
          </a:prstGeom>
          <a:noFill/>
          <a:ln w="0">
            <a:noFill/>
          </a:ln>
        </p:spPr>
        <p:txBody>
          <a:bodyPr lIns="90000" rIns="90000" tIns="46800" bIns="46800" anchor="t">
            <a:normAutofit/>
          </a:bodyPr>
          <a:p>
            <a:pPr marL="343080" indent="-343080">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Click to edit the outline text format</a:t>
            </a:r>
            <a:endParaRPr b="1" lang="en-US" sz="2000" strike="noStrike" u="none">
              <a:solidFill>
                <a:srgbClr val="000000"/>
              </a:solidFill>
              <a:effectLst/>
              <a:uFillTx/>
              <a:latin typeface="Arial"/>
            </a:endParaRPr>
          </a:p>
          <a:p>
            <a:pPr lvl="1" marL="343080" indent="-343080">
              <a:spcBef>
                <a:spcPts val="499"/>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Second Outline Level</a:t>
            </a:r>
            <a:endParaRPr b="1" lang="en-US" sz="2000" strike="noStrike" u="none">
              <a:solidFill>
                <a:srgbClr val="000000"/>
              </a:solidFill>
              <a:effectLst/>
              <a:uFillTx/>
              <a:latin typeface="Arial"/>
            </a:endParaRPr>
          </a:p>
          <a:p>
            <a:pPr lvl="2" marL="343080" indent="-343080">
              <a:spcBef>
                <a:spcPts val="499"/>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Third Outline Level</a:t>
            </a:r>
            <a:endParaRPr b="1" lang="en-US" sz="2000" strike="noStrike" u="none">
              <a:solidFill>
                <a:srgbClr val="000000"/>
              </a:solidFill>
              <a:effectLst/>
              <a:uFillTx/>
              <a:latin typeface="Arial"/>
            </a:endParaRPr>
          </a:p>
          <a:p>
            <a:pPr lvl="3" marL="343080" indent="-343080">
              <a:spcBef>
                <a:spcPts val="499"/>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Fourth Outline Level</a:t>
            </a:r>
            <a:endParaRPr b="1" lang="en-US" sz="2000" strike="noStrike" u="none">
              <a:solidFill>
                <a:srgbClr val="000000"/>
              </a:solidFill>
              <a:effectLst/>
              <a:uFillTx/>
              <a:latin typeface="Arial"/>
            </a:endParaRPr>
          </a:p>
          <a:p>
            <a:pPr lvl="4" marL="343080" indent="-343080">
              <a:spcBef>
                <a:spcPts val="499"/>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Fifth Outline Level</a:t>
            </a:r>
            <a:endParaRPr b="1" lang="en-US" sz="2000" strike="noStrike" u="none">
              <a:solidFill>
                <a:srgbClr val="000000"/>
              </a:solidFill>
              <a:effectLst/>
              <a:uFillTx/>
              <a:latin typeface="Arial"/>
            </a:endParaRPr>
          </a:p>
          <a:p>
            <a:pPr lvl="5" marL="343080" indent="-343080">
              <a:spcBef>
                <a:spcPts val="499"/>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Sixth Outline Level</a:t>
            </a:r>
            <a:endParaRPr b="1" lang="en-US" sz="2000" strike="noStrike" u="none">
              <a:solidFill>
                <a:srgbClr val="000000"/>
              </a:solidFill>
              <a:effectLst/>
              <a:uFillTx/>
              <a:latin typeface="Arial"/>
            </a:endParaRPr>
          </a:p>
          <a:p>
            <a:pPr lvl="6" marL="343080" indent="-343080">
              <a:spcBef>
                <a:spcPts val="499"/>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Seventh Outline Level</a:t>
            </a:r>
            <a:endParaRPr b="1" lang="en-US" sz="2000" strike="noStrike" u="none">
              <a:solidFill>
                <a:srgbClr val="000000"/>
              </a:solidFill>
              <a:effectLst/>
              <a:uFillTx/>
              <a:latin typeface="Arial"/>
            </a:endParaRPr>
          </a:p>
        </p:txBody>
      </p:sp>
      <p:sp>
        <p:nvSpPr>
          <p:cNvPr id="3" name=""/>
          <p:cNvSpPr/>
          <p:nvPr/>
        </p:nvSpPr>
        <p:spPr>
          <a:xfrm>
            <a:off x="-135000" y="6629400"/>
            <a:ext cx="1846800" cy="180360"/>
          </a:xfrm>
          <a:prstGeom prst="rect">
            <a:avLst/>
          </a:prstGeom>
          <a:noFill/>
          <a:ln w="0">
            <a:noFill/>
          </a:ln>
        </p:spPr>
        <p:style>
          <a:lnRef idx="0"/>
          <a:fillRef idx="0"/>
          <a:effectRef idx="0"/>
          <a:fontRef idx="minor"/>
        </p:style>
        <p:txBody>
          <a:bodyPr wrap="none" lIns="90360" rIns="90360" tIns="44280" bIns="44280" anchor="t">
            <a:sp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 2001 RB-CornellUniversity2-0201-</a:t>
            </a:r>
            <a:fld id="{E8C95339-8CDE-4CB1-B2FB-A35B60EDDE15}" type="slidenum">
              <a:rPr b="1" lang="en-US" sz="600" strike="noStrike" u="none">
                <a:solidFill>
                  <a:srgbClr val="000000"/>
                </a:solidFill>
                <a:effectLst/>
                <a:uFillTx/>
                <a:latin typeface="Arial"/>
              </a:rPr>
              <a:t>&lt;number&gt;</a:t>
            </a:fld>
            <a:endParaRPr b="0" lang="en-US" sz="600" strike="noStrike" u="none">
              <a:solidFill>
                <a:srgbClr val="000000"/>
              </a:solidFill>
              <a:effectLst/>
              <a:uFillTx/>
              <a:latin typeface="Arial"/>
            </a:endParaRP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wmf"/><Relationship Id="rId4"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7.wmf"/><Relationship Id="rId2" Type="http://schemas.openxmlformats.org/officeDocument/2006/relationships/image" Target="../media/image18.wmf"/><Relationship Id="rId3"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4.xml.rels><?xml version="1.0" encoding="UTF-8"?>
<Relationships xmlns="http://schemas.openxmlformats.org/package/2006/relationships"><Relationship Id="rId1" Type="http://schemas.openxmlformats.org/officeDocument/2006/relationships/image" Target="../media/image17.wmf"/><Relationship Id="rId2" Type="http://schemas.openxmlformats.org/officeDocument/2006/relationships/image" Target="../media/image18.wmf"/><Relationship Id="rId3"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0.wmf"/><Relationship Id="rId3" Type="http://schemas.openxmlformats.org/officeDocument/2006/relationships/oleObject" Target="../embeddings/oleObject2.bin"/><Relationship Id="rId4" Type="http://schemas.openxmlformats.org/officeDocument/2006/relationships/image" Target="../media/image21.wmf"/><Relationship Id="rId5" Type="http://schemas.openxmlformats.org/officeDocument/2006/relationships/slideLayout" Target="../slideLayouts/slideLayout2.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5.wmf"/><Relationship Id="rId3" Type="http://schemas.openxmlformats.org/officeDocument/2006/relationships/oleObject" Target="../embeddings/oleObject2.bin"/><Relationship Id="rId4" Type="http://schemas.openxmlformats.org/officeDocument/2006/relationships/image" Target="../media/image6.wmf"/><Relationship Id="rId5" Type="http://schemas.openxmlformats.org/officeDocument/2006/relationships/oleObject" Target="../embeddings/oleObject3.bin"/><Relationship Id="rId6" Type="http://schemas.openxmlformats.org/officeDocument/2006/relationships/image" Target="../media/image7.wmf"/><Relationship Id="rId7"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3.png"/><Relationship Id="rId3" Type="http://schemas.openxmlformats.org/officeDocument/2006/relationships/oleObject" Target="../embeddings/oleObject2.bin"/><Relationship Id="rId4" Type="http://schemas.openxmlformats.org/officeDocument/2006/relationships/image" Target="../media/image14.png"/><Relationship Id="rId5" Type="http://schemas.openxmlformats.org/officeDocument/2006/relationships/package" Target="../embeddings/oleObject3.xlsx"/><Relationship Id="rId6" Type="http://schemas.openxmlformats.org/officeDocument/2006/relationships/image" Target="../media/image15.png"/><Relationship Id="rId7" Type="http://schemas.openxmlformats.org/officeDocument/2006/relationships/image" Target="../media/image16.wmf"/><Relationship Id="rId8"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7" name=""/>
          <p:cNvSpPr/>
          <p:nvPr/>
        </p:nvSpPr>
        <p:spPr>
          <a:xfrm>
            <a:off x="2023920" y="366840"/>
            <a:ext cx="6278760" cy="6005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 </a:t>
            </a:r>
            <a:endParaRPr b="0" lang="en-US" sz="30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The What and Why of Enron</a:t>
            </a:r>
            <a:endParaRPr b="0" lang="en-US" sz="30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0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Arial"/>
              </a:rPr>
              <a:t>Dr. Kenneth L. Lay</a:t>
            </a:r>
            <a:endParaRPr b="0" lang="en-US" sz="26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Arial"/>
              </a:rPr>
              <a:t>Chairman</a:t>
            </a:r>
            <a:endParaRPr b="0" lang="en-US" sz="26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0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0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0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Leadership in Dynamic Organizations</a:t>
            </a:r>
            <a:endParaRPr b="0" lang="en-US" sz="22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Johnson Graduate School of Management</a:t>
            </a:r>
            <a:endParaRPr b="0" lang="en-US" sz="22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Cornell University</a:t>
            </a:r>
            <a:endParaRPr b="0" lang="en-US" sz="22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Ithaca, New York</a:t>
            </a:r>
            <a:endParaRPr b="0" lang="en-US" sz="22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March 28, 2001</a:t>
            </a:r>
            <a:endParaRPr b="0" lang="en-US" sz="2200" strike="noStrike" u="none">
              <a:solidFill>
                <a:srgbClr val="000000"/>
              </a:solidFill>
              <a:effectLst/>
              <a:uFillTx/>
              <a:latin typeface="Arial"/>
            </a:endParaRPr>
          </a:p>
        </p:txBody>
      </p:sp>
      <p:grpSp>
        <p:nvGrpSpPr>
          <p:cNvPr id="8" name=""/>
          <p:cNvGrpSpPr/>
          <p:nvPr/>
        </p:nvGrpSpPr>
        <p:grpSpPr>
          <a:xfrm>
            <a:off x="4427640" y="3025800"/>
            <a:ext cx="1406880" cy="1355760"/>
            <a:chOff x="4427640" y="3025800"/>
            <a:chExt cx="1406880" cy="1355760"/>
          </a:xfrm>
        </p:grpSpPr>
        <p:pic>
          <p:nvPicPr>
            <p:cNvPr id="9" name="WC-Elogo-N" descr=""/>
            <p:cNvPicPr/>
            <p:nvPr/>
          </p:nvPicPr>
          <p:blipFill>
            <a:blip r:embed="rId1"/>
            <a:stretch/>
          </p:blipFill>
          <p:spPr>
            <a:xfrm>
              <a:off x="4427640" y="3025800"/>
              <a:ext cx="1390320" cy="1355760"/>
            </a:xfrm>
            <a:prstGeom prst="rect">
              <a:avLst/>
            </a:prstGeom>
            <a:noFill/>
            <a:ln w="0">
              <a:noFill/>
            </a:ln>
          </p:spPr>
        </p:pic>
        <p:sp>
          <p:nvSpPr>
            <p:cNvPr id="10" name=""/>
            <p:cNvSpPr/>
            <p:nvPr/>
          </p:nvSpPr>
          <p:spPr>
            <a:xfrm>
              <a:off x="5702400" y="3876120"/>
              <a:ext cx="132120" cy="2138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66cc"/>
                  </a:solidFill>
                  <a:effectLst/>
                  <a:uFillTx/>
                  <a:latin typeface="Arial"/>
                </a:rPr>
                <a:t>®</a:t>
              </a:r>
              <a:endParaRPr b="0" lang="en-US" sz="1400" strike="noStrike" u="none">
                <a:solidFill>
                  <a:srgbClr val="000000"/>
                </a:solidFill>
                <a:effectLst/>
                <a:uFillTx/>
                <a:latin typeface="Arial"/>
              </a:endParaRPr>
            </a:p>
          </p:txBody>
        </p:sp>
      </p:grpSp>
      <p:pic>
        <p:nvPicPr>
          <p:cNvPr id="11" name="Enron%20Building%20Daylight%20wf%20" descr=""/>
          <p:cNvPicPr/>
          <p:nvPr/>
        </p:nvPicPr>
        <p:blipFill>
          <a:blip r:embed="rId2"/>
          <a:srcRect l="7301" t="0" r="0" b="0"/>
          <a:stretch/>
        </p:blipFill>
        <p:spPr>
          <a:xfrm>
            <a:off x="352440" y="550800"/>
            <a:ext cx="1706400" cy="2806920"/>
          </a:xfrm>
          <a:prstGeom prst="rect">
            <a:avLst/>
          </a:prstGeom>
          <a:noFill/>
          <a:ln w="0">
            <a:noFill/>
          </a:ln>
          <a:effectLst>
            <a:outerShdw dist="99192" dir="2381944" blurRad="0" rotWithShape="0">
              <a:srgbClr val="000000"/>
            </a:outerShdw>
          </a:effectLst>
        </p:spPr>
      </p:pic>
      <p:pic>
        <p:nvPicPr>
          <p:cNvPr id="12" name="" descr=""/>
          <p:cNvPicPr/>
          <p:nvPr/>
        </p:nvPicPr>
        <p:blipFill>
          <a:blip r:embed="rId3"/>
          <a:stretch/>
        </p:blipFill>
        <p:spPr>
          <a:xfrm>
            <a:off x="8040600" y="550800"/>
            <a:ext cx="1712880" cy="2811600"/>
          </a:xfrm>
          <a:prstGeom prst="rect">
            <a:avLst/>
          </a:prstGeom>
          <a:noFill/>
          <a:ln w="0">
            <a:noFill/>
          </a:ln>
          <a:effectLst>
            <a:outerShdw dist="99192" dir="2381944" blurRad="0" rotWithShape="0">
              <a:srgbClr val="000000"/>
            </a:outerShdw>
          </a:effectLst>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8" name=""/>
          <p:cNvSpPr/>
          <p:nvPr/>
        </p:nvSpPr>
        <p:spPr>
          <a:xfrm>
            <a:off x="1025640" y="2556000"/>
            <a:ext cx="8267760" cy="1849320"/>
          </a:xfrm>
          <a:prstGeom prst="rect">
            <a:avLst/>
          </a:prstGeom>
          <a:blipFill rotWithShape="0">
            <a:blip r:embed="rId1"/>
            <a:srcRect/>
            <a:tile tx="0" ty="0" sx="100000" sy="100000" algn="ctr"/>
          </a:blipFill>
          <a:ln w="0">
            <a:noFill/>
          </a:ln>
        </p:spPr>
        <p:style>
          <a:lnRef idx="0"/>
          <a:fillRef idx="0"/>
          <a:effectRef idx="0"/>
          <a:fontRef idx="minor"/>
        </p:style>
        <p:txBody>
          <a:bodyPr lIns="90000" rIns="90000" tIns="46800" bIns="46800" anchor="t">
            <a:spAutoFit/>
          </a:bodyPr>
          <a:p>
            <a:pPr algn="ctr">
              <a:lnSpc>
                <a:spcPct val="1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The “How” and “Why” of Enron</a:t>
            </a:r>
            <a:endParaRPr b="0" lang="en-US" sz="3000" strike="noStrike" u="none">
              <a:solidFill>
                <a:srgbClr val="000000"/>
              </a:solidFill>
              <a:effectLst/>
              <a:uFillTx/>
              <a:latin typeface="Arial"/>
            </a:endParaRPr>
          </a:p>
          <a:p>
            <a:pPr algn="ctr">
              <a:lnSpc>
                <a:spcPct val="1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400" strike="noStrike" u="none">
                <a:solidFill>
                  <a:srgbClr val="000000"/>
                </a:solidFill>
                <a:effectLst/>
                <a:uFillTx/>
                <a:latin typeface="Arial Black"/>
              </a:rPr>
              <a:t>Culture</a:t>
            </a:r>
            <a:endParaRPr b="0" lang="en-US" sz="3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9" name=""/>
          <p:cNvSpPr/>
          <p:nvPr/>
        </p:nvSpPr>
        <p:spPr>
          <a:xfrm>
            <a:off x="1190520" y="1471680"/>
            <a:ext cx="8077320" cy="4360680"/>
          </a:xfrm>
          <a:prstGeom prst="roundRect">
            <a:avLst>
              <a:gd name="adj" fmla="val 16667"/>
            </a:avLst>
          </a:prstGeom>
          <a:gradFill rotWithShape="0">
            <a:gsLst>
              <a:gs pos="0">
                <a:srgbClr val="33ccff"/>
              </a:gs>
              <a:gs pos="100000">
                <a:srgbClr val="ffffff"/>
              </a:gs>
            </a:gsLst>
            <a:lin ang="8100000"/>
          </a:gra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20" name="PlaceHolder 1"/>
          <p:cNvSpPr>
            <a:spLocks noGrp="1"/>
          </p:cNvSpPr>
          <p:nvPr>
            <p:ph type="title"/>
          </p:nvPr>
        </p:nvSpPr>
        <p:spPr>
          <a:xfrm>
            <a:off x="228240" y="275760"/>
            <a:ext cx="9829800" cy="838440"/>
          </a:xfrm>
          <a:prstGeom prst="rect">
            <a:avLst/>
          </a:prstGeom>
          <a:noFill/>
          <a:ln w="0">
            <a:noFill/>
          </a:ln>
        </p:spPr>
        <p:txBody>
          <a:bodyPr lIns="90000" rIns="90000" tIns="46800" bIns="4680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The Economics Paradox</a:t>
            </a:r>
            <a:br>
              <a:rPr sz="3000"/>
            </a:br>
            <a:r>
              <a:rPr b="1" lang="en-US" sz="3000" strike="noStrike" u="none">
                <a:solidFill>
                  <a:srgbClr val="000000"/>
                </a:solidFill>
                <a:effectLst/>
                <a:uFillTx/>
                <a:latin typeface="Frutiger 55 Roman"/>
              </a:rPr>
              <a:t> </a:t>
            </a:r>
            <a:r>
              <a:rPr b="1" lang="en-US" sz="2600" strike="noStrike" u="none">
                <a:solidFill>
                  <a:srgbClr val="000000"/>
                </a:solidFill>
                <a:effectLst/>
                <a:uFillTx/>
                <a:latin typeface="Arial"/>
              </a:rPr>
              <a:t>Central Order Without Central Planning</a:t>
            </a:r>
            <a:endParaRPr b="1" lang="en-US" sz="2600" strike="noStrike" u="none">
              <a:solidFill>
                <a:srgbClr val="000000"/>
              </a:solidFill>
              <a:effectLst/>
              <a:uFillTx/>
              <a:latin typeface="Frutiger 55 Roman"/>
            </a:endParaRPr>
          </a:p>
        </p:txBody>
      </p:sp>
      <p:sp>
        <p:nvSpPr>
          <p:cNvPr id="121" name=""/>
          <p:cNvSpPr/>
          <p:nvPr/>
        </p:nvSpPr>
        <p:spPr>
          <a:xfrm>
            <a:off x="333360" y="1058760"/>
            <a:ext cx="9829800" cy="83844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22" name=""/>
          <p:cNvSpPr/>
          <p:nvPr/>
        </p:nvSpPr>
        <p:spPr>
          <a:xfrm>
            <a:off x="1324080" y="3081240"/>
            <a:ext cx="8067600" cy="838440"/>
          </a:xfrm>
          <a:prstGeom prst="rect">
            <a:avLst/>
          </a:prstGeom>
          <a:noFill/>
          <a:ln w="0">
            <a:noFill/>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600"/>
            </a:br>
            <a:br>
              <a:rPr sz="1600"/>
            </a:br>
            <a:br>
              <a:rPr sz="1600"/>
            </a:br>
            <a:r>
              <a:rPr b="1" lang="en-US" sz="2000" strike="noStrike" u="none">
                <a:solidFill>
                  <a:srgbClr val="000000"/>
                </a:solidFill>
                <a:effectLst/>
                <a:uFillTx/>
                <a:latin typeface="Arial"/>
              </a:rPr>
              <a:t>“The problem of a rational economic order is determined precisely by the fact that knowledge never exists in concentrated or integrated form but solely as the dispersed bits of incomplete and frequently contradictory knowledge which all the separate individuals possess.”  </a:t>
            </a:r>
            <a:br>
              <a:rPr sz="2000"/>
            </a:br>
            <a:br>
              <a:rPr sz="2000"/>
            </a:br>
            <a:r>
              <a:rPr b="1" lang="en-US" sz="2000" strike="noStrike" u="none">
                <a:solidFill>
                  <a:srgbClr val="000000"/>
                </a:solidFill>
                <a:effectLst/>
                <a:uFillTx/>
                <a:latin typeface="Arial"/>
              </a:rPr>
              <a:t>“The economic problem of society is. . . the utilization of knowledge which is not given to anyone in its totality.”</a:t>
            </a:r>
            <a:br>
              <a:rPr sz="2000"/>
            </a:br>
            <a:br>
              <a:rPr sz="2000"/>
            </a:br>
            <a:br>
              <a:rPr sz="2000"/>
            </a:b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F. A. Hayek (1944) </a:t>
            </a:r>
            <a:br>
              <a:rPr sz="2000"/>
            </a:br>
            <a:endParaRPr b="0" lang="en-US" sz="2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228240" y="76320"/>
            <a:ext cx="9829800" cy="838080"/>
          </a:xfrm>
          <a:prstGeom prst="rect">
            <a:avLst/>
          </a:prstGeom>
          <a:noFill/>
          <a:ln w="0">
            <a:noFill/>
          </a:ln>
        </p:spPr>
        <p:txBody>
          <a:bodyPr lIns="90000" rIns="90000" tIns="46800" bIns="4680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Economic Organization: Tight and Loose</a:t>
            </a:r>
            <a:endParaRPr b="1" lang="en-US" sz="3000" strike="noStrike" u="none">
              <a:solidFill>
                <a:srgbClr val="000000"/>
              </a:solidFill>
              <a:effectLst/>
              <a:uFillTx/>
              <a:latin typeface="Frutiger 55 Roman"/>
            </a:endParaRPr>
          </a:p>
        </p:txBody>
      </p:sp>
      <p:sp>
        <p:nvSpPr>
          <p:cNvPr id="124" name=""/>
          <p:cNvSpPr/>
          <p:nvPr/>
        </p:nvSpPr>
        <p:spPr>
          <a:xfrm>
            <a:off x="1422360" y="1643040"/>
            <a:ext cx="146160" cy="142920"/>
          </a:xfrm>
          <a:prstGeom prst="diamond">
            <a:avLst/>
          </a:prstGeom>
          <a:solidFill>
            <a:srgbClr val="ffb310"/>
          </a:solidFill>
          <a:ln w="0">
            <a:noFill/>
          </a:ln>
        </p:spPr>
        <p:style>
          <a:lnRef idx="0"/>
          <a:fillRef idx="0"/>
          <a:effectRef idx="0"/>
          <a:fontRef idx="minor"/>
        </p:style>
        <p:txBody>
          <a:bodyPr wrap="none" lIns="90000" rIns="90000" tIns="24840" bIns="24840" anchor="ctr">
            <a:noAutofit/>
          </a:bodyPr>
          <a:p>
            <a:endParaRPr b="0" lang="en-US" sz="2400" strike="noStrike" u="none">
              <a:solidFill>
                <a:srgbClr val="000000"/>
              </a:solidFill>
              <a:effectLst/>
              <a:uFillTx/>
              <a:latin typeface="Arial"/>
            </a:endParaRPr>
          </a:p>
        </p:txBody>
      </p:sp>
      <p:sp>
        <p:nvSpPr>
          <p:cNvPr id="125" name=""/>
          <p:cNvSpPr/>
          <p:nvPr/>
        </p:nvSpPr>
        <p:spPr>
          <a:xfrm>
            <a:off x="1409760" y="3819600"/>
            <a:ext cx="146160" cy="142920"/>
          </a:xfrm>
          <a:prstGeom prst="diamond">
            <a:avLst/>
          </a:prstGeom>
          <a:solidFill>
            <a:srgbClr val="ffb310"/>
          </a:solidFill>
          <a:ln w="0">
            <a:noFill/>
          </a:ln>
        </p:spPr>
        <p:style>
          <a:lnRef idx="0"/>
          <a:fillRef idx="0"/>
          <a:effectRef idx="0"/>
          <a:fontRef idx="minor"/>
        </p:style>
        <p:txBody>
          <a:bodyPr wrap="none" lIns="90000" rIns="90000" tIns="24840" bIns="24840" anchor="ctr">
            <a:noAutofit/>
          </a:bodyPr>
          <a:p>
            <a:endParaRPr b="0" lang="en-US" sz="2400" strike="noStrike" u="none">
              <a:solidFill>
                <a:srgbClr val="000000"/>
              </a:solidFill>
              <a:effectLst/>
              <a:uFillTx/>
              <a:latin typeface="Arial"/>
            </a:endParaRPr>
          </a:p>
        </p:txBody>
      </p:sp>
      <p:sp>
        <p:nvSpPr>
          <p:cNvPr id="126" name=""/>
          <p:cNvSpPr/>
          <p:nvPr/>
        </p:nvSpPr>
        <p:spPr>
          <a:xfrm>
            <a:off x="1541160" y="1495440"/>
            <a:ext cx="184032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Tight Rules</a:t>
            </a:r>
            <a:endParaRPr b="0" lang="en-US" sz="2400" strike="noStrike" u="none">
              <a:solidFill>
                <a:srgbClr val="000000"/>
              </a:solidFill>
              <a:effectLst/>
              <a:uFillTx/>
              <a:latin typeface="Arial"/>
            </a:endParaRPr>
          </a:p>
        </p:txBody>
      </p:sp>
      <p:sp>
        <p:nvSpPr>
          <p:cNvPr id="127" name=""/>
          <p:cNvSpPr/>
          <p:nvPr/>
        </p:nvSpPr>
        <p:spPr>
          <a:xfrm>
            <a:off x="1494360" y="3670200"/>
            <a:ext cx="199296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Loose Rules</a:t>
            </a:r>
            <a:endParaRPr b="0" lang="en-US" sz="2400" strike="noStrike" u="none">
              <a:solidFill>
                <a:srgbClr val="000000"/>
              </a:solidFill>
              <a:effectLst/>
              <a:uFillTx/>
              <a:latin typeface="Arial"/>
            </a:endParaRPr>
          </a:p>
        </p:txBody>
      </p:sp>
      <p:sp>
        <p:nvSpPr>
          <p:cNvPr id="128" name=""/>
          <p:cNvSpPr/>
          <p:nvPr/>
        </p:nvSpPr>
        <p:spPr>
          <a:xfrm>
            <a:off x="1706760" y="2030040"/>
            <a:ext cx="2544480" cy="1145520"/>
          </a:xfrm>
          <a:prstGeom prst="rect">
            <a:avLst/>
          </a:prstGeom>
          <a:noFill/>
          <a:ln w="0">
            <a:noFill/>
          </a:ln>
        </p:spPr>
        <p:style>
          <a:lnRef idx="0"/>
          <a:fillRef idx="0"/>
          <a:effectRef idx="0"/>
          <a:fontRef idx="minor"/>
        </p:style>
        <p:txBody>
          <a:bodyPr wrap="none" lIns="0" rIns="0" tIns="0" bIns="0" anchor="ctr">
            <a:spAutoFit/>
          </a:bodyPr>
          <a:p>
            <a:pPr marL="235080" indent="-235080">
              <a:spcBef>
                <a:spcPts val="550"/>
              </a:spcBef>
              <a:buClr>
                <a:srgbClr val="ffb31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Ownership title</a:t>
            </a:r>
            <a:endParaRPr b="0" lang="en-US" sz="2200" strike="noStrike" u="none">
              <a:solidFill>
                <a:srgbClr val="000000"/>
              </a:solidFill>
              <a:effectLst/>
              <a:uFillTx/>
              <a:latin typeface="Arial"/>
            </a:endParaRPr>
          </a:p>
          <a:p>
            <a:pPr marL="235080" indent="-235080">
              <a:spcBef>
                <a:spcPts val="550"/>
              </a:spcBef>
              <a:buClr>
                <a:srgbClr val="ffb31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Rule of law</a:t>
            </a:r>
            <a:endParaRPr b="0" lang="en-US" sz="2200" strike="noStrike" u="none">
              <a:solidFill>
                <a:srgbClr val="000000"/>
              </a:solidFill>
              <a:effectLst/>
              <a:uFillTx/>
              <a:latin typeface="Arial"/>
            </a:endParaRPr>
          </a:p>
          <a:p>
            <a:pPr marL="235080" indent="-235080">
              <a:spcBef>
                <a:spcPts val="550"/>
              </a:spcBef>
              <a:buClr>
                <a:srgbClr val="ffb31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Legal institutions</a:t>
            </a:r>
            <a:endParaRPr b="0" lang="en-US" sz="2200" strike="noStrike" u="none">
              <a:solidFill>
                <a:srgbClr val="000000"/>
              </a:solidFill>
              <a:effectLst/>
              <a:uFillTx/>
              <a:latin typeface="Arial"/>
            </a:endParaRPr>
          </a:p>
        </p:txBody>
      </p:sp>
      <p:sp>
        <p:nvSpPr>
          <p:cNvPr id="129" name=""/>
          <p:cNvSpPr/>
          <p:nvPr/>
        </p:nvSpPr>
        <p:spPr>
          <a:xfrm>
            <a:off x="1647360" y="4122360"/>
            <a:ext cx="2901600" cy="1550520"/>
          </a:xfrm>
          <a:prstGeom prst="rect">
            <a:avLst/>
          </a:prstGeom>
          <a:noFill/>
          <a:ln w="0">
            <a:noFill/>
          </a:ln>
        </p:spPr>
        <p:style>
          <a:lnRef idx="0"/>
          <a:fillRef idx="0"/>
          <a:effectRef idx="0"/>
          <a:fontRef idx="minor"/>
        </p:style>
        <p:txBody>
          <a:bodyPr wrap="none" lIns="0" rIns="0" tIns="0" bIns="0" anchor="ctr">
            <a:spAutoFit/>
          </a:bodyPr>
          <a:p>
            <a:pPr marL="235080" indent="-235080">
              <a:spcBef>
                <a:spcPts val="550"/>
              </a:spcBef>
              <a:buClr>
                <a:srgbClr val="ffb31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Market prices</a:t>
            </a:r>
            <a:endParaRPr b="0" lang="en-US" sz="2200" strike="noStrike" u="none">
              <a:solidFill>
                <a:srgbClr val="000000"/>
              </a:solidFill>
              <a:effectLst/>
              <a:uFillTx/>
              <a:latin typeface="Arial"/>
            </a:endParaRPr>
          </a:p>
          <a:p>
            <a:pPr marL="235080" indent="-235080">
              <a:spcBef>
                <a:spcPts val="550"/>
              </a:spcBef>
              <a:buClr>
                <a:srgbClr val="ffb31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Asset redeployment</a:t>
            </a:r>
            <a:endParaRPr b="0" lang="en-US" sz="2200" strike="noStrike" u="none">
              <a:solidFill>
                <a:srgbClr val="000000"/>
              </a:solidFill>
              <a:effectLst/>
              <a:uFillTx/>
              <a:latin typeface="Arial"/>
            </a:endParaRPr>
          </a:p>
          <a:p>
            <a:pPr marL="235080" indent="-235080">
              <a:spcBef>
                <a:spcPts val="550"/>
              </a:spcBef>
              <a:buClr>
                <a:srgbClr val="ffb31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Market structure</a:t>
            </a:r>
            <a:endParaRPr b="0" lang="en-US" sz="2200" strike="noStrike" u="none">
              <a:solidFill>
                <a:srgbClr val="000000"/>
              </a:solidFill>
              <a:effectLst/>
              <a:uFillTx/>
              <a:latin typeface="Arial"/>
            </a:endParaRPr>
          </a:p>
          <a:p>
            <a:pPr marL="235080" indent="-235080">
              <a:spcBef>
                <a:spcPts val="550"/>
              </a:spcBef>
              <a:buClr>
                <a:srgbClr val="ffb31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Arial"/>
            </a:endParaRPr>
          </a:p>
        </p:txBody>
      </p:sp>
      <p:pic>
        <p:nvPicPr>
          <p:cNvPr id="130" name="" descr=""/>
          <p:cNvPicPr/>
          <p:nvPr/>
        </p:nvPicPr>
        <p:blipFill>
          <a:blip r:embed="rId1"/>
          <a:stretch/>
        </p:blipFill>
        <p:spPr>
          <a:xfrm>
            <a:off x="6802560" y="947880"/>
            <a:ext cx="1704960" cy="2533680"/>
          </a:xfrm>
          <a:prstGeom prst="rect">
            <a:avLst/>
          </a:prstGeom>
          <a:noFill/>
          <a:ln w="0">
            <a:noFill/>
          </a:ln>
        </p:spPr>
      </p:pic>
      <p:pic>
        <p:nvPicPr>
          <p:cNvPr id="131" name="" descr=""/>
          <p:cNvPicPr/>
          <p:nvPr/>
        </p:nvPicPr>
        <p:blipFill>
          <a:blip r:embed="rId2"/>
          <a:stretch/>
        </p:blipFill>
        <p:spPr>
          <a:xfrm>
            <a:off x="6935760" y="3684600"/>
            <a:ext cx="959040" cy="2914560"/>
          </a:xfrm>
          <a:prstGeom prst="rect">
            <a:avLst/>
          </a:prstGeom>
          <a:noFill/>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2" name=""/>
          <p:cNvSpPr/>
          <p:nvPr/>
        </p:nvSpPr>
        <p:spPr>
          <a:xfrm>
            <a:off x="228600" y="266760"/>
            <a:ext cx="9829800" cy="8380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The Management Paradox</a:t>
            </a:r>
            <a:br>
              <a:rPr sz="3000"/>
            </a:br>
            <a:endParaRPr b="0" lang="en-US" sz="3000" strike="noStrike" u="none">
              <a:solidFill>
                <a:srgbClr val="000000"/>
              </a:solidFill>
              <a:effectLst/>
              <a:uFillTx/>
              <a:latin typeface="Arial"/>
            </a:endParaRPr>
          </a:p>
        </p:txBody>
      </p:sp>
      <p:sp>
        <p:nvSpPr>
          <p:cNvPr id="133" name=""/>
          <p:cNvSpPr/>
          <p:nvPr/>
        </p:nvSpPr>
        <p:spPr>
          <a:xfrm>
            <a:off x="1133640" y="1633680"/>
            <a:ext cx="8076960" cy="2379600"/>
          </a:xfrm>
          <a:prstGeom prst="roundRect">
            <a:avLst>
              <a:gd name="adj" fmla="val 16667"/>
            </a:avLst>
          </a:prstGeom>
          <a:gradFill rotWithShape="0">
            <a:gsLst>
              <a:gs pos="0">
                <a:srgbClr val="33ccff"/>
              </a:gs>
              <a:gs pos="100000">
                <a:srgbClr val="ffffff"/>
              </a:gs>
            </a:gsLst>
            <a:lin ang="8100000"/>
          </a:gra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34" name=""/>
          <p:cNvSpPr/>
          <p:nvPr/>
        </p:nvSpPr>
        <p:spPr>
          <a:xfrm>
            <a:off x="1628640" y="2131920"/>
            <a:ext cx="7089840" cy="1371960"/>
          </a:xfrm>
          <a:prstGeom prst="rect">
            <a:avLst/>
          </a:prstGeom>
          <a:noFill/>
          <a:ln w="0">
            <a:noFill/>
          </a:ln>
        </p:spPr>
        <p:style>
          <a:lnRef idx="0"/>
          <a:fillRef idx="0"/>
          <a:effectRef idx="0"/>
          <a:fontRef idx="minor"/>
        </p:style>
        <p:txBody>
          <a:bodyPr lIns="0" rIns="0" tIns="0" bIns="0" anchor="ctr">
            <a:spAutoFit/>
          </a:bodyPr>
          <a:p>
            <a:pPr marL="235080" indent="-235080"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How can innovation and progress occur without a detailed blueprint and precise workforce instructions?</a:t>
            </a:r>
            <a:endParaRPr b="0" lang="en-US" sz="3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5" name="PlaceHolder 1"/>
          <p:cNvSpPr>
            <a:spLocks noGrp="1"/>
          </p:cNvSpPr>
          <p:nvPr>
            <p:ph type="title"/>
          </p:nvPr>
        </p:nvSpPr>
        <p:spPr>
          <a:xfrm>
            <a:off x="228240" y="76320"/>
            <a:ext cx="9829800" cy="838080"/>
          </a:xfrm>
          <a:prstGeom prst="rect">
            <a:avLst/>
          </a:prstGeom>
          <a:noFill/>
          <a:ln w="0">
            <a:noFill/>
          </a:ln>
        </p:spPr>
        <p:txBody>
          <a:bodyPr lIns="90000" rIns="90000" tIns="46800" bIns="4680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Management Strategy:  Tight and Loose</a:t>
            </a:r>
            <a:endParaRPr b="1" lang="en-US" sz="3000" strike="noStrike" u="none">
              <a:solidFill>
                <a:srgbClr val="000000"/>
              </a:solidFill>
              <a:effectLst/>
              <a:uFillTx/>
              <a:latin typeface="Frutiger 55 Roman"/>
            </a:endParaRPr>
          </a:p>
        </p:txBody>
      </p:sp>
      <p:sp>
        <p:nvSpPr>
          <p:cNvPr id="136" name=""/>
          <p:cNvSpPr/>
          <p:nvPr/>
        </p:nvSpPr>
        <p:spPr>
          <a:xfrm>
            <a:off x="1422360" y="1547640"/>
            <a:ext cx="146160" cy="142920"/>
          </a:xfrm>
          <a:prstGeom prst="diamond">
            <a:avLst/>
          </a:prstGeom>
          <a:solidFill>
            <a:srgbClr val="ffb310"/>
          </a:solidFill>
          <a:ln w="0">
            <a:noFill/>
          </a:ln>
        </p:spPr>
        <p:style>
          <a:lnRef idx="0"/>
          <a:fillRef idx="0"/>
          <a:effectRef idx="0"/>
          <a:fontRef idx="minor"/>
        </p:style>
        <p:txBody>
          <a:bodyPr wrap="none" lIns="90000" rIns="90000" tIns="24840" bIns="24840" anchor="ctr">
            <a:noAutofit/>
          </a:bodyPr>
          <a:p>
            <a:endParaRPr b="0" lang="en-US" sz="2400" strike="noStrike" u="none">
              <a:solidFill>
                <a:srgbClr val="000000"/>
              </a:solidFill>
              <a:effectLst/>
              <a:uFillTx/>
              <a:latin typeface="Arial"/>
            </a:endParaRPr>
          </a:p>
        </p:txBody>
      </p:sp>
      <p:sp>
        <p:nvSpPr>
          <p:cNvPr id="137" name=""/>
          <p:cNvSpPr/>
          <p:nvPr/>
        </p:nvSpPr>
        <p:spPr>
          <a:xfrm>
            <a:off x="1409760" y="3733920"/>
            <a:ext cx="146160" cy="142920"/>
          </a:xfrm>
          <a:prstGeom prst="diamond">
            <a:avLst/>
          </a:prstGeom>
          <a:solidFill>
            <a:srgbClr val="ffb310"/>
          </a:solidFill>
          <a:ln w="0">
            <a:noFill/>
          </a:ln>
        </p:spPr>
        <p:style>
          <a:lnRef idx="0"/>
          <a:fillRef idx="0"/>
          <a:effectRef idx="0"/>
          <a:fontRef idx="minor"/>
        </p:style>
        <p:txBody>
          <a:bodyPr wrap="none" lIns="90000" rIns="90000" tIns="24840" bIns="24840" anchor="ctr">
            <a:noAutofit/>
          </a:bodyPr>
          <a:p>
            <a:endParaRPr b="0" lang="en-US" sz="2400" strike="noStrike" u="none">
              <a:solidFill>
                <a:srgbClr val="000000"/>
              </a:solidFill>
              <a:effectLst/>
              <a:uFillTx/>
              <a:latin typeface="Arial"/>
            </a:endParaRPr>
          </a:p>
        </p:txBody>
      </p:sp>
      <p:sp>
        <p:nvSpPr>
          <p:cNvPr id="138" name=""/>
          <p:cNvSpPr/>
          <p:nvPr/>
        </p:nvSpPr>
        <p:spPr>
          <a:xfrm>
            <a:off x="1549800" y="1400040"/>
            <a:ext cx="226296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Tight Controls</a:t>
            </a:r>
            <a:endParaRPr b="0" lang="en-US" sz="2400" strike="noStrike" u="none">
              <a:solidFill>
                <a:srgbClr val="000000"/>
              </a:solidFill>
              <a:effectLst/>
              <a:uFillTx/>
              <a:latin typeface="Arial"/>
            </a:endParaRPr>
          </a:p>
        </p:txBody>
      </p:sp>
      <p:sp>
        <p:nvSpPr>
          <p:cNvPr id="139" name=""/>
          <p:cNvSpPr/>
          <p:nvPr/>
        </p:nvSpPr>
        <p:spPr>
          <a:xfrm>
            <a:off x="1502640" y="3584520"/>
            <a:ext cx="241596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Loose Controls</a:t>
            </a:r>
            <a:endParaRPr b="0" lang="en-US" sz="2400" strike="noStrike" u="none">
              <a:solidFill>
                <a:srgbClr val="000000"/>
              </a:solidFill>
              <a:effectLst/>
              <a:uFillTx/>
              <a:latin typeface="Arial"/>
            </a:endParaRPr>
          </a:p>
        </p:txBody>
      </p:sp>
      <p:sp>
        <p:nvSpPr>
          <p:cNvPr id="140" name=""/>
          <p:cNvSpPr/>
          <p:nvPr/>
        </p:nvSpPr>
        <p:spPr>
          <a:xfrm>
            <a:off x="1704960" y="1843560"/>
            <a:ext cx="3041640" cy="1445760"/>
          </a:xfrm>
          <a:prstGeom prst="rect">
            <a:avLst/>
          </a:prstGeom>
          <a:noFill/>
          <a:ln w="0">
            <a:noFill/>
          </a:ln>
        </p:spPr>
        <p:style>
          <a:lnRef idx="0"/>
          <a:fillRef idx="0"/>
          <a:effectRef idx="0"/>
          <a:fontRef idx="minor"/>
        </p:style>
        <p:txBody>
          <a:bodyPr wrap="none" lIns="0" rIns="0" tIns="0" bIns="0" anchor="ctr">
            <a:spAutoFit/>
          </a:bodyPr>
          <a:p>
            <a:pPr marL="235080" indent="-235080">
              <a:spcBef>
                <a:spcPts val="275"/>
              </a:spcBef>
              <a:buClr>
                <a:srgbClr val="ffb31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Financial accounting</a:t>
            </a:r>
            <a:endParaRPr b="0" lang="en-US" sz="2200" strike="noStrike" u="none">
              <a:solidFill>
                <a:srgbClr val="000000"/>
              </a:solidFill>
              <a:effectLst/>
              <a:uFillTx/>
              <a:latin typeface="Arial"/>
            </a:endParaRPr>
          </a:p>
          <a:p>
            <a:pPr marL="235080" indent="-235080">
              <a:spcBef>
                <a:spcPts val="275"/>
              </a:spcBef>
              <a:buClr>
                <a:srgbClr val="ffb31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Risk management</a:t>
            </a:r>
            <a:endParaRPr b="0" lang="en-US" sz="2200" strike="noStrike" u="none">
              <a:solidFill>
                <a:srgbClr val="000000"/>
              </a:solidFill>
              <a:effectLst/>
              <a:uFillTx/>
              <a:latin typeface="Arial"/>
            </a:endParaRPr>
          </a:p>
          <a:p>
            <a:pPr marL="235080" indent="-235080">
              <a:spcBef>
                <a:spcPts val="275"/>
              </a:spcBef>
              <a:buClr>
                <a:srgbClr val="ffb31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Performance reviews</a:t>
            </a:r>
            <a:endParaRPr b="0" lang="en-US" sz="2200" strike="noStrike" u="none">
              <a:solidFill>
                <a:srgbClr val="000000"/>
              </a:solidFill>
              <a:effectLst/>
              <a:uFillTx/>
              <a:latin typeface="Arial"/>
            </a:endParaRPr>
          </a:p>
          <a:p>
            <a:pPr marL="235080" indent="-235080">
              <a:spcBef>
                <a:spcPts val="275"/>
              </a:spcBef>
              <a:buClr>
                <a:srgbClr val="ffb31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Legal obligations</a:t>
            </a:r>
            <a:endParaRPr b="0" lang="en-US" sz="2200" strike="noStrike" u="none">
              <a:solidFill>
                <a:srgbClr val="000000"/>
              </a:solidFill>
              <a:effectLst/>
              <a:uFillTx/>
              <a:latin typeface="Arial"/>
            </a:endParaRPr>
          </a:p>
        </p:txBody>
      </p:sp>
      <p:sp>
        <p:nvSpPr>
          <p:cNvPr id="141" name=""/>
          <p:cNvSpPr/>
          <p:nvPr/>
        </p:nvSpPr>
        <p:spPr>
          <a:xfrm>
            <a:off x="1656000" y="3991680"/>
            <a:ext cx="4544640" cy="2556000"/>
          </a:xfrm>
          <a:prstGeom prst="rect">
            <a:avLst/>
          </a:prstGeom>
          <a:noFill/>
          <a:ln w="0">
            <a:noFill/>
          </a:ln>
        </p:spPr>
        <p:style>
          <a:lnRef idx="0"/>
          <a:fillRef idx="0"/>
          <a:effectRef idx="0"/>
          <a:fontRef idx="minor"/>
        </p:style>
        <p:txBody>
          <a:bodyPr wrap="none" lIns="0" rIns="0" tIns="0" bIns="0" anchor="ctr">
            <a:spAutoFit/>
          </a:bodyPr>
          <a:p>
            <a:pPr marL="235080" indent="-235080">
              <a:spcBef>
                <a:spcPts val="275"/>
              </a:spcBef>
              <a:buClr>
                <a:srgbClr val="ffb31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Organization</a:t>
            </a:r>
            <a:endParaRPr b="0" lang="en-US" sz="2200" strike="noStrike" u="none">
              <a:solidFill>
                <a:srgbClr val="000000"/>
              </a:solidFill>
              <a:effectLst/>
              <a:uFillTx/>
              <a:latin typeface="Arial"/>
            </a:endParaRPr>
          </a:p>
          <a:p>
            <a:pPr marL="235080" indent="-235080">
              <a:spcBef>
                <a:spcPts val="275"/>
              </a:spcBef>
              <a:buClr>
                <a:srgbClr val="ffb31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Creativity/new business ideas</a:t>
            </a:r>
            <a:endParaRPr b="0" lang="en-US" sz="2200" strike="noStrike" u="none">
              <a:solidFill>
                <a:srgbClr val="000000"/>
              </a:solidFill>
              <a:effectLst/>
              <a:uFillTx/>
              <a:latin typeface="Arial"/>
            </a:endParaRPr>
          </a:p>
          <a:p>
            <a:pPr marL="235080" indent="-235080">
              <a:spcBef>
                <a:spcPts val="275"/>
              </a:spcBef>
              <a:buClr>
                <a:srgbClr val="ffb31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Work schedules</a:t>
            </a:r>
            <a:endParaRPr b="0" lang="en-US" sz="2200" strike="noStrike" u="none">
              <a:solidFill>
                <a:srgbClr val="000000"/>
              </a:solidFill>
              <a:effectLst/>
              <a:uFillTx/>
              <a:latin typeface="Arial"/>
            </a:endParaRPr>
          </a:p>
          <a:p>
            <a:pPr marL="235080" indent="-235080">
              <a:spcBef>
                <a:spcPts val="275"/>
              </a:spcBef>
              <a:buClr>
                <a:srgbClr val="ffb31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Working environment</a:t>
            </a:r>
            <a:endParaRPr b="0" lang="en-US" sz="2200" strike="noStrike" u="none">
              <a:solidFill>
                <a:srgbClr val="000000"/>
              </a:solidFill>
              <a:effectLst/>
              <a:uFillTx/>
              <a:latin typeface="Arial"/>
            </a:endParaRPr>
          </a:p>
          <a:p>
            <a:pPr lvl="1" marL="685800" indent="-228600">
              <a:lnSpc>
                <a:spcPct val="100000"/>
              </a:lnSpc>
              <a:spcBef>
                <a:spcPts val="275"/>
              </a:spcBef>
              <a:buClr>
                <a:srgbClr val="ffb31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Dress code</a:t>
            </a:r>
            <a:endParaRPr b="0" lang="en-US" sz="2200" strike="noStrike" u="none">
              <a:solidFill>
                <a:srgbClr val="000000"/>
              </a:solidFill>
              <a:effectLst/>
              <a:uFillTx/>
              <a:latin typeface="Arial"/>
            </a:endParaRPr>
          </a:p>
          <a:p>
            <a:pPr lvl="1" marL="685800" indent="-228600">
              <a:lnSpc>
                <a:spcPct val="100000"/>
              </a:lnSpc>
              <a:spcBef>
                <a:spcPts val="275"/>
              </a:spcBef>
              <a:buClr>
                <a:srgbClr val="ffb31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Floor design</a:t>
            </a:r>
            <a:endParaRPr b="0" lang="en-US" sz="2200" strike="noStrike" u="none">
              <a:solidFill>
                <a:srgbClr val="000000"/>
              </a:solidFill>
              <a:effectLst/>
              <a:uFillTx/>
              <a:latin typeface="Arial"/>
            </a:endParaRPr>
          </a:p>
          <a:p>
            <a:pPr marL="235080" indent="-235080">
              <a:spcBef>
                <a:spcPts val="275"/>
              </a:spcBef>
              <a:buClr>
                <a:srgbClr val="ffb31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Providers of equipment/services</a:t>
            </a:r>
            <a:endParaRPr b="0" lang="en-US" sz="2200" strike="noStrike" u="none">
              <a:solidFill>
                <a:srgbClr val="000000"/>
              </a:solidFill>
              <a:effectLst/>
              <a:uFillTx/>
              <a:latin typeface="Arial"/>
            </a:endParaRPr>
          </a:p>
        </p:txBody>
      </p:sp>
      <p:pic>
        <p:nvPicPr>
          <p:cNvPr id="142" name="" descr=""/>
          <p:cNvPicPr/>
          <p:nvPr/>
        </p:nvPicPr>
        <p:blipFill>
          <a:blip r:embed="rId1"/>
          <a:stretch/>
        </p:blipFill>
        <p:spPr>
          <a:xfrm>
            <a:off x="6469200" y="947880"/>
            <a:ext cx="1704960" cy="2533680"/>
          </a:xfrm>
          <a:prstGeom prst="rect">
            <a:avLst/>
          </a:prstGeom>
          <a:noFill/>
          <a:ln w="0">
            <a:noFill/>
          </a:ln>
        </p:spPr>
      </p:pic>
      <p:pic>
        <p:nvPicPr>
          <p:cNvPr id="143" name="" descr=""/>
          <p:cNvPicPr/>
          <p:nvPr/>
        </p:nvPicPr>
        <p:blipFill>
          <a:blip r:embed="rId2"/>
          <a:stretch/>
        </p:blipFill>
        <p:spPr>
          <a:xfrm>
            <a:off x="6935760" y="3684600"/>
            <a:ext cx="959040" cy="2914560"/>
          </a:xfrm>
          <a:prstGeom prst="rect">
            <a:avLst/>
          </a:prstGeom>
          <a:noFill/>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44" name="Mag%20Cover" descr=""/>
          <p:cNvPicPr/>
          <p:nvPr/>
        </p:nvPicPr>
        <p:blipFill>
          <a:blip r:embed="rId1"/>
          <a:stretch/>
        </p:blipFill>
        <p:spPr>
          <a:xfrm>
            <a:off x="2575080" y="933480"/>
            <a:ext cx="5135400" cy="5605560"/>
          </a:xfrm>
          <a:prstGeom prst="rect">
            <a:avLst/>
          </a:prstGeom>
          <a:noFill/>
          <a:ln w="0">
            <a:noFill/>
          </a:ln>
        </p:spPr>
      </p:pic>
      <p:sp>
        <p:nvSpPr>
          <p:cNvPr id="145" name="PlaceHolder 1"/>
          <p:cNvSpPr>
            <a:spLocks noGrp="1"/>
          </p:cNvSpPr>
          <p:nvPr>
            <p:ph type="title"/>
          </p:nvPr>
        </p:nvSpPr>
        <p:spPr>
          <a:xfrm>
            <a:off x="228240" y="76320"/>
            <a:ext cx="9829800" cy="838080"/>
          </a:xfrm>
          <a:prstGeom prst="rect">
            <a:avLst/>
          </a:prstGeom>
          <a:noFill/>
          <a:ln w="0">
            <a:noFill/>
          </a:ln>
        </p:spPr>
        <p:txBody>
          <a:bodyPr lIns="90000" rIns="90000" tIns="46800" bIns="4680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Build a Culture - Build a Company</a:t>
            </a:r>
            <a:endParaRPr b="1" lang="en-US" sz="3000" strike="noStrike" u="none">
              <a:solidFill>
                <a:srgbClr val="000000"/>
              </a:solidFill>
              <a:effectLst/>
              <a:uFillTx/>
              <a:latin typeface="Frutiger 55 Roman"/>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146" name=""/>
          <p:cNvSpPr/>
          <p:nvPr/>
        </p:nvSpPr>
        <p:spPr>
          <a:xfrm rot="19618200">
            <a:off x="336600" y="1165320"/>
            <a:ext cx="10618560" cy="3808440"/>
          </a:xfrm>
          <a:prstGeom prst="rightArrow">
            <a:avLst>
              <a:gd name="adj1" fmla="val 50000"/>
              <a:gd name="adj2" fmla="val 69704"/>
            </a:avLst>
          </a:prstGeom>
          <a:solidFill>
            <a:srgbClr val="ffb31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47" name=""/>
          <p:cNvSpPr/>
          <p:nvPr/>
        </p:nvSpPr>
        <p:spPr>
          <a:xfrm>
            <a:off x="-117360" y="816120"/>
            <a:ext cx="5470560" cy="8380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“Set Unreasonable Expectations”</a:t>
            </a:r>
            <a:br>
              <a:rPr sz="3000"/>
            </a:br>
            <a:r>
              <a:rPr b="0" lang="en-US" sz="3000" strike="noStrike" u="none">
                <a:solidFill>
                  <a:srgbClr val="000000"/>
                </a:solidFill>
                <a:effectLst/>
                <a:uFillTx/>
                <a:latin typeface="Arial Black"/>
              </a:rPr>
              <a:t>	</a:t>
            </a:r>
            <a:r>
              <a:rPr b="0" lang="en-US" sz="3000" strike="noStrike" u="none">
                <a:solidFill>
                  <a:srgbClr val="000000"/>
                </a:solidFill>
                <a:effectLst/>
                <a:uFillTx/>
                <a:latin typeface="Arial Black"/>
              </a:rPr>
              <a:t>	</a:t>
            </a:r>
            <a:r>
              <a:rPr b="0" lang="en-US" sz="3000" strike="noStrike" u="none">
                <a:solidFill>
                  <a:srgbClr val="000000"/>
                </a:solidFill>
                <a:effectLst/>
                <a:uFillTx/>
                <a:latin typeface="Arial Black"/>
              </a:rPr>
              <a:t>-  Gary Hamel</a:t>
            </a:r>
            <a:endParaRPr b="0" lang="en-US" sz="3000" strike="noStrike" u="none">
              <a:solidFill>
                <a:srgbClr val="000000"/>
              </a:solidFill>
              <a:effectLst/>
              <a:uFillTx/>
              <a:latin typeface="Arial"/>
            </a:endParaRPr>
          </a:p>
        </p:txBody>
      </p:sp>
      <p:sp>
        <p:nvSpPr>
          <p:cNvPr id="148" name=""/>
          <p:cNvSpPr/>
          <p:nvPr/>
        </p:nvSpPr>
        <p:spPr>
          <a:xfrm>
            <a:off x="633240" y="4925880"/>
            <a:ext cx="3063960" cy="146556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Become the Premier Integrated Natural Gas Company in North America</a:t>
            </a:r>
            <a:endParaRPr b="0" lang="en-US" sz="1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(1986-89)</a:t>
            </a:r>
            <a:endParaRPr b="0" lang="en-US" sz="1800" strike="noStrike" u="none">
              <a:solidFill>
                <a:srgbClr val="000000"/>
              </a:solidFill>
              <a:effectLst/>
              <a:uFillTx/>
              <a:latin typeface="Arial"/>
            </a:endParaRPr>
          </a:p>
        </p:txBody>
      </p:sp>
      <p:sp>
        <p:nvSpPr>
          <p:cNvPr id="149" name=""/>
          <p:cNvSpPr/>
          <p:nvPr/>
        </p:nvSpPr>
        <p:spPr>
          <a:xfrm>
            <a:off x="1449360" y="4562640"/>
            <a:ext cx="1425600" cy="368280"/>
          </a:xfrm>
          <a:prstGeom prst="rect">
            <a:avLst/>
          </a:prstGeom>
          <a:solidFill>
            <a:srgbClr val="0091ff"/>
          </a:solid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First Vision</a:t>
            </a:r>
            <a:endParaRPr b="0" lang="en-US" sz="1800" strike="noStrike" u="none">
              <a:solidFill>
                <a:srgbClr val="000000"/>
              </a:solidFill>
              <a:effectLst/>
              <a:uFillTx/>
              <a:latin typeface="Arial"/>
            </a:endParaRPr>
          </a:p>
        </p:txBody>
      </p:sp>
      <p:sp>
        <p:nvSpPr>
          <p:cNvPr id="150" name=""/>
          <p:cNvSpPr/>
          <p:nvPr/>
        </p:nvSpPr>
        <p:spPr>
          <a:xfrm>
            <a:off x="2811600" y="3622680"/>
            <a:ext cx="3076560" cy="91692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Become the World’s </a:t>
            </a:r>
            <a:endParaRPr b="0" lang="en-US" sz="1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First Natural Gas Major</a:t>
            </a:r>
            <a:endParaRPr b="0" lang="en-US" sz="1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(1990-95)</a:t>
            </a:r>
            <a:endParaRPr b="0" lang="en-US" sz="1800" strike="noStrike" u="none">
              <a:solidFill>
                <a:srgbClr val="000000"/>
              </a:solidFill>
              <a:effectLst/>
              <a:uFillTx/>
              <a:latin typeface="Arial"/>
            </a:endParaRPr>
          </a:p>
        </p:txBody>
      </p:sp>
      <p:sp>
        <p:nvSpPr>
          <p:cNvPr id="151" name=""/>
          <p:cNvSpPr/>
          <p:nvPr/>
        </p:nvSpPr>
        <p:spPr>
          <a:xfrm>
            <a:off x="3467160" y="3249720"/>
            <a:ext cx="1755720" cy="368280"/>
          </a:xfrm>
          <a:prstGeom prst="rect">
            <a:avLst/>
          </a:prstGeom>
          <a:solidFill>
            <a:srgbClr val="0091ff"/>
          </a:solid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Second Vision</a:t>
            </a:r>
            <a:endParaRPr b="0" lang="en-US" sz="1800" strike="noStrike" u="none">
              <a:solidFill>
                <a:srgbClr val="000000"/>
              </a:solidFill>
              <a:effectLst/>
              <a:uFillTx/>
              <a:latin typeface="Arial"/>
            </a:endParaRPr>
          </a:p>
        </p:txBody>
      </p:sp>
      <p:sp>
        <p:nvSpPr>
          <p:cNvPr id="152" name=""/>
          <p:cNvSpPr/>
          <p:nvPr/>
        </p:nvSpPr>
        <p:spPr>
          <a:xfrm>
            <a:off x="4900680" y="2201760"/>
            <a:ext cx="3305160" cy="119124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Become the World’s </a:t>
            </a:r>
            <a:endParaRPr b="0" lang="en-US" sz="1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Leading Energy </a:t>
            </a:r>
            <a:endParaRPr b="0" lang="en-US" sz="1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Company</a:t>
            </a:r>
            <a:endParaRPr b="0" lang="en-US" sz="1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(1995-2000)</a:t>
            </a:r>
            <a:endParaRPr b="0" lang="en-US" sz="1800" strike="noStrike" u="none">
              <a:solidFill>
                <a:srgbClr val="000000"/>
              </a:solidFill>
              <a:effectLst/>
              <a:uFillTx/>
              <a:latin typeface="Arial"/>
            </a:endParaRPr>
          </a:p>
        </p:txBody>
      </p:sp>
      <p:sp>
        <p:nvSpPr>
          <p:cNvPr id="153" name=""/>
          <p:cNvSpPr/>
          <p:nvPr/>
        </p:nvSpPr>
        <p:spPr>
          <a:xfrm>
            <a:off x="5807160" y="1833480"/>
            <a:ext cx="1501560" cy="368280"/>
          </a:xfrm>
          <a:prstGeom prst="rect">
            <a:avLst/>
          </a:prstGeom>
          <a:solidFill>
            <a:srgbClr val="0091ff"/>
          </a:solid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Third Vision</a:t>
            </a:r>
            <a:endParaRPr b="0" lang="en-US" sz="1800" strike="noStrike" u="none">
              <a:solidFill>
                <a:srgbClr val="000000"/>
              </a:solidFill>
              <a:effectLst/>
              <a:uFillTx/>
              <a:latin typeface="Arial"/>
            </a:endParaRPr>
          </a:p>
        </p:txBody>
      </p:sp>
      <p:sp>
        <p:nvSpPr>
          <p:cNvPr id="154" name=""/>
          <p:cNvSpPr/>
          <p:nvPr/>
        </p:nvSpPr>
        <p:spPr>
          <a:xfrm>
            <a:off x="7844040" y="298440"/>
            <a:ext cx="1653840" cy="368280"/>
          </a:xfrm>
          <a:prstGeom prst="rect">
            <a:avLst/>
          </a:prstGeom>
          <a:solidFill>
            <a:srgbClr val="0091ff"/>
          </a:solid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Fourth Vision</a:t>
            </a:r>
            <a:endParaRPr b="0" lang="en-US" sz="1800" strike="noStrike" u="none">
              <a:solidFill>
                <a:srgbClr val="000000"/>
              </a:solidFill>
              <a:effectLst/>
              <a:uFillTx/>
              <a:latin typeface="Arial"/>
            </a:endParaRPr>
          </a:p>
        </p:txBody>
      </p:sp>
      <p:pic>
        <p:nvPicPr>
          <p:cNvPr id="155" name="WC-Elogo-N" descr=""/>
          <p:cNvPicPr/>
          <p:nvPr/>
        </p:nvPicPr>
        <p:blipFill>
          <a:blip r:embed="rId1"/>
          <a:stretch/>
        </p:blipFill>
        <p:spPr>
          <a:xfrm>
            <a:off x="9425160" y="6067440"/>
            <a:ext cx="703080" cy="703080"/>
          </a:xfrm>
          <a:prstGeom prst="rect">
            <a:avLst/>
          </a:prstGeom>
          <a:noFill/>
          <a:ln w="0">
            <a:noFill/>
          </a:ln>
        </p:spPr>
      </p:pic>
      <p:sp>
        <p:nvSpPr>
          <p:cNvPr id="156" name=""/>
          <p:cNvSpPr/>
          <p:nvPr/>
        </p:nvSpPr>
        <p:spPr>
          <a:xfrm>
            <a:off x="-144360" y="6629400"/>
            <a:ext cx="1355400" cy="18036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 2001 RB-UofH-0101-</a:t>
            </a:r>
            <a:fld id="{C9255F25-934D-44E1-9165-A40FFD1A1422}" type="slidenum">
              <a:rPr b="1" lang="en-US" sz="600" strike="noStrike" u="none">
                <a:solidFill>
                  <a:srgbClr val="000000"/>
                </a:solidFill>
                <a:effectLst/>
                <a:uFillTx/>
                <a:latin typeface="Arial"/>
              </a:rPr>
              <a:t>&lt;number&gt;</a:t>
            </a:fld>
            <a:endParaRPr b="0" lang="en-US" sz="600" strike="noStrike" u="none">
              <a:solidFill>
                <a:srgbClr val="000000"/>
              </a:solidFill>
              <a:effectLst/>
              <a:uFillTx/>
              <a:latin typeface="Arial"/>
            </a:endParaRPr>
          </a:p>
        </p:txBody>
      </p:sp>
      <p:sp>
        <p:nvSpPr>
          <p:cNvPr id="157" name=""/>
          <p:cNvSpPr/>
          <p:nvPr/>
        </p:nvSpPr>
        <p:spPr>
          <a:xfrm>
            <a:off x="6715080" y="839880"/>
            <a:ext cx="3305160" cy="91692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Become the World’s </a:t>
            </a:r>
            <a:endParaRPr b="0" lang="en-US" sz="1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Leading Company</a:t>
            </a:r>
            <a:endParaRPr b="0" lang="en-US" sz="1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(2001-    )</a:t>
            </a: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8" name=""/>
          <p:cNvSpPr/>
          <p:nvPr/>
        </p:nvSpPr>
        <p:spPr>
          <a:xfrm>
            <a:off x="639720" y="1592280"/>
            <a:ext cx="3430800" cy="1951200"/>
          </a:xfrm>
          <a:prstGeom prst="rightArrow">
            <a:avLst>
              <a:gd name="adj1" fmla="val 50000"/>
              <a:gd name="adj2" fmla="val 43958"/>
            </a:avLst>
          </a:prstGeom>
          <a:solidFill>
            <a:srgbClr val="095ba6"/>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Traditional Model</a:t>
            </a:r>
            <a:endParaRPr b="0" lang="en-US" sz="2400" strike="noStrike" u="none">
              <a:solidFill>
                <a:srgbClr val="000000"/>
              </a:solidFill>
              <a:effectLst/>
              <a:uFillTx/>
              <a:latin typeface="Arial"/>
            </a:endParaRPr>
          </a:p>
        </p:txBody>
      </p:sp>
      <p:sp>
        <p:nvSpPr>
          <p:cNvPr id="159" name=""/>
          <p:cNvSpPr/>
          <p:nvPr/>
        </p:nvSpPr>
        <p:spPr>
          <a:xfrm>
            <a:off x="4452840" y="1430280"/>
            <a:ext cx="5529240" cy="2324160"/>
          </a:xfrm>
          <a:prstGeom prst="ellipse">
            <a:avLst/>
          </a:prstGeom>
          <a:solidFill>
            <a:srgbClr val="e9ad17"/>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60" name=""/>
          <p:cNvSpPr/>
          <p:nvPr/>
        </p:nvSpPr>
        <p:spPr>
          <a:xfrm>
            <a:off x="5258880" y="1623960"/>
            <a:ext cx="4547880" cy="1922760"/>
          </a:xfrm>
          <a:prstGeom prst="rect">
            <a:avLst/>
          </a:prstGeom>
          <a:noFill/>
          <a:ln w="0">
            <a:noFill/>
          </a:ln>
        </p:spPr>
        <p:style>
          <a:lnRef idx="0"/>
          <a:fillRef idx="0"/>
          <a:effectRef idx="0"/>
          <a:fontRef idx="minor"/>
        </p:style>
        <p:txBody>
          <a:bodyPr wrap="none" lIns="90000" rIns="90000" tIns="46800" bIns="46800" anchor="t">
            <a:spAutoFit/>
          </a:bodyPr>
          <a:p>
            <a:pPr marL="235080" indent="-235080">
              <a:buClr>
                <a:srgbClr val="ffffff"/>
              </a:buClr>
              <a:buFont typeface="Arial"/>
              <a:buChar char="•"/>
              <a:tabLst>
                <a:tab algn="l" pos="2872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Asset intensive</a:t>
            </a:r>
            <a:endParaRPr b="0" lang="en-US" sz="2400" strike="noStrike" u="none">
              <a:solidFill>
                <a:srgbClr val="000000"/>
              </a:solidFill>
              <a:effectLst/>
              <a:uFillTx/>
              <a:latin typeface="Arial"/>
            </a:endParaRPr>
          </a:p>
          <a:p>
            <a:pPr marL="235080" indent="-235080">
              <a:buClr>
                <a:srgbClr val="ffffff"/>
              </a:buClr>
              <a:buFont typeface="Arial"/>
              <a:buChar char="•"/>
              <a:tabLst>
                <a:tab algn="l" pos="2872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Vertically integrated</a:t>
            </a:r>
            <a:endParaRPr b="0" lang="en-US" sz="2400" strike="noStrike" u="none">
              <a:solidFill>
                <a:srgbClr val="000000"/>
              </a:solidFill>
              <a:effectLst/>
              <a:uFillTx/>
              <a:latin typeface="Arial"/>
            </a:endParaRPr>
          </a:p>
          <a:p>
            <a:pPr marL="235080" indent="-235080">
              <a:buClr>
                <a:srgbClr val="ffffff"/>
              </a:buClr>
              <a:buFont typeface="Arial"/>
              <a:buChar char="•"/>
              <a:tabLst>
                <a:tab algn="l" pos="2872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Geographically dominant</a:t>
            </a:r>
            <a:endParaRPr b="0" lang="en-US" sz="2400" strike="noStrike" u="none">
              <a:solidFill>
                <a:srgbClr val="000000"/>
              </a:solidFill>
              <a:effectLst/>
              <a:uFillTx/>
              <a:latin typeface="Arial"/>
            </a:endParaRPr>
          </a:p>
          <a:p>
            <a:pPr marL="235080" indent="-235080">
              <a:buClr>
                <a:srgbClr val="ffffff"/>
              </a:buClr>
              <a:buFont typeface="Arial"/>
              <a:buChar char="•"/>
              <a:tabLst>
                <a:tab algn="l" pos="2872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Commodity-price dependent</a:t>
            </a:r>
            <a:endParaRPr b="0" lang="en-US" sz="2400" strike="noStrike" u="none">
              <a:solidFill>
                <a:srgbClr val="000000"/>
              </a:solidFill>
              <a:effectLst/>
              <a:uFillTx/>
              <a:latin typeface="Arial"/>
            </a:endParaRPr>
          </a:p>
          <a:p>
            <a:pPr marL="235080" indent="-235080">
              <a:buClr>
                <a:srgbClr val="ffffff"/>
              </a:buClr>
              <a:buFont typeface="Arial"/>
              <a:buChar char="•"/>
              <a:tabLst>
                <a:tab algn="l" pos="2872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Hierarchical</a:t>
            </a:r>
            <a:endParaRPr b="0" lang="en-US" sz="2400" strike="noStrike" u="none">
              <a:solidFill>
                <a:srgbClr val="000000"/>
              </a:solidFill>
              <a:effectLst/>
              <a:uFillTx/>
              <a:latin typeface="Arial"/>
            </a:endParaRPr>
          </a:p>
        </p:txBody>
      </p:sp>
      <p:sp>
        <p:nvSpPr>
          <p:cNvPr id="161" name="PlaceHolder 1"/>
          <p:cNvSpPr>
            <a:spLocks noGrp="1"/>
          </p:cNvSpPr>
          <p:nvPr>
            <p:ph type="title"/>
          </p:nvPr>
        </p:nvSpPr>
        <p:spPr>
          <a:xfrm>
            <a:off x="218880" y="447840"/>
            <a:ext cx="9829800" cy="838080"/>
          </a:xfrm>
          <a:prstGeom prst="rect">
            <a:avLst/>
          </a:prstGeom>
          <a:noFill/>
          <a:ln w="0">
            <a:noFill/>
          </a:ln>
        </p:spPr>
        <p:txBody>
          <a:bodyPr lIns="90000" rIns="90000" tIns="46800" bIns="46800" anchor="t">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“Stretch Your Business Definition”</a:t>
            </a:r>
            <a:endParaRPr b="1" lang="en-US" sz="3000" strike="noStrike" u="none">
              <a:solidFill>
                <a:srgbClr val="000000"/>
              </a:solidFill>
              <a:effectLst/>
              <a:uFillTx/>
              <a:latin typeface="Frutiger 55 Roman"/>
            </a:endParaRPr>
          </a:p>
        </p:txBody>
      </p:sp>
      <p:sp>
        <p:nvSpPr>
          <p:cNvPr id="162" name=""/>
          <p:cNvSpPr/>
          <p:nvPr/>
        </p:nvSpPr>
        <p:spPr>
          <a:xfrm>
            <a:off x="4452840" y="4078440"/>
            <a:ext cx="5529240" cy="2323800"/>
          </a:xfrm>
          <a:prstGeom prst="ellipse">
            <a:avLst/>
          </a:prstGeom>
          <a:solidFill>
            <a:srgbClr val="c20017"/>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63" name=""/>
          <p:cNvSpPr/>
          <p:nvPr/>
        </p:nvSpPr>
        <p:spPr>
          <a:xfrm>
            <a:off x="639720" y="4233960"/>
            <a:ext cx="3430800" cy="1950840"/>
          </a:xfrm>
          <a:prstGeom prst="rightArrow">
            <a:avLst>
              <a:gd name="adj1" fmla="val 50000"/>
              <a:gd name="adj2" fmla="val 43966"/>
            </a:avLst>
          </a:prstGeom>
          <a:solidFill>
            <a:srgbClr val="095ba6"/>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New Model</a:t>
            </a:r>
            <a:endParaRPr b="0" lang="en-US" sz="2400" strike="noStrike" u="none">
              <a:solidFill>
                <a:srgbClr val="000000"/>
              </a:solidFill>
              <a:effectLst/>
              <a:uFillTx/>
              <a:latin typeface="Arial"/>
            </a:endParaRPr>
          </a:p>
        </p:txBody>
      </p:sp>
      <p:sp>
        <p:nvSpPr>
          <p:cNvPr id="164" name=""/>
          <p:cNvSpPr/>
          <p:nvPr/>
        </p:nvSpPr>
        <p:spPr>
          <a:xfrm>
            <a:off x="5373360" y="4281480"/>
            <a:ext cx="4107240" cy="1922760"/>
          </a:xfrm>
          <a:prstGeom prst="rect">
            <a:avLst/>
          </a:prstGeom>
          <a:noFill/>
          <a:ln w="0">
            <a:noFill/>
          </a:ln>
        </p:spPr>
        <p:style>
          <a:lnRef idx="0"/>
          <a:fillRef idx="0"/>
          <a:effectRef idx="0"/>
          <a:fontRef idx="minor"/>
        </p:style>
        <p:txBody>
          <a:bodyPr wrap="none" lIns="90000" rIns="90000" tIns="46800" bIns="46800" anchor="t">
            <a:spAutoFit/>
          </a:bodyPr>
          <a:p>
            <a:pPr marL="235080" indent="-235080">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Knowledge intensive</a:t>
            </a:r>
            <a:endParaRPr b="0" lang="en-US" sz="2400" strike="noStrike" u="none">
              <a:solidFill>
                <a:srgbClr val="000000"/>
              </a:solidFill>
              <a:effectLst/>
              <a:uFillTx/>
              <a:latin typeface="Arial"/>
            </a:endParaRPr>
          </a:p>
          <a:p>
            <a:pPr marL="235080" indent="-235080">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Network integrator</a:t>
            </a:r>
            <a:endParaRPr b="0" lang="en-US" sz="2400" strike="noStrike" u="none">
              <a:solidFill>
                <a:srgbClr val="000000"/>
              </a:solidFill>
              <a:effectLst/>
              <a:uFillTx/>
              <a:latin typeface="Arial"/>
            </a:endParaRPr>
          </a:p>
          <a:p>
            <a:pPr marL="235080" indent="-235080">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Online reach</a:t>
            </a:r>
            <a:endParaRPr b="0" lang="en-US" sz="2400" strike="noStrike" u="none">
              <a:solidFill>
                <a:srgbClr val="000000"/>
              </a:solidFill>
              <a:effectLst/>
              <a:uFillTx/>
              <a:latin typeface="Arial"/>
            </a:endParaRPr>
          </a:p>
          <a:p>
            <a:pPr marL="235080" indent="-235080">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Differentiation dependent</a:t>
            </a:r>
            <a:endParaRPr b="0" lang="en-US" sz="2400" strike="noStrike" u="none">
              <a:solidFill>
                <a:srgbClr val="000000"/>
              </a:solidFill>
              <a:effectLst/>
              <a:uFillTx/>
              <a:latin typeface="Arial"/>
            </a:endParaRPr>
          </a:p>
          <a:p>
            <a:pPr marL="235080" indent="-235080">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Entrepreneurial</a:t>
            </a:r>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165" name=""/>
          <p:cNvGraphicFramePr/>
          <p:nvPr/>
        </p:nvGraphicFramePr>
        <p:xfrm>
          <a:off x="5343480" y="2314440"/>
          <a:ext cx="4019760" cy="3391200"/>
        </p:xfrm>
        <a:graphic>
          <a:graphicData uri="http://schemas.openxmlformats.org/presentationml/2006/ole">
            <p:oleObj r:id="rId1" spid="">
              <p:embed/>
              <p:pic>
                <p:nvPicPr>
                  <p:cNvPr id="166" name="" descr=""/>
                  <p:cNvPicPr/>
                  <p:nvPr/>
                </p:nvPicPr>
                <p:blipFill>
                  <a:blip r:embed="rId2"/>
                  <a:stretch/>
                </p:blipFill>
                <p:spPr>
                  <a:xfrm>
                    <a:off x="5343480" y="2314440"/>
                    <a:ext cx="4019760" cy="3391200"/>
                  </a:xfrm>
                  <a:prstGeom prst="rect">
                    <a:avLst/>
                  </a:prstGeom>
                  <a:noFill/>
                  <a:ln w="0">
                    <a:noFill/>
                  </a:ln>
                </p:spPr>
              </p:pic>
            </p:oleObj>
          </a:graphicData>
        </a:graphic>
      </p:graphicFrame>
      <p:sp>
        <p:nvSpPr>
          <p:cNvPr id="167" name=""/>
          <p:cNvSpPr/>
          <p:nvPr/>
        </p:nvSpPr>
        <p:spPr>
          <a:xfrm>
            <a:off x="244440" y="1363680"/>
            <a:ext cx="3828960" cy="444600"/>
          </a:xfrm>
          <a:prstGeom prst="rect">
            <a:avLst/>
          </a:prstGeom>
          <a:solidFill>
            <a:srgbClr val="095ba6"/>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Analyst/Associate – New Hires</a:t>
            </a:r>
            <a:endParaRPr b="0" lang="en-US" sz="2000" strike="noStrike" u="none">
              <a:solidFill>
                <a:srgbClr val="000000"/>
              </a:solidFill>
              <a:effectLst/>
              <a:uFillTx/>
              <a:latin typeface="Arial"/>
            </a:endParaRPr>
          </a:p>
        </p:txBody>
      </p:sp>
      <p:sp>
        <p:nvSpPr>
          <p:cNvPr id="168" name="PlaceHolder 1"/>
          <p:cNvSpPr>
            <a:spLocks noGrp="1"/>
          </p:cNvSpPr>
          <p:nvPr>
            <p:ph type="title"/>
          </p:nvPr>
        </p:nvSpPr>
        <p:spPr>
          <a:xfrm>
            <a:off x="228240" y="294840"/>
            <a:ext cx="9829800" cy="838440"/>
          </a:xfrm>
          <a:prstGeom prst="rect">
            <a:avLst/>
          </a:prstGeom>
          <a:noFill/>
          <a:ln w="0">
            <a:noFill/>
          </a:ln>
        </p:spPr>
        <p:txBody>
          <a:bodyPr lIns="90000" rIns="90000" tIns="46800" bIns="4680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Enron Intellectual and IT Capital</a:t>
            </a:r>
            <a:endParaRPr b="1" lang="en-US" sz="3000" strike="noStrike" u="none">
              <a:solidFill>
                <a:srgbClr val="000000"/>
              </a:solidFill>
              <a:effectLst/>
              <a:uFillTx/>
              <a:latin typeface="Frutiger 55 Roman"/>
            </a:endParaRPr>
          </a:p>
        </p:txBody>
      </p:sp>
      <p:sp>
        <p:nvSpPr>
          <p:cNvPr id="169" name=""/>
          <p:cNvSpPr/>
          <p:nvPr/>
        </p:nvSpPr>
        <p:spPr>
          <a:xfrm>
            <a:off x="5400720" y="1347840"/>
            <a:ext cx="3828960" cy="444600"/>
          </a:xfrm>
          <a:prstGeom prst="rect">
            <a:avLst/>
          </a:prstGeom>
          <a:solidFill>
            <a:srgbClr val="095ba6"/>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000"/>
            </a:br>
            <a:endParaRPr b="0" lang="en-US" sz="2000" strike="noStrike" u="none">
              <a:solidFill>
                <a:srgbClr val="000000"/>
              </a:solidFill>
              <a:effectLst/>
              <a:uFillTx/>
              <a:latin typeface="Arial"/>
            </a:endParaRPr>
          </a:p>
        </p:txBody>
      </p:sp>
      <p:sp>
        <p:nvSpPr>
          <p:cNvPr id="170" name=""/>
          <p:cNvSpPr/>
          <p:nvPr/>
        </p:nvSpPr>
        <p:spPr>
          <a:xfrm>
            <a:off x="5483160" y="1396800"/>
            <a:ext cx="3718080" cy="305280"/>
          </a:xfrm>
          <a:prstGeom prst="rect">
            <a:avLst/>
          </a:prstGeom>
          <a:noFill/>
          <a:ln w="0">
            <a:noFill/>
          </a:ln>
        </p:spPr>
        <p:style>
          <a:lnRef idx="0"/>
          <a:fillRef idx="0"/>
          <a:effectRef idx="0"/>
          <a:fontRef idx="minor"/>
        </p:style>
        <p:txBody>
          <a:bodyPr lIns="0" rIns="0" tIns="0" bIns="0" anchor="ctr">
            <a:spAutoFit/>
          </a:bodyPr>
          <a:p>
            <a:pPr algn="ct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IT Expenditures ($ million)</a:t>
            </a:r>
            <a:endParaRPr b="0" lang="en-US" sz="2000" strike="noStrike" u="none">
              <a:solidFill>
                <a:srgbClr val="000000"/>
              </a:solidFill>
              <a:effectLst/>
              <a:uFillTx/>
              <a:latin typeface="Arial"/>
            </a:endParaRPr>
          </a:p>
        </p:txBody>
      </p:sp>
      <p:sp>
        <p:nvSpPr>
          <p:cNvPr id="171" name=""/>
          <p:cNvSpPr/>
          <p:nvPr/>
        </p:nvSpPr>
        <p:spPr>
          <a:xfrm flipV="1">
            <a:off x="6445080" y="2555640"/>
            <a:ext cx="2000520" cy="1476360"/>
          </a:xfrm>
          <a:prstGeom prst="line">
            <a:avLst/>
          </a:prstGeom>
          <a:ln w="101520">
            <a:solidFill>
              <a:srgbClr val="095ba6"/>
            </a:solidFill>
            <a:miter/>
            <a:tailEnd len="med" type="triangle" w="med"/>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Arial"/>
            </a:endParaRPr>
          </a:p>
        </p:txBody>
      </p:sp>
      <p:graphicFrame>
        <p:nvGraphicFramePr>
          <p:cNvPr id="172" name=""/>
          <p:cNvGraphicFramePr/>
          <p:nvPr/>
        </p:nvGraphicFramePr>
        <p:xfrm>
          <a:off x="219240" y="2295360"/>
          <a:ext cx="4019400" cy="3391200"/>
        </p:xfrm>
        <a:graphic>
          <a:graphicData uri="http://schemas.openxmlformats.org/presentationml/2006/ole">
            <p:oleObj r:id="rId3" spid="">
              <p:embed/>
              <p:pic>
                <p:nvPicPr>
                  <p:cNvPr id="173" name="" descr=""/>
                  <p:cNvPicPr/>
                  <p:nvPr/>
                </p:nvPicPr>
                <p:blipFill>
                  <a:blip r:embed="rId4"/>
                  <a:stretch/>
                </p:blipFill>
                <p:spPr>
                  <a:xfrm>
                    <a:off x="219240" y="2295360"/>
                    <a:ext cx="4019400" cy="3391200"/>
                  </a:xfrm>
                  <a:prstGeom prst="rect">
                    <a:avLst/>
                  </a:prstGeom>
                  <a:noFill/>
                  <a:ln w="0">
                    <a:noFill/>
                  </a:ln>
                </p:spPr>
              </p:pic>
            </p:oleObj>
          </a:graphicData>
        </a:graphic>
      </p:graphicFrame>
      <p:grpSp>
        <p:nvGrpSpPr>
          <p:cNvPr id="174" name=""/>
          <p:cNvGrpSpPr/>
          <p:nvPr/>
        </p:nvGrpSpPr>
        <p:grpSpPr>
          <a:xfrm>
            <a:off x="495720" y="2495520"/>
            <a:ext cx="3463920" cy="3291480"/>
            <a:chOff x="495720" y="2495520"/>
            <a:chExt cx="3463920" cy="3291480"/>
          </a:xfrm>
        </p:grpSpPr>
        <p:sp>
          <p:nvSpPr>
            <p:cNvPr id="175" name=""/>
            <p:cNvSpPr/>
            <p:nvPr/>
          </p:nvSpPr>
          <p:spPr>
            <a:xfrm>
              <a:off x="2591280" y="5510160"/>
              <a:ext cx="5198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2000</a:t>
              </a:r>
              <a:endParaRPr b="0" lang="en-US" sz="1200" strike="noStrike" u="none">
                <a:solidFill>
                  <a:srgbClr val="000000"/>
                </a:solidFill>
                <a:effectLst/>
                <a:uFillTx/>
                <a:latin typeface="Arial"/>
              </a:endParaRPr>
            </a:p>
          </p:txBody>
        </p:sp>
        <p:sp>
          <p:nvSpPr>
            <p:cNvPr id="176" name=""/>
            <p:cNvSpPr/>
            <p:nvPr/>
          </p:nvSpPr>
          <p:spPr>
            <a:xfrm>
              <a:off x="495720" y="5491080"/>
              <a:ext cx="5198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1997</a:t>
              </a:r>
              <a:endParaRPr b="0" lang="en-US" sz="1200" strike="noStrike" u="none">
                <a:solidFill>
                  <a:srgbClr val="000000"/>
                </a:solidFill>
                <a:effectLst/>
                <a:uFillTx/>
                <a:latin typeface="Arial"/>
              </a:endParaRPr>
            </a:p>
          </p:txBody>
        </p:sp>
        <p:sp>
          <p:nvSpPr>
            <p:cNvPr id="177" name=""/>
            <p:cNvSpPr/>
            <p:nvPr/>
          </p:nvSpPr>
          <p:spPr>
            <a:xfrm>
              <a:off x="1218240" y="5510160"/>
              <a:ext cx="5198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1998</a:t>
              </a:r>
              <a:endParaRPr b="0" lang="en-US" sz="1200" strike="noStrike" u="none">
                <a:solidFill>
                  <a:srgbClr val="000000"/>
                </a:solidFill>
                <a:effectLst/>
                <a:uFillTx/>
                <a:latin typeface="Arial"/>
              </a:endParaRPr>
            </a:p>
          </p:txBody>
        </p:sp>
        <p:sp>
          <p:nvSpPr>
            <p:cNvPr id="178" name=""/>
            <p:cNvSpPr/>
            <p:nvPr/>
          </p:nvSpPr>
          <p:spPr>
            <a:xfrm>
              <a:off x="1908720" y="5510160"/>
              <a:ext cx="5198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1999</a:t>
              </a:r>
              <a:endParaRPr b="0" lang="en-US" sz="1200" strike="noStrike" u="none">
                <a:solidFill>
                  <a:srgbClr val="000000"/>
                </a:solidFill>
                <a:effectLst/>
                <a:uFillTx/>
                <a:latin typeface="Arial"/>
              </a:endParaRPr>
            </a:p>
          </p:txBody>
        </p:sp>
        <p:sp>
          <p:nvSpPr>
            <p:cNvPr id="179" name=""/>
            <p:cNvSpPr/>
            <p:nvPr/>
          </p:nvSpPr>
          <p:spPr>
            <a:xfrm>
              <a:off x="3338280" y="5510160"/>
              <a:ext cx="62136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2001E</a:t>
              </a:r>
              <a:endParaRPr b="0" lang="en-US" sz="1200" strike="noStrike" u="none">
                <a:solidFill>
                  <a:srgbClr val="000000"/>
                </a:solidFill>
                <a:effectLst/>
                <a:uFillTx/>
                <a:latin typeface="Arial"/>
              </a:endParaRPr>
            </a:p>
          </p:txBody>
        </p:sp>
        <p:sp>
          <p:nvSpPr>
            <p:cNvPr id="180" name=""/>
            <p:cNvSpPr/>
            <p:nvPr/>
          </p:nvSpPr>
          <p:spPr>
            <a:xfrm>
              <a:off x="589680" y="4038480"/>
              <a:ext cx="478080" cy="3074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209</a:t>
              </a:r>
              <a:endParaRPr b="0" lang="en-US" sz="1400" strike="noStrike" u="none">
                <a:solidFill>
                  <a:srgbClr val="000000"/>
                </a:solidFill>
                <a:effectLst/>
                <a:uFillTx/>
                <a:latin typeface="Arial"/>
              </a:endParaRPr>
            </a:p>
          </p:txBody>
        </p:sp>
        <p:sp>
          <p:nvSpPr>
            <p:cNvPr id="181" name=""/>
            <p:cNvSpPr/>
            <p:nvPr/>
          </p:nvSpPr>
          <p:spPr>
            <a:xfrm>
              <a:off x="3380760" y="2495520"/>
              <a:ext cx="478080" cy="3074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530</a:t>
              </a:r>
              <a:endParaRPr b="0" lang="en-US" sz="1400" strike="noStrike" u="none">
                <a:solidFill>
                  <a:srgbClr val="000000"/>
                </a:solidFill>
                <a:effectLst/>
                <a:uFillTx/>
                <a:latin typeface="Arial"/>
              </a:endParaRPr>
            </a:p>
          </p:txBody>
        </p:sp>
        <p:sp>
          <p:nvSpPr>
            <p:cNvPr id="182" name=""/>
            <p:cNvSpPr/>
            <p:nvPr/>
          </p:nvSpPr>
          <p:spPr>
            <a:xfrm>
              <a:off x="1305720" y="3778200"/>
              <a:ext cx="478080" cy="3074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265</a:t>
              </a:r>
              <a:endParaRPr b="0" lang="en-US" sz="1400" strike="noStrike" u="none">
                <a:solidFill>
                  <a:srgbClr val="000000"/>
                </a:solidFill>
                <a:effectLst/>
                <a:uFillTx/>
                <a:latin typeface="Arial"/>
              </a:endParaRPr>
            </a:p>
          </p:txBody>
        </p:sp>
        <p:sp>
          <p:nvSpPr>
            <p:cNvPr id="183" name=""/>
            <p:cNvSpPr/>
            <p:nvPr/>
          </p:nvSpPr>
          <p:spPr>
            <a:xfrm>
              <a:off x="2017080" y="2925720"/>
              <a:ext cx="478080" cy="3074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443</a:t>
              </a:r>
              <a:endParaRPr b="0" lang="en-US" sz="1400" strike="noStrike" u="none">
                <a:solidFill>
                  <a:srgbClr val="000000"/>
                </a:solidFill>
                <a:effectLst/>
                <a:uFillTx/>
                <a:latin typeface="Arial"/>
              </a:endParaRPr>
            </a:p>
          </p:txBody>
        </p:sp>
        <p:sp>
          <p:nvSpPr>
            <p:cNvPr id="184" name=""/>
            <p:cNvSpPr/>
            <p:nvPr/>
          </p:nvSpPr>
          <p:spPr>
            <a:xfrm>
              <a:off x="2701080" y="2919240"/>
              <a:ext cx="478080" cy="3074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440</a:t>
              </a:r>
              <a:endParaRPr b="0" lang="en-US" sz="1400" strike="noStrike" u="none">
                <a:solidFill>
                  <a:srgbClr val="000000"/>
                </a:solidFill>
                <a:effectLst/>
                <a:uFillTx/>
                <a:latin typeface="Arial"/>
              </a:endParaRPr>
            </a:p>
          </p:txBody>
        </p:sp>
      </p:grpSp>
      <p:sp>
        <p:nvSpPr>
          <p:cNvPr id="185" name=""/>
          <p:cNvSpPr/>
          <p:nvPr/>
        </p:nvSpPr>
        <p:spPr>
          <a:xfrm>
            <a:off x="7288560" y="5462640"/>
            <a:ext cx="5198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1999</a:t>
            </a:r>
            <a:endParaRPr b="0" lang="en-US" sz="1200" strike="noStrike" u="none">
              <a:solidFill>
                <a:srgbClr val="000000"/>
              </a:solidFill>
              <a:effectLst/>
              <a:uFillTx/>
              <a:latin typeface="Arial"/>
            </a:endParaRPr>
          </a:p>
        </p:txBody>
      </p:sp>
      <p:sp>
        <p:nvSpPr>
          <p:cNvPr id="186" name=""/>
          <p:cNvSpPr/>
          <p:nvPr/>
        </p:nvSpPr>
        <p:spPr>
          <a:xfrm>
            <a:off x="5544000" y="5443560"/>
            <a:ext cx="5198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1996</a:t>
            </a:r>
            <a:endParaRPr b="0" lang="en-US" sz="1200" strike="noStrike" u="none">
              <a:solidFill>
                <a:srgbClr val="000000"/>
              </a:solidFill>
              <a:effectLst/>
              <a:uFillTx/>
              <a:latin typeface="Arial"/>
            </a:endParaRPr>
          </a:p>
        </p:txBody>
      </p:sp>
      <p:sp>
        <p:nvSpPr>
          <p:cNvPr id="187" name=""/>
          <p:cNvSpPr/>
          <p:nvPr/>
        </p:nvSpPr>
        <p:spPr>
          <a:xfrm>
            <a:off x="6163200" y="5452920"/>
            <a:ext cx="5198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1997</a:t>
            </a:r>
            <a:endParaRPr b="0" lang="en-US" sz="1200" strike="noStrike" u="none">
              <a:solidFill>
                <a:srgbClr val="000000"/>
              </a:solidFill>
              <a:effectLst/>
              <a:uFillTx/>
              <a:latin typeface="Arial"/>
            </a:endParaRPr>
          </a:p>
        </p:txBody>
      </p:sp>
      <p:sp>
        <p:nvSpPr>
          <p:cNvPr id="188" name=""/>
          <p:cNvSpPr/>
          <p:nvPr/>
        </p:nvSpPr>
        <p:spPr>
          <a:xfrm>
            <a:off x="6701040" y="5462640"/>
            <a:ext cx="5198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1998</a:t>
            </a:r>
            <a:endParaRPr b="0" lang="en-US" sz="1200" strike="noStrike" u="none">
              <a:solidFill>
                <a:srgbClr val="000000"/>
              </a:solidFill>
              <a:effectLst/>
              <a:uFillTx/>
              <a:latin typeface="Arial"/>
            </a:endParaRPr>
          </a:p>
        </p:txBody>
      </p:sp>
      <p:sp>
        <p:nvSpPr>
          <p:cNvPr id="189" name=""/>
          <p:cNvSpPr/>
          <p:nvPr/>
        </p:nvSpPr>
        <p:spPr>
          <a:xfrm>
            <a:off x="8424720" y="5462640"/>
            <a:ext cx="62136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2001E</a:t>
            </a:r>
            <a:endParaRPr b="0" lang="en-US" sz="1200" strike="noStrike" u="none">
              <a:solidFill>
                <a:srgbClr val="000000"/>
              </a:solidFill>
              <a:effectLst/>
              <a:uFillTx/>
              <a:latin typeface="Arial"/>
            </a:endParaRPr>
          </a:p>
        </p:txBody>
      </p:sp>
      <p:sp>
        <p:nvSpPr>
          <p:cNvPr id="190" name=""/>
          <p:cNvSpPr/>
          <p:nvPr/>
        </p:nvSpPr>
        <p:spPr>
          <a:xfrm>
            <a:off x="5666400" y="4705200"/>
            <a:ext cx="478080" cy="3074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$62</a:t>
            </a:r>
            <a:endParaRPr b="0" lang="en-US" sz="1400" strike="noStrike" u="none">
              <a:solidFill>
                <a:srgbClr val="000000"/>
              </a:solidFill>
              <a:effectLst/>
              <a:uFillTx/>
              <a:latin typeface="Arial"/>
            </a:endParaRPr>
          </a:p>
        </p:txBody>
      </p:sp>
      <p:sp>
        <p:nvSpPr>
          <p:cNvPr id="191" name=""/>
          <p:cNvSpPr/>
          <p:nvPr/>
        </p:nvSpPr>
        <p:spPr>
          <a:xfrm>
            <a:off x="8493120" y="2486160"/>
            <a:ext cx="577440" cy="3074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$522</a:t>
            </a:r>
            <a:endParaRPr b="0" lang="en-US" sz="1400" strike="noStrike" u="none">
              <a:solidFill>
                <a:srgbClr val="000000"/>
              </a:solidFill>
              <a:effectLst/>
              <a:uFillTx/>
              <a:latin typeface="Arial"/>
            </a:endParaRPr>
          </a:p>
        </p:txBody>
      </p:sp>
      <p:sp>
        <p:nvSpPr>
          <p:cNvPr id="192" name=""/>
          <p:cNvSpPr/>
          <p:nvPr/>
        </p:nvSpPr>
        <p:spPr>
          <a:xfrm>
            <a:off x="6141960" y="4502160"/>
            <a:ext cx="577440" cy="3074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$105</a:t>
            </a:r>
            <a:endParaRPr b="0" lang="en-US" sz="1400" strike="noStrike" u="none">
              <a:solidFill>
                <a:srgbClr val="000000"/>
              </a:solidFill>
              <a:effectLst/>
              <a:uFillTx/>
              <a:latin typeface="Arial"/>
            </a:endParaRPr>
          </a:p>
        </p:txBody>
      </p:sp>
      <p:sp>
        <p:nvSpPr>
          <p:cNvPr id="193" name=""/>
          <p:cNvSpPr/>
          <p:nvPr/>
        </p:nvSpPr>
        <p:spPr>
          <a:xfrm>
            <a:off x="6777000" y="4402080"/>
            <a:ext cx="577440" cy="3074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$128</a:t>
            </a:r>
            <a:endParaRPr b="0" lang="en-US" sz="1400" strike="noStrike" u="none">
              <a:solidFill>
                <a:srgbClr val="000000"/>
              </a:solidFill>
              <a:effectLst/>
              <a:uFillTx/>
              <a:latin typeface="Arial"/>
            </a:endParaRPr>
          </a:p>
        </p:txBody>
      </p:sp>
      <p:sp>
        <p:nvSpPr>
          <p:cNvPr id="194" name=""/>
          <p:cNvSpPr/>
          <p:nvPr/>
        </p:nvSpPr>
        <p:spPr>
          <a:xfrm>
            <a:off x="7346880" y="3624120"/>
            <a:ext cx="577440" cy="3074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$291</a:t>
            </a:r>
            <a:endParaRPr b="0" lang="en-US" sz="1400" strike="noStrike" u="none">
              <a:solidFill>
                <a:srgbClr val="000000"/>
              </a:solidFill>
              <a:effectLst/>
              <a:uFillTx/>
              <a:latin typeface="Arial"/>
            </a:endParaRPr>
          </a:p>
        </p:txBody>
      </p:sp>
      <p:sp>
        <p:nvSpPr>
          <p:cNvPr id="195" name=""/>
          <p:cNvSpPr/>
          <p:nvPr/>
        </p:nvSpPr>
        <p:spPr>
          <a:xfrm>
            <a:off x="7851960" y="5472000"/>
            <a:ext cx="5198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2000</a:t>
            </a:r>
            <a:endParaRPr b="0" lang="en-US" sz="1200" strike="noStrike" u="none">
              <a:solidFill>
                <a:srgbClr val="000000"/>
              </a:solidFill>
              <a:effectLst/>
              <a:uFillTx/>
              <a:latin typeface="Arial"/>
            </a:endParaRPr>
          </a:p>
        </p:txBody>
      </p:sp>
      <p:sp>
        <p:nvSpPr>
          <p:cNvPr id="196" name=""/>
          <p:cNvSpPr/>
          <p:nvPr/>
        </p:nvSpPr>
        <p:spPr>
          <a:xfrm>
            <a:off x="7927920" y="3290760"/>
            <a:ext cx="577440" cy="3074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$358</a:t>
            </a:r>
            <a:endParaRPr b="0" lang="en-US" sz="1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7" name="PlaceHolder 1"/>
          <p:cNvSpPr>
            <a:spLocks noGrp="1"/>
          </p:cNvSpPr>
          <p:nvPr>
            <p:ph type="title"/>
          </p:nvPr>
        </p:nvSpPr>
        <p:spPr>
          <a:xfrm>
            <a:off x="228240" y="294840"/>
            <a:ext cx="9829800" cy="838440"/>
          </a:xfrm>
          <a:prstGeom prst="rect">
            <a:avLst/>
          </a:prstGeom>
          <a:noFill/>
          <a:ln w="0">
            <a:noFill/>
          </a:ln>
        </p:spPr>
        <p:txBody>
          <a:bodyPr lIns="90000" rIns="90000" tIns="46800" bIns="4680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“Pay Your Innovators Well -- Really Well”</a:t>
            </a:r>
            <a:endParaRPr b="1" lang="en-US" sz="3000" strike="noStrike" u="none">
              <a:solidFill>
                <a:srgbClr val="000000"/>
              </a:solidFill>
              <a:effectLst/>
              <a:uFillTx/>
              <a:latin typeface="Frutiger 55 Roman"/>
            </a:endParaRPr>
          </a:p>
        </p:txBody>
      </p:sp>
      <p:sp>
        <p:nvSpPr>
          <p:cNvPr id="198" name=""/>
          <p:cNvSpPr/>
          <p:nvPr/>
        </p:nvSpPr>
        <p:spPr>
          <a:xfrm>
            <a:off x="1565280" y="3861720"/>
            <a:ext cx="7132680" cy="2346480"/>
          </a:xfrm>
          <a:prstGeom prst="rect">
            <a:avLst/>
          </a:prstGeom>
          <a:solidFill>
            <a:srgbClr val="095ba6"/>
          </a:solidFill>
          <a:ln w="0">
            <a:noFill/>
          </a:ln>
        </p:spPr>
        <p:style>
          <a:lnRef idx="0"/>
          <a:fillRef idx="0"/>
          <a:effectRef idx="0"/>
          <a:fontRef idx="minor"/>
        </p:style>
        <p:txBody>
          <a:bodyPr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ffffff"/>
                </a:solidFill>
                <a:effectLst/>
                <a:uFillTx/>
                <a:latin typeface="Arial"/>
              </a:rPr>
              <a:t>“[Enron] has created a custom-made compensation scheme that gives the startup team an outsized stake in the new venture’s success.  It is not unusual for a young team member to end up with $1 million in Enron stock for helping to build a new business.”</a:t>
            </a:r>
            <a:endParaRPr b="0" lang="en-US" sz="22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ffffff"/>
                </a:solidFill>
                <a:effectLst/>
                <a:uFillTx/>
                <a:latin typeface="Arial"/>
              </a:rPr>
              <a:t>	</a:t>
            </a:r>
            <a:r>
              <a:rPr b="1" lang="en-US" sz="2200" strike="noStrike" u="none">
                <a:solidFill>
                  <a:srgbClr val="ffffff"/>
                </a:solidFill>
                <a:effectLst/>
                <a:uFillTx/>
                <a:latin typeface="Arial"/>
              </a:rPr>
              <a:t>	</a:t>
            </a:r>
            <a:r>
              <a:rPr b="1" lang="en-US" sz="2200" strike="noStrike" u="none">
                <a:solidFill>
                  <a:srgbClr val="ffffff"/>
                </a:solidFill>
                <a:effectLst/>
                <a:uFillTx/>
                <a:latin typeface="Arial"/>
              </a:rPr>
              <a:t>	</a:t>
            </a:r>
            <a:r>
              <a:rPr b="1" lang="en-US" sz="2200" strike="noStrike" u="none">
                <a:solidFill>
                  <a:srgbClr val="ffffff"/>
                </a:solidFill>
                <a:effectLst/>
                <a:uFillTx/>
                <a:latin typeface="Arial"/>
              </a:rPr>
              <a:t>    </a:t>
            </a:r>
            <a:r>
              <a:rPr b="1" lang="en-US" sz="2200" strike="noStrike" u="none">
                <a:solidFill>
                  <a:srgbClr val="ffffff"/>
                </a:solidFill>
                <a:effectLst/>
                <a:uFillTx/>
                <a:latin typeface="Arial"/>
              </a:rPr>
              <a:t>	</a:t>
            </a:r>
            <a:r>
              <a:rPr b="1" lang="en-US" sz="2200" strike="noStrike" u="none">
                <a:solidFill>
                  <a:srgbClr val="ffffff"/>
                </a:solidFill>
                <a:effectLst/>
                <a:uFillTx/>
                <a:latin typeface="Arial"/>
              </a:rPr>
              <a:t> - Gary Hamel, </a:t>
            </a:r>
            <a:r>
              <a:rPr b="1" lang="en-US" sz="2200" strike="noStrike" u="sng">
                <a:solidFill>
                  <a:srgbClr val="ffffff"/>
                </a:solidFill>
                <a:effectLst/>
                <a:uFillTx/>
                <a:latin typeface="Arial"/>
              </a:rPr>
              <a:t>Fortune</a:t>
            </a:r>
            <a:endParaRPr b="0" lang="en-US" sz="2200" strike="noStrike" u="none">
              <a:solidFill>
                <a:srgbClr val="000000"/>
              </a:solidFill>
              <a:effectLst/>
              <a:uFillTx/>
              <a:latin typeface="Arial"/>
            </a:endParaRPr>
          </a:p>
        </p:txBody>
      </p:sp>
      <p:sp>
        <p:nvSpPr>
          <p:cNvPr id="199" name=""/>
          <p:cNvSpPr/>
          <p:nvPr/>
        </p:nvSpPr>
        <p:spPr>
          <a:xfrm>
            <a:off x="1755720" y="1398600"/>
            <a:ext cx="6837480" cy="2238480"/>
          </a:xfrm>
          <a:prstGeom prst="rect">
            <a:avLst/>
          </a:prstGeom>
          <a:noFill/>
          <a:ln w="0">
            <a:noFill/>
          </a:ln>
        </p:spPr>
        <p:style>
          <a:lnRef idx="0"/>
          <a:fillRef idx="0"/>
          <a:effectRef idx="0"/>
          <a:fontRef idx="minor"/>
        </p:style>
        <p:txBody>
          <a:bodyPr lIns="90000" rIns="90000" tIns="46800" bIns="46800" anchor="t">
            <a:normAutofit/>
          </a:bodyPr>
          <a:p>
            <a:pPr>
              <a:buClr>
                <a:srgbClr val="e9ad17"/>
              </a:buClr>
              <a:buSzPct val="125000"/>
              <a:buFont typeface="Arial"/>
              <a:buChar char="•"/>
              <a:tabLst>
                <a:tab algn="l" pos="405432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  Base salary and benefits: industry average</a:t>
            </a:r>
            <a:endParaRPr b="0" lang="en-US" sz="2400" strike="noStrike" u="none">
              <a:solidFill>
                <a:srgbClr val="000000"/>
              </a:solidFill>
              <a:effectLst/>
              <a:uFillTx/>
              <a:latin typeface="Arial"/>
            </a:endParaRPr>
          </a:p>
          <a:p>
            <a:pPr>
              <a:buClr>
                <a:srgbClr val="e9ad17"/>
              </a:buClr>
              <a:buSzPct val="125000"/>
              <a:buFont typeface="Arial"/>
              <a:buChar char="•"/>
              <a:tabLst>
                <a:tab algn="l" pos="405432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a:buClr>
                <a:srgbClr val="e9ad17"/>
              </a:buClr>
              <a:buSzPct val="125000"/>
              <a:buFont typeface="Arial"/>
              <a:buChar char="•"/>
              <a:tabLst>
                <a:tab algn="l" pos="405432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  Bonus: pay for performance</a:t>
            </a:r>
            <a:endParaRPr b="0" lang="en-US" sz="2400" strike="noStrike" u="none">
              <a:solidFill>
                <a:srgbClr val="000000"/>
              </a:solidFill>
              <a:effectLst/>
              <a:uFillTx/>
              <a:latin typeface="Arial"/>
            </a:endParaRPr>
          </a:p>
          <a:p>
            <a:pPr>
              <a:buClr>
                <a:srgbClr val="e9ad17"/>
              </a:buClr>
              <a:buSzPct val="125000"/>
              <a:buFont typeface="Arial"/>
              <a:buChar char="•"/>
              <a:tabLst>
                <a:tab algn="l" pos="405432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a:buClr>
                <a:srgbClr val="e9ad17"/>
              </a:buClr>
              <a:buSzPct val="125000"/>
              <a:buFont typeface="Arial"/>
              <a:buChar char="•"/>
              <a:tabLst>
                <a:tab algn="l" pos="405432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  Equity: company ownership/long term</a:t>
            </a:r>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 name="PlaceHolder 1"/>
          <p:cNvSpPr>
            <a:spLocks noGrp="1"/>
          </p:cNvSpPr>
          <p:nvPr>
            <p:ph type="title"/>
          </p:nvPr>
        </p:nvSpPr>
        <p:spPr>
          <a:xfrm>
            <a:off x="2064960" y="217080"/>
            <a:ext cx="6156360" cy="1006200"/>
          </a:xfrm>
          <a:prstGeom prst="rect">
            <a:avLst/>
          </a:prstGeom>
          <a:noFill/>
          <a:ln w="0">
            <a:noFill/>
          </a:ln>
        </p:spPr>
        <p:txBody>
          <a:bodyPr lIns="91440" rIns="91440" tIns="45720" bIns="45720" anchor="t">
            <a:sp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The Transformation of Enron</a:t>
            </a:r>
            <a:br>
              <a:rPr sz="3000"/>
            </a:br>
            <a:endParaRPr b="1" lang="en-US" sz="3000" strike="noStrike" u="none">
              <a:solidFill>
                <a:srgbClr val="000000"/>
              </a:solidFill>
              <a:effectLst/>
              <a:uFillTx/>
              <a:latin typeface="Frutiger 55 Roman"/>
            </a:endParaRPr>
          </a:p>
        </p:txBody>
      </p:sp>
      <p:sp>
        <p:nvSpPr>
          <p:cNvPr id="14" name=""/>
          <p:cNvSpPr/>
          <p:nvPr/>
        </p:nvSpPr>
        <p:spPr>
          <a:xfrm>
            <a:off x="6454080" y="6226200"/>
            <a:ext cx="2439720" cy="274680"/>
          </a:xfrm>
          <a:prstGeom prst="rect">
            <a:avLst/>
          </a:prstGeom>
          <a:noFill/>
          <a:ln w="0">
            <a:noFill/>
          </a:ln>
        </p:spPr>
        <p:style>
          <a:lnRef idx="0"/>
          <a:fillRef idx="0"/>
          <a:effectRef idx="0"/>
          <a:fontRef idx="minor"/>
        </p:style>
        <p:txBody>
          <a:bodyPr wrap="none" lIns="0" rIns="0" tIns="0" bIns="0" anchor="ctr">
            <a:spAutoFit/>
          </a:bodyPr>
          <a:p>
            <a:pPr algn="ctr">
              <a:spcBef>
                <a:spcPts val="33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$50 Billion Market Cap</a:t>
            </a:r>
            <a:endParaRPr b="0" lang="en-US" sz="1800" strike="noStrike" u="none">
              <a:solidFill>
                <a:srgbClr val="000000"/>
              </a:solidFill>
              <a:effectLst/>
              <a:uFillTx/>
              <a:latin typeface="Arial"/>
            </a:endParaRPr>
          </a:p>
        </p:txBody>
      </p:sp>
      <p:sp>
        <p:nvSpPr>
          <p:cNvPr id="15" name=""/>
          <p:cNvSpPr/>
          <p:nvPr/>
        </p:nvSpPr>
        <p:spPr>
          <a:xfrm>
            <a:off x="1049400" y="3552840"/>
            <a:ext cx="2422440" cy="1206360"/>
          </a:xfrm>
          <a:prstGeom prst="flowChartMagneticDisk">
            <a:avLst/>
          </a:prstGeom>
          <a:solidFill>
            <a:srgbClr val="ffb310"/>
          </a:solidFill>
          <a:ln w="9360">
            <a:solidFill>
              <a:srgbClr val="000000"/>
            </a:solidFill>
            <a:miter/>
          </a:ln>
        </p:spPr>
        <p:style>
          <a:lnRef idx="0"/>
          <a:fillRef idx="0"/>
          <a:effectRef idx="0"/>
          <a:fontRef idx="minor"/>
        </p:style>
        <p:txBody>
          <a:bodyPr lIns="0" rIns="0" tIns="0" bIns="0" anchor="ctr">
            <a:noAutofit/>
          </a:bodyPr>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Natural Gas Transmission</a:t>
            </a:r>
            <a:endParaRPr b="0" lang="en-US" sz="1400" strike="noStrike" u="none">
              <a:solidFill>
                <a:srgbClr val="000000"/>
              </a:solidFill>
              <a:effectLst/>
              <a:uFillTx/>
              <a:latin typeface="Arial"/>
            </a:endParaRPr>
          </a:p>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Exploration &amp; Production</a:t>
            </a:r>
            <a:endParaRPr b="0" lang="en-US" sz="1400" strike="noStrike" u="none">
              <a:solidFill>
                <a:srgbClr val="000000"/>
              </a:solidFill>
              <a:effectLst/>
              <a:uFillTx/>
              <a:latin typeface="Arial"/>
            </a:endParaRPr>
          </a:p>
        </p:txBody>
      </p:sp>
      <p:sp>
        <p:nvSpPr>
          <p:cNvPr id="16" name=""/>
          <p:cNvSpPr/>
          <p:nvPr/>
        </p:nvSpPr>
        <p:spPr>
          <a:xfrm>
            <a:off x="1445760" y="3115800"/>
            <a:ext cx="1643760" cy="366120"/>
          </a:xfrm>
          <a:prstGeom prst="rect">
            <a:avLst/>
          </a:prstGeom>
          <a:noFill/>
          <a:ln w="0">
            <a:noFill/>
          </a:ln>
        </p:spPr>
        <p:style>
          <a:lnRef idx="0"/>
          <a:fillRef idx="0"/>
          <a:effectRef idx="0"/>
          <a:fontRef idx="minor"/>
        </p:style>
        <p:txBody>
          <a:bodyPr wrap="none" lIns="0" rIns="0" tIns="0" bIns="0" anchor="ctr">
            <a:spAutoFit/>
          </a:bodyPr>
          <a:p>
            <a:pPr algn="ctr">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Enron 1985</a:t>
            </a:r>
            <a:endParaRPr b="0" lang="en-US" sz="2400" strike="noStrike" u="none">
              <a:solidFill>
                <a:srgbClr val="000000"/>
              </a:solidFill>
              <a:effectLst/>
              <a:uFillTx/>
              <a:latin typeface="Arial"/>
            </a:endParaRPr>
          </a:p>
        </p:txBody>
      </p:sp>
      <p:sp>
        <p:nvSpPr>
          <p:cNvPr id="17" name=""/>
          <p:cNvSpPr/>
          <p:nvPr/>
        </p:nvSpPr>
        <p:spPr>
          <a:xfrm>
            <a:off x="1150560" y="4813200"/>
            <a:ext cx="2312640" cy="274680"/>
          </a:xfrm>
          <a:prstGeom prst="rect">
            <a:avLst/>
          </a:prstGeom>
          <a:noFill/>
          <a:ln w="0">
            <a:noFill/>
          </a:ln>
        </p:spPr>
        <p:style>
          <a:lnRef idx="0"/>
          <a:fillRef idx="0"/>
          <a:effectRef idx="0"/>
          <a:fontRef idx="minor"/>
        </p:style>
        <p:txBody>
          <a:bodyPr wrap="none" lIns="0" rIns="0" tIns="0" bIns="0" anchor="ctr">
            <a:spAutoFit/>
          </a:bodyPr>
          <a:p>
            <a:pPr algn="ctr">
              <a:spcBef>
                <a:spcPts val="33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$2 Billion Market Cap</a:t>
            </a:r>
            <a:endParaRPr b="0" lang="en-US" sz="1800" strike="noStrike" u="none">
              <a:solidFill>
                <a:srgbClr val="000000"/>
              </a:solidFill>
              <a:effectLst/>
              <a:uFillTx/>
              <a:latin typeface="Arial"/>
            </a:endParaRPr>
          </a:p>
        </p:txBody>
      </p:sp>
      <p:sp>
        <p:nvSpPr>
          <p:cNvPr id="18" name=""/>
          <p:cNvSpPr/>
          <p:nvPr/>
        </p:nvSpPr>
        <p:spPr>
          <a:xfrm>
            <a:off x="6875640" y="982080"/>
            <a:ext cx="1863360" cy="922320"/>
          </a:xfrm>
          <a:prstGeom prst="rect">
            <a:avLst/>
          </a:prstGeom>
          <a:noFill/>
          <a:ln w="0">
            <a:noFill/>
          </a:ln>
        </p:spPr>
        <p:style>
          <a:lnRef idx="0"/>
          <a:fillRef idx="0"/>
          <a:effectRef idx="0"/>
          <a:fontRef idx="minor"/>
        </p:style>
        <p:txBody>
          <a:bodyPr wrap="none" lIns="0" rIns="0" tIns="0" bIns="0" anchor="ctr">
            <a:spAutoFit/>
          </a:bodyPr>
          <a:p>
            <a:pPr algn="ct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Enron Today</a:t>
            </a:r>
            <a:endParaRPr b="0" lang="en-US" sz="2400" strike="noStrike" u="none">
              <a:solidFill>
                <a:srgbClr val="000000"/>
              </a:solidFill>
              <a:effectLst/>
              <a:uFillTx/>
              <a:latin typeface="Arial"/>
            </a:endParaRPr>
          </a:p>
          <a:p>
            <a:pPr algn="ct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pic>
        <p:nvPicPr>
          <p:cNvPr id="19" name="building" descr=""/>
          <p:cNvPicPr/>
          <p:nvPr/>
        </p:nvPicPr>
        <p:blipFill>
          <a:blip r:embed="rId1"/>
          <a:stretch/>
        </p:blipFill>
        <p:spPr>
          <a:xfrm>
            <a:off x="6267600" y="1442880"/>
            <a:ext cx="2835000" cy="4685040"/>
          </a:xfrm>
          <a:prstGeom prst="rect">
            <a:avLst/>
          </a:prstGeom>
          <a:noFill/>
          <a:ln w="0">
            <a:noFill/>
          </a:ln>
        </p:spPr>
      </p:pic>
      <p:sp>
        <p:nvSpPr>
          <p:cNvPr id="20" name=""/>
          <p:cNvSpPr/>
          <p:nvPr/>
        </p:nvSpPr>
        <p:spPr>
          <a:xfrm>
            <a:off x="6535800" y="1660680"/>
            <a:ext cx="2371680" cy="4641840"/>
          </a:xfrm>
          <a:prstGeom prst="rect">
            <a:avLst/>
          </a:prstGeom>
          <a:noFill/>
          <a:ln w="0">
            <a:noFill/>
          </a:ln>
        </p:spPr>
        <p:style>
          <a:lnRef idx="0"/>
          <a:fillRef idx="0"/>
          <a:effectRef idx="0"/>
          <a:fontRef idx="minor"/>
        </p:style>
        <p:txBody>
          <a:bodyPr wrap="none" lIns="0" rIns="0" tIns="0" bIns="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Power Trading</a:t>
            </a:r>
            <a:endParaRPr b="0" lang="en-US" sz="14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Natural Gas Trading</a:t>
            </a:r>
            <a:endParaRPr b="0" lang="en-US" sz="14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Powerplant Construction</a:t>
            </a:r>
            <a:endParaRPr b="0" lang="en-US" sz="14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Weather Derivatives</a:t>
            </a:r>
            <a:endParaRPr b="0" lang="en-US" sz="14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Pulp &amp; Paper Derivatives</a:t>
            </a:r>
            <a:endParaRPr b="0" lang="en-US" sz="14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Broadband Services</a:t>
            </a:r>
            <a:endParaRPr b="0" lang="en-US" sz="14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Energy Outsourcing</a:t>
            </a:r>
            <a:endParaRPr b="0" lang="en-US" sz="14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Gas Transportation Services</a:t>
            </a:r>
            <a:endParaRPr b="0" lang="en-US" sz="14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e-Commerce Initiatives</a:t>
            </a:r>
            <a:endParaRPr b="0" lang="en-US" sz="14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21" name=""/>
          <p:cNvSpPr/>
          <p:nvPr/>
        </p:nvSpPr>
        <p:spPr>
          <a:xfrm flipV="1">
            <a:off x="3562200" y="2788920"/>
            <a:ext cx="2917800" cy="1049400"/>
          </a:xfrm>
          <a:prstGeom prst="line">
            <a:avLst/>
          </a:prstGeom>
          <a:ln w="76320">
            <a:solidFill>
              <a:srgbClr val="000000"/>
            </a:solidFill>
            <a:miter/>
            <a:tailEnd len="med" type="triangle" w="med"/>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0" name="PlaceHolder 1"/>
          <p:cNvSpPr>
            <a:spLocks noGrp="1"/>
          </p:cNvSpPr>
          <p:nvPr>
            <p:ph type="title"/>
          </p:nvPr>
        </p:nvSpPr>
        <p:spPr>
          <a:xfrm>
            <a:off x="256680" y="324000"/>
            <a:ext cx="9829800" cy="838080"/>
          </a:xfrm>
          <a:prstGeom prst="rect">
            <a:avLst/>
          </a:prstGeom>
          <a:noFill/>
          <a:ln w="0">
            <a:noFill/>
          </a:ln>
        </p:spPr>
        <p:txBody>
          <a:bodyPr lIns="90000" rIns="90000" tIns="46800" bIns="4680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“Create a Cause, Not a Business”</a:t>
            </a:r>
            <a:endParaRPr b="1" lang="en-US" sz="3000" strike="noStrike" u="none">
              <a:solidFill>
                <a:srgbClr val="000000"/>
              </a:solidFill>
              <a:effectLst/>
              <a:uFillTx/>
              <a:latin typeface="Frutiger 55 Roman"/>
            </a:endParaRPr>
          </a:p>
        </p:txBody>
      </p:sp>
      <p:sp>
        <p:nvSpPr>
          <p:cNvPr id="201" name=""/>
          <p:cNvSpPr/>
          <p:nvPr/>
        </p:nvSpPr>
        <p:spPr>
          <a:xfrm>
            <a:off x="822240" y="2139480"/>
            <a:ext cx="8616960" cy="2194920"/>
          </a:xfrm>
          <a:prstGeom prst="rect">
            <a:avLst/>
          </a:prstGeom>
          <a:noFill/>
          <a:ln w="0">
            <a:noFill/>
          </a:ln>
        </p:spPr>
        <p:style>
          <a:lnRef idx="0"/>
          <a:fillRef idx="0"/>
          <a:effectRef idx="0"/>
          <a:fontRef idx="minor"/>
        </p:style>
        <p:txBody>
          <a:bodyPr lIns="0" rIns="0" tIns="0" bIns="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c20017"/>
                </a:solidFill>
                <a:effectLst/>
                <a:uFillTx/>
                <a:latin typeface="Arial"/>
              </a:rPr>
              <a:t>“Creating Innovative and Efficient Energy Solutions for Growing Economies and a Better Environment Worldwide”</a:t>
            </a:r>
            <a:endParaRPr b="0" lang="en-US" sz="2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c20017"/>
                </a:solidFill>
                <a:effectLst/>
                <a:uFillTx/>
                <a:latin typeface="Arial"/>
              </a:rPr>
              <a:t>	</a:t>
            </a:r>
            <a:endParaRPr b="0" lang="en-US" sz="2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c20017"/>
                </a:solidFill>
                <a:effectLst/>
                <a:uFillTx/>
                <a:latin typeface="Arial"/>
              </a:rPr>
              <a:t>	</a:t>
            </a:r>
            <a:r>
              <a:rPr b="1" lang="en-US" sz="2400" strike="noStrike" u="none">
                <a:solidFill>
                  <a:srgbClr val="c20017"/>
                </a:solidFill>
                <a:effectLst/>
                <a:uFillTx/>
                <a:latin typeface="Arial"/>
              </a:rPr>
              <a:t>	</a:t>
            </a:r>
            <a:r>
              <a:rPr b="1" lang="en-US" sz="2400" strike="noStrike" u="none">
                <a:solidFill>
                  <a:srgbClr val="c20017"/>
                </a:solidFill>
                <a:effectLst/>
                <a:uFillTx/>
                <a:latin typeface="Arial"/>
              </a:rPr>
              <a:t>	</a:t>
            </a:r>
            <a:r>
              <a:rPr b="1" lang="en-US" sz="2400" strike="noStrike" u="none">
                <a:solidFill>
                  <a:srgbClr val="000000"/>
                </a:solidFill>
                <a:effectLst/>
                <a:uFillTx/>
                <a:latin typeface="Arial"/>
              </a:rPr>
              <a:t>- Part of 3rd Vision--To Become</a:t>
            </a:r>
            <a:endParaRPr b="0" lang="en-US" sz="2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  the World’s Leading Energy Company</a:t>
            </a:r>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2" name=""/>
          <p:cNvSpPr/>
          <p:nvPr/>
        </p:nvSpPr>
        <p:spPr>
          <a:xfrm>
            <a:off x="325440" y="1238400"/>
            <a:ext cx="4435560" cy="496800"/>
          </a:xfrm>
          <a:prstGeom prst="rect">
            <a:avLst/>
          </a:prstGeom>
          <a:solidFill>
            <a:srgbClr val="095ba6"/>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203" name=""/>
          <p:cNvSpPr/>
          <p:nvPr/>
        </p:nvSpPr>
        <p:spPr>
          <a:xfrm>
            <a:off x="247680" y="257040"/>
            <a:ext cx="9829800" cy="83844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“Make Like a Cell - Divide and Divide”</a:t>
            </a:r>
            <a:endParaRPr b="0" lang="en-US" sz="3000" strike="noStrike" u="none">
              <a:solidFill>
                <a:srgbClr val="000000"/>
              </a:solidFill>
              <a:effectLst/>
              <a:uFillTx/>
              <a:latin typeface="Arial"/>
            </a:endParaRPr>
          </a:p>
        </p:txBody>
      </p:sp>
      <p:sp>
        <p:nvSpPr>
          <p:cNvPr id="204" name=""/>
          <p:cNvSpPr/>
          <p:nvPr/>
        </p:nvSpPr>
        <p:spPr>
          <a:xfrm>
            <a:off x="958680" y="1933200"/>
            <a:ext cx="2805480" cy="335520"/>
          </a:xfrm>
          <a:prstGeom prst="rect">
            <a:avLst/>
          </a:prstGeom>
          <a:noFill/>
          <a:ln w="0">
            <a:noFill/>
          </a:ln>
        </p:spPr>
        <p:style>
          <a:lnRef idx="0"/>
          <a:fillRef idx="0"/>
          <a:effectRef idx="0"/>
          <a:fontRef idx="minor"/>
        </p:style>
        <p:txBody>
          <a:bodyPr wrap="none" lIns="0" rIns="0" tIns="0" bIns="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Enron North America</a:t>
            </a:r>
            <a:endParaRPr b="0" lang="en-US" sz="2200" strike="noStrike" u="none">
              <a:solidFill>
                <a:srgbClr val="000000"/>
              </a:solidFill>
              <a:effectLst/>
              <a:uFillTx/>
              <a:latin typeface="Arial"/>
            </a:endParaRPr>
          </a:p>
        </p:txBody>
      </p:sp>
      <p:sp>
        <p:nvSpPr>
          <p:cNvPr id="205" name=""/>
          <p:cNvSpPr/>
          <p:nvPr/>
        </p:nvSpPr>
        <p:spPr>
          <a:xfrm>
            <a:off x="4651560" y="1922400"/>
            <a:ext cx="4417560" cy="335520"/>
          </a:xfrm>
          <a:prstGeom prst="rect">
            <a:avLst/>
          </a:prstGeom>
          <a:noFill/>
          <a:ln w="0">
            <a:noFill/>
          </a:ln>
        </p:spPr>
        <p:style>
          <a:lnRef idx="0"/>
          <a:fillRef idx="0"/>
          <a:effectRef idx="0"/>
          <a:fontRef idx="minor"/>
        </p:style>
        <p:txBody>
          <a:bodyPr wrap="none" lIns="0" rIns="0" tIns="0" bIns="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200" strike="noStrike" u="none">
                <a:solidFill>
                  <a:srgbClr val="000000"/>
                </a:solidFill>
                <a:effectLst/>
                <a:uFillTx/>
                <a:latin typeface="Arial"/>
              </a:rPr>
              <a:t>(from 4 to 29 profit centers -1998)</a:t>
            </a:r>
            <a:endParaRPr b="0" lang="en-US" sz="2200" strike="noStrike" u="none">
              <a:solidFill>
                <a:srgbClr val="000000"/>
              </a:solidFill>
              <a:effectLst/>
              <a:uFillTx/>
              <a:latin typeface="Arial"/>
            </a:endParaRPr>
          </a:p>
        </p:txBody>
      </p:sp>
      <p:sp>
        <p:nvSpPr>
          <p:cNvPr id="206" name=""/>
          <p:cNvSpPr/>
          <p:nvPr/>
        </p:nvSpPr>
        <p:spPr>
          <a:xfrm>
            <a:off x="472320" y="1301400"/>
            <a:ext cx="4183200" cy="366120"/>
          </a:xfrm>
          <a:prstGeom prst="rect">
            <a:avLst/>
          </a:prstGeom>
          <a:noFill/>
          <a:ln w="0">
            <a:noFill/>
          </a:ln>
        </p:spPr>
        <p:style>
          <a:lnRef idx="0"/>
          <a:fillRef idx="0"/>
          <a:effectRef idx="0"/>
          <a:fontRef idx="minor"/>
        </p:style>
        <p:txBody>
          <a:bodyPr wrap="none" lIns="0" rIns="0" tIns="0" bIns="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Black"/>
              </a:rPr>
              <a:t>Divide Within Businesses</a:t>
            </a:r>
            <a:endParaRPr b="0" lang="en-US" sz="2400" strike="noStrike" u="none">
              <a:solidFill>
                <a:srgbClr val="000000"/>
              </a:solidFill>
              <a:effectLst/>
              <a:uFillTx/>
              <a:latin typeface="Arial"/>
            </a:endParaRPr>
          </a:p>
        </p:txBody>
      </p:sp>
      <p:sp>
        <p:nvSpPr>
          <p:cNvPr id="207" name=""/>
          <p:cNvSpPr/>
          <p:nvPr/>
        </p:nvSpPr>
        <p:spPr>
          <a:xfrm>
            <a:off x="924840" y="5995800"/>
            <a:ext cx="3580920" cy="33552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Enron Broadband Services</a:t>
            </a:r>
            <a:endParaRPr b="0" lang="en-US" sz="2200" strike="noStrike" u="none">
              <a:solidFill>
                <a:srgbClr val="000000"/>
              </a:solidFill>
              <a:effectLst/>
              <a:uFillTx/>
              <a:latin typeface="Arial"/>
            </a:endParaRPr>
          </a:p>
        </p:txBody>
      </p:sp>
      <p:sp>
        <p:nvSpPr>
          <p:cNvPr id="208" name=""/>
          <p:cNvSpPr/>
          <p:nvPr/>
        </p:nvSpPr>
        <p:spPr>
          <a:xfrm>
            <a:off x="4601880" y="5995800"/>
            <a:ext cx="3069360" cy="33552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200" strike="noStrike" u="none">
                <a:solidFill>
                  <a:srgbClr val="000000"/>
                </a:solidFill>
                <a:effectLst/>
                <a:uFillTx/>
                <a:latin typeface="Arial"/>
              </a:rPr>
              <a:t>(9 profit centers - 2000)</a:t>
            </a:r>
            <a:endParaRPr b="0" lang="en-US" sz="2200" strike="noStrike" u="none">
              <a:solidFill>
                <a:srgbClr val="000000"/>
              </a:solidFill>
              <a:effectLst/>
              <a:uFillTx/>
              <a:latin typeface="Arial"/>
            </a:endParaRPr>
          </a:p>
        </p:txBody>
      </p:sp>
      <p:sp>
        <p:nvSpPr>
          <p:cNvPr id="209" name=""/>
          <p:cNvSpPr/>
          <p:nvPr/>
        </p:nvSpPr>
        <p:spPr>
          <a:xfrm>
            <a:off x="325440" y="2790720"/>
            <a:ext cx="4235400" cy="497160"/>
          </a:xfrm>
          <a:prstGeom prst="rect">
            <a:avLst/>
          </a:prstGeom>
          <a:solidFill>
            <a:srgbClr val="095ba6"/>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210" name=""/>
          <p:cNvSpPr/>
          <p:nvPr/>
        </p:nvSpPr>
        <p:spPr>
          <a:xfrm>
            <a:off x="472320" y="2854080"/>
            <a:ext cx="3980160" cy="366120"/>
          </a:xfrm>
          <a:prstGeom prst="rect">
            <a:avLst/>
          </a:prstGeom>
          <a:noFill/>
          <a:ln w="0">
            <a:noFill/>
          </a:ln>
        </p:spPr>
        <p:style>
          <a:lnRef idx="0"/>
          <a:fillRef idx="0"/>
          <a:effectRef idx="0"/>
          <a:fontRef idx="minor"/>
        </p:style>
        <p:txBody>
          <a:bodyPr wrap="none" lIns="0" rIns="0" tIns="0" bIns="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Black"/>
              </a:rPr>
              <a:t>Divide From Businesses</a:t>
            </a:r>
            <a:endParaRPr b="0" lang="en-US" sz="2400" strike="noStrike" u="none">
              <a:solidFill>
                <a:srgbClr val="000000"/>
              </a:solidFill>
              <a:effectLst/>
              <a:uFillTx/>
              <a:latin typeface="Arial"/>
            </a:endParaRPr>
          </a:p>
        </p:txBody>
      </p:sp>
      <p:sp>
        <p:nvSpPr>
          <p:cNvPr id="211" name=""/>
          <p:cNvSpPr/>
          <p:nvPr/>
        </p:nvSpPr>
        <p:spPr>
          <a:xfrm>
            <a:off x="325440" y="5321160"/>
            <a:ext cx="5826240" cy="497160"/>
          </a:xfrm>
          <a:prstGeom prst="rect">
            <a:avLst/>
          </a:prstGeom>
          <a:solidFill>
            <a:srgbClr val="095ba6"/>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212" name=""/>
          <p:cNvSpPr/>
          <p:nvPr/>
        </p:nvSpPr>
        <p:spPr>
          <a:xfrm>
            <a:off x="471600" y="5384520"/>
            <a:ext cx="5572080" cy="366120"/>
          </a:xfrm>
          <a:prstGeom prst="rect">
            <a:avLst/>
          </a:prstGeom>
          <a:noFill/>
          <a:ln w="0">
            <a:noFill/>
          </a:ln>
        </p:spPr>
        <p:style>
          <a:lnRef idx="0"/>
          <a:fillRef idx="0"/>
          <a:effectRef idx="0"/>
          <a:fontRef idx="minor"/>
        </p:style>
        <p:txBody>
          <a:bodyPr wrap="none" lIns="0" rIns="0" tIns="0" bIns="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Black"/>
              </a:rPr>
              <a:t>Divide When Creating Businesses</a:t>
            </a:r>
            <a:endParaRPr b="0" lang="en-US" sz="2400" strike="noStrike" u="none">
              <a:solidFill>
                <a:srgbClr val="000000"/>
              </a:solidFill>
              <a:effectLst/>
              <a:uFillTx/>
              <a:latin typeface="Arial"/>
            </a:endParaRPr>
          </a:p>
        </p:txBody>
      </p:sp>
      <p:sp>
        <p:nvSpPr>
          <p:cNvPr id="213" name=""/>
          <p:cNvSpPr/>
          <p:nvPr/>
        </p:nvSpPr>
        <p:spPr>
          <a:xfrm>
            <a:off x="967320" y="3497040"/>
            <a:ext cx="1674000" cy="335520"/>
          </a:xfrm>
          <a:prstGeom prst="rect">
            <a:avLst/>
          </a:prstGeom>
          <a:noFill/>
          <a:ln w="0">
            <a:noFill/>
          </a:ln>
        </p:spPr>
        <p:style>
          <a:lnRef idx="0"/>
          <a:fillRef idx="0"/>
          <a:effectRef idx="0"/>
          <a:fontRef idx="minor"/>
        </p:style>
        <p:txBody>
          <a:bodyPr wrap="none" lIns="0" rIns="0" tIns="0" bIns="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EnronOnline</a:t>
            </a:r>
            <a:endParaRPr b="0" lang="en-US" sz="2200" strike="noStrike" u="none">
              <a:solidFill>
                <a:srgbClr val="000000"/>
              </a:solidFill>
              <a:effectLst/>
              <a:uFillTx/>
              <a:latin typeface="Arial"/>
            </a:endParaRPr>
          </a:p>
        </p:txBody>
      </p:sp>
      <p:sp>
        <p:nvSpPr>
          <p:cNvPr id="214" name=""/>
          <p:cNvSpPr/>
          <p:nvPr/>
        </p:nvSpPr>
        <p:spPr>
          <a:xfrm>
            <a:off x="4625640" y="3498480"/>
            <a:ext cx="4479480" cy="335520"/>
          </a:xfrm>
          <a:prstGeom prst="rect">
            <a:avLst/>
          </a:prstGeom>
          <a:noFill/>
          <a:ln w="0">
            <a:noFill/>
          </a:ln>
        </p:spPr>
        <p:style>
          <a:lnRef idx="0"/>
          <a:fillRef idx="0"/>
          <a:effectRef idx="0"/>
          <a:fontRef idx="minor"/>
        </p:style>
        <p:txBody>
          <a:bodyPr wrap="none" lIns="0" rIns="0" tIns="0" bIns="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200" strike="noStrike" u="none">
                <a:solidFill>
                  <a:srgbClr val="000000"/>
                </a:solidFill>
                <a:effectLst/>
                <a:uFillTx/>
                <a:latin typeface="Arial"/>
              </a:rPr>
              <a:t>(from Enron North America -1999)</a:t>
            </a:r>
            <a:endParaRPr b="0" lang="en-US" sz="2200" strike="noStrike" u="none">
              <a:solidFill>
                <a:srgbClr val="000000"/>
              </a:solidFill>
              <a:effectLst/>
              <a:uFillTx/>
              <a:latin typeface="Arial"/>
            </a:endParaRPr>
          </a:p>
        </p:txBody>
      </p:sp>
      <p:sp>
        <p:nvSpPr>
          <p:cNvPr id="215" name=""/>
          <p:cNvSpPr/>
          <p:nvPr/>
        </p:nvSpPr>
        <p:spPr>
          <a:xfrm>
            <a:off x="995400" y="4051080"/>
            <a:ext cx="2836800" cy="335520"/>
          </a:xfrm>
          <a:prstGeom prst="rect">
            <a:avLst/>
          </a:prstGeom>
          <a:noFill/>
          <a:ln w="0">
            <a:noFill/>
          </a:ln>
        </p:spPr>
        <p:style>
          <a:lnRef idx="0"/>
          <a:fillRef idx="0"/>
          <a:effectRef idx="0"/>
          <a:fontRef idx="minor"/>
        </p:style>
        <p:txBody>
          <a:bodyPr wrap="none" lIns="0" rIns="0" tIns="0" bIns="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New Power Company</a:t>
            </a:r>
            <a:endParaRPr b="0" lang="en-US" sz="2200" strike="noStrike" u="none">
              <a:solidFill>
                <a:srgbClr val="000000"/>
              </a:solidFill>
              <a:effectLst/>
              <a:uFillTx/>
              <a:latin typeface="Arial"/>
            </a:endParaRPr>
          </a:p>
        </p:txBody>
      </p:sp>
      <p:sp>
        <p:nvSpPr>
          <p:cNvPr id="216" name=""/>
          <p:cNvSpPr/>
          <p:nvPr/>
        </p:nvSpPr>
        <p:spPr>
          <a:xfrm>
            <a:off x="4580640" y="4052520"/>
            <a:ext cx="4805640" cy="335520"/>
          </a:xfrm>
          <a:prstGeom prst="rect">
            <a:avLst/>
          </a:prstGeom>
          <a:noFill/>
          <a:ln w="0">
            <a:noFill/>
          </a:ln>
        </p:spPr>
        <p:style>
          <a:lnRef idx="0"/>
          <a:fillRef idx="0"/>
          <a:effectRef idx="0"/>
          <a:fontRef idx="minor"/>
        </p:style>
        <p:txBody>
          <a:bodyPr wrap="none" lIns="0" rIns="0" tIns="0" bIns="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200" strike="noStrike" u="none">
                <a:solidFill>
                  <a:srgbClr val="000000"/>
                </a:solidFill>
                <a:effectLst/>
                <a:uFillTx/>
                <a:latin typeface="Arial"/>
              </a:rPr>
              <a:t>(from Enron Energy Services - 2000)</a:t>
            </a:r>
            <a:endParaRPr b="0" lang="en-US" sz="2200" strike="noStrike" u="none">
              <a:solidFill>
                <a:srgbClr val="000000"/>
              </a:solidFill>
              <a:effectLst/>
              <a:uFillTx/>
              <a:latin typeface="Arial"/>
            </a:endParaRPr>
          </a:p>
        </p:txBody>
      </p:sp>
      <p:sp>
        <p:nvSpPr>
          <p:cNvPr id="217" name=""/>
          <p:cNvSpPr/>
          <p:nvPr/>
        </p:nvSpPr>
        <p:spPr>
          <a:xfrm>
            <a:off x="973800" y="4606560"/>
            <a:ext cx="2139120" cy="335520"/>
          </a:xfrm>
          <a:prstGeom prst="rect">
            <a:avLst/>
          </a:prstGeom>
          <a:noFill/>
          <a:ln w="0">
            <a:noFill/>
          </a:ln>
        </p:spPr>
        <p:style>
          <a:lnRef idx="0"/>
          <a:fillRef idx="0"/>
          <a:effectRef idx="0"/>
          <a:fontRef idx="minor"/>
        </p:style>
        <p:txBody>
          <a:bodyPr wrap="none" lIns="0" rIns="0" tIns="0" bIns="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Enron Networks</a:t>
            </a:r>
            <a:endParaRPr b="0" lang="en-US" sz="2200" strike="noStrike" u="none">
              <a:solidFill>
                <a:srgbClr val="000000"/>
              </a:solidFill>
              <a:effectLst/>
              <a:uFillTx/>
              <a:latin typeface="Arial"/>
            </a:endParaRPr>
          </a:p>
        </p:txBody>
      </p:sp>
      <p:sp>
        <p:nvSpPr>
          <p:cNvPr id="218" name=""/>
          <p:cNvSpPr/>
          <p:nvPr/>
        </p:nvSpPr>
        <p:spPr>
          <a:xfrm>
            <a:off x="4624200" y="4608360"/>
            <a:ext cx="4556880" cy="335520"/>
          </a:xfrm>
          <a:prstGeom prst="rect">
            <a:avLst/>
          </a:prstGeom>
          <a:noFill/>
          <a:ln w="0">
            <a:noFill/>
          </a:ln>
        </p:spPr>
        <p:style>
          <a:lnRef idx="0"/>
          <a:fillRef idx="0"/>
          <a:effectRef idx="0"/>
          <a:fontRef idx="minor"/>
        </p:style>
        <p:txBody>
          <a:bodyPr wrap="none" lIns="0" rIns="0" tIns="0" bIns="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200" strike="noStrike" u="none">
                <a:solidFill>
                  <a:srgbClr val="000000"/>
                </a:solidFill>
                <a:effectLst/>
                <a:uFillTx/>
                <a:latin typeface="Arial"/>
              </a:rPr>
              <a:t>(from Enron North America - 2000)</a:t>
            </a:r>
            <a:endParaRPr b="0" lang="en-US" sz="2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9" name=""/>
          <p:cNvSpPr/>
          <p:nvPr/>
        </p:nvSpPr>
        <p:spPr>
          <a:xfrm>
            <a:off x="698760" y="3701880"/>
            <a:ext cx="1006560" cy="6426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Vertical</a:t>
            </a:r>
            <a:endParaRPr b="0" lang="en-US" sz="1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(scope)</a:t>
            </a:r>
            <a:endParaRPr b="0" lang="en-US" sz="1800" strike="noStrike" u="none">
              <a:solidFill>
                <a:srgbClr val="000000"/>
              </a:solidFill>
              <a:effectLst/>
              <a:uFillTx/>
              <a:latin typeface="Arial"/>
            </a:endParaRPr>
          </a:p>
        </p:txBody>
      </p:sp>
      <p:sp>
        <p:nvSpPr>
          <p:cNvPr id="220" name=""/>
          <p:cNvSpPr/>
          <p:nvPr/>
        </p:nvSpPr>
        <p:spPr>
          <a:xfrm>
            <a:off x="4048920" y="1409760"/>
            <a:ext cx="2149200" cy="551160"/>
          </a:xfrm>
          <a:prstGeom prst="rect">
            <a:avLst/>
          </a:prstGeom>
          <a:solidFill>
            <a:srgbClr val="ffb310"/>
          </a:solid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Integration</a:t>
            </a:r>
            <a:endParaRPr b="0" lang="en-US" sz="3000" strike="noStrike" u="none">
              <a:solidFill>
                <a:srgbClr val="000000"/>
              </a:solidFill>
              <a:effectLst/>
              <a:uFillTx/>
              <a:latin typeface="Arial"/>
            </a:endParaRPr>
          </a:p>
        </p:txBody>
      </p:sp>
      <p:sp>
        <p:nvSpPr>
          <p:cNvPr id="221" name=""/>
          <p:cNvSpPr/>
          <p:nvPr/>
        </p:nvSpPr>
        <p:spPr>
          <a:xfrm>
            <a:off x="1162080" y="1600200"/>
            <a:ext cx="76320" cy="1974960"/>
          </a:xfrm>
          <a:prstGeom prst="rect">
            <a:avLst/>
          </a:prstGeom>
          <a:solidFill>
            <a:srgbClr val="fe000c"/>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222" name=""/>
          <p:cNvSpPr/>
          <p:nvPr/>
        </p:nvSpPr>
        <p:spPr>
          <a:xfrm rot="5400000">
            <a:off x="4093560" y="361800"/>
            <a:ext cx="61920" cy="4465800"/>
          </a:xfrm>
          <a:prstGeom prst="rect">
            <a:avLst/>
          </a:prstGeom>
          <a:solidFill>
            <a:srgbClr val="fe000c"/>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223" name=""/>
          <p:cNvSpPr/>
          <p:nvPr/>
        </p:nvSpPr>
        <p:spPr>
          <a:xfrm flipV="1">
            <a:off x="1082520" y="3421080"/>
            <a:ext cx="225720" cy="318960"/>
          </a:xfrm>
          <a:prstGeom prst="triangle">
            <a:avLst>
              <a:gd name="adj" fmla="val 50000"/>
            </a:avLst>
          </a:prstGeom>
          <a:solidFill>
            <a:srgbClr val="fe000c"/>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224" name=""/>
          <p:cNvSpPr/>
          <p:nvPr/>
        </p:nvSpPr>
        <p:spPr>
          <a:xfrm>
            <a:off x="1082520" y="1349280"/>
            <a:ext cx="225720" cy="319320"/>
          </a:xfrm>
          <a:prstGeom prst="triangle">
            <a:avLst>
              <a:gd name="adj" fmla="val 50000"/>
            </a:avLst>
          </a:prstGeom>
          <a:solidFill>
            <a:srgbClr val="fe000c"/>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225" name=""/>
          <p:cNvSpPr/>
          <p:nvPr/>
        </p:nvSpPr>
        <p:spPr>
          <a:xfrm rot="5400000">
            <a:off x="6611040" y="2397960"/>
            <a:ext cx="185760" cy="387360"/>
          </a:xfrm>
          <a:prstGeom prst="triangle">
            <a:avLst>
              <a:gd name="adj" fmla="val 50000"/>
            </a:avLst>
          </a:prstGeom>
          <a:solidFill>
            <a:srgbClr val="fe000c"/>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226" name=""/>
          <p:cNvSpPr/>
          <p:nvPr/>
        </p:nvSpPr>
        <p:spPr>
          <a:xfrm>
            <a:off x="1106640" y="3260880"/>
            <a:ext cx="193680" cy="158760"/>
          </a:xfrm>
          <a:prstGeom prst="ellipse">
            <a:avLst/>
          </a:prstGeom>
          <a:solidFill>
            <a:srgbClr val="fe000c"/>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227" name=""/>
          <p:cNvSpPr/>
          <p:nvPr/>
        </p:nvSpPr>
        <p:spPr>
          <a:xfrm>
            <a:off x="1897200" y="2514600"/>
            <a:ext cx="191880" cy="160200"/>
          </a:xfrm>
          <a:prstGeom prst="ellipse">
            <a:avLst/>
          </a:prstGeom>
          <a:solidFill>
            <a:srgbClr val="fe000c"/>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228" name=""/>
          <p:cNvSpPr/>
          <p:nvPr/>
        </p:nvSpPr>
        <p:spPr>
          <a:xfrm>
            <a:off x="2998800" y="2514600"/>
            <a:ext cx="193680" cy="160200"/>
          </a:xfrm>
          <a:prstGeom prst="ellipse">
            <a:avLst/>
          </a:prstGeom>
          <a:solidFill>
            <a:srgbClr val="fe000c"/>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229" name=""/>
          <p:cNvSpPr/>
          <p:nvPr/>
        </p:nvSpPr>
        <p:spPr>
          <a:xfrm>
            <a:off x="4100400" y="2514600"/>
            <a:ext cx="193680" cy="160200"/>
          </a:xfrm>
          <a:prstGeom prst="ellipse">
            <a:avLst/>
          </a:prstGeom>
          <a:solidFill>
            <a:srgbClr val="fe000c"/>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230" name=""/>
          <p:cNvSpPr/>
          <p:nvPr/>
        </p:nvSpPr>
        <p:spPr>
          <a:xfrm>
            <a:off x="5202360" y="2514600"/>
            <a:ext cx="193680" cy="160200"/>
          </a:xfrm>
          <a:prstGeom prst="ellipse">
            <a:avLst/>
          </a:prstGeom>
          <a:solidFill>
            <a:srgbClr val="fe000c"/>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231" name=""/>
          <p:cNvSpPr/>
          <p:nvPr/>
        </p:nvSpPr>
        <p:spPr>
          <a:xfrm>
            <a:off x="6305400" y="2514600"/>
            <a:ext cx="193680" cy="160200"/>
          </a:xfrm>
          <a:prstGeom prst="ellipse">
            <a:avLst/>
          </a:prstGeom>
          <a:solidFill>
            <a:srgbClr val="fe000c"/>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232" name=""/>
          <p:cNvSpPr/>
          <p:nvPr/>
        </p:nvSpPr>
        <p:spPr>
          <a:xfrm>
            <a:off x="6932520" y="2311560"/>
            <a:ext cx="3008880" cy="7038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High transaction costs;</a:t>
            </a:r>
            <a:endParaRPr b="0" lang="en-US" sz="20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“do it yourself”</a:t>
            </a:r>
            <a:endParaRPr b="0" lang="en-US" sz="2000" strike="noStrike" u="none">
              <a:solidFill>
                <a:srgbClr val="000000"/>
              </a:solidFill>
              <a:effectLst/>
              <a:uFillTx/>
              <a:latin typeface="Arial"/>
            </a:endParaRPr>
          </a:p>
        </p:txBody>
      </p:sp>
      <p:sp>
        <p:nvSpPr>
          <p:cNvPr id="233" name=""/>
          <p:cNvSpPr/>
          <p:nvPr/>
        </p:nvSpPr>
        <p:spPr>
          <a:xfrm>
            <a:off x="3546720" y="2668680"/>
            <a:ext cx="1298160" cy="6426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Horizontal</a:t>
            </a:r>
            <a:endParaRPr b="0" lang="en-US" sz="1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(scale)</a:t>
            </a:r>
            <a:endParaRPr b="0" lang="en-US" sz="1800" strike="noStrike" u="none">
              <a:solidFill>
                <a:srgbClr val="000000"/>
              </a:solidFill>
              <a:effectLst/>
              <a:uFillTx/>
              <a:latin typeface="Arial"/>
            </a:endParaRPr>
          </a:p>
        </p:txBody>
      </p:sp>
      <p:sp>
        <p:nvSpPr>
          <p:cNvPr id="234" name=""/>
          <p:cNvSpPr/>
          <p:nvPr/>
        </p:nvSpPr>
        <p:spPr>
          <a:xfrm>
            <a:off x="333360" y="4313160"/>
            <a:ext cx="9475920" cy="63720"/>
          </a:xfrm>
          <a:prstGeom prst="rect">
            <a:avLst/>
          </a:prstGeom>
          <a:solidFill>
            <a:srgbClr val="095ba6"/>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235" name=""/>
          <p:cNvSpPr/>
          <p:nvPr/>
        </p:nvSpPr>
        <p:spPr>
          <a:xfrm>
            <a:off x="3173760" y="4437000"/>
            <a:ext cx="3821760" cy="551160"/>
          </a:xfrm>
          <a:prstGeom prst="rect">
            <a:avLst/>
          </a:prstGeom>
          <a:solidFill>
            <a:srgbClr val="ffb310"/>
          </a:solid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“Virtual” Integration</a:t>
            </a:r>
            <a:endParaRPr b="0" lang="en-US" sz="3000" strike="noStrike" u="none">
              <a:solidFill>
                <a:srgbClr val="000000"/>
              </a:solidFill>
              <a:effectLst/>
              <a:uFillTx/>
              <a:latin typeface="Arial"/>
            </a:endParaRPr>
          </a:p>
        </p:txBody>
      </p:sp>
      <p:sp>
        <p:nvSpPr>
          <p:cNvPr id="236" name=""/>
          <p:cNvSpPr/>
          <p:nvPr/>
        </p:nvSpPr>
        <p:spPr>
          <a:xfrm>
            <a:off x="7029000" y="5442120"/>
            <a:ext cx="2952360" cy="7038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Low transaction costs;</a:t>
            </a:r>
            <a:endParaRPr b="0" lang="en-US" sz="20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“shop and bundle”</a:t>
            </a:r>
            <a:endParaRPr b="0" lang="en-US" sz="2000" strike="noStrike" u="none">
              <a:solidFill>
                <a:srgbClr val="000000"/>
              </a:solidFill>
              <a:effectLst/>
              <a:uFillTx/>
              <a:latin typeface="Arial"/>
            </a:endParaRPr>
          </a:p>
        </p:txBody>
      </p:sp>
      <p:sp>
        <p:nvSpPr>
          <p:cNvPr id="237" name=""/>
          <p:cNvSpPr/>
          <p:nvPr/>
        </p:nvSpPr>
        <p:spPr>
          <a:xfrm flipH="1" rot="16200000">
            <a:off x="1603440" y="2398680"/>
            <a:ext cx="185760" cy="385920"/>
          </a:xfrm>
          <a:prstGeom prst="triangle">
            <a:avLst>
              <a:gd name="adj" fmla="val 50000"/>
            </a:avLst>
          </a:prstGeom>
          <a:solidFill>
            <a:srgbClr val="fe000c"/>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238" name=""/>
          <p:cNvSpPr/>
          <p:nvPr/>
        </p:nvSpPr>
        <p:spPr>
          <a:xfrm>
            <a:off x="1106640" y="2739960"/>
            <a:ext cx="193680" cy="160560"/>
          </a:xfrm>
          <a:prstGeom prst="ellipse">
            <a:avLst/>
          </a:prstGeom>
          <a:solidFill>
            <a:srgbClr val="fe000c"/>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239" name=""/>
          <p:cNvSpPr/>
          <p:nvPr/>
        </p:nvSpPr>
        <p:spPr>
          <a:xfrm>
            <a:off x="1106640" y="2220840"/>
            <a:ext cx="193680" cy="160560"/>
          </a:xfrm>
          <a:prstGeom prst="ellipse">
            <a:avLst/>
          </a:prstGeom>
          <a:solidFill>
            <a:srgbClr val="fe000c"/>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240" name=""/>
          <p:cNvSpPr/>
          <p:nvPr/>
        </p:nvSpPr>
        <p:spPr>
          <a:xfrm>
            <a:off x="1106640" y="1663560"/>
            <a:ext cx="193680" cy="158760"/>
          </a:xfrm>
          <a:prstGeom prst="ellipse">
            <a:avLst/>
          </a:prstGeom>
          <a:solidFill>
            <a:srgbClr val="fe000c"/>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grpSp>
        <p:nvGrpSpPr>
          <p:cNvPr id="241" name=""/>
          <p:cNvGrpSpPr/>
          <p:nvPr/>
        </p:nvGrpSpPr>
        <p:grpSpPr>
          <a:xfrm>
            <a:off x="3089160" y="5292720"/>
            <a:ext cx="108000" cy="1242720"/>
            <a:chOff x="3089160" y="5292720"/>
            <a:chExt cx="108000" cy="1242720"/>
          </a:xfrm>
        </p:grpSpPr>
        <p:sp>
          <p:nvSpPr>
            <p:cNvPr id="242" name=""/>
            <p:cNvSpPr/>
            <p:nvPr/>
          </p:nvSpPr>
          <p:spPr>
            <a:xfrm>
              <a:off x="3089160" y="5292720"/>
              <a:ext cx="108000" cy="105840"/>
            </a:xfrm>
            <a:prstGeom prst="ellipse">
              <a:avLst/>
            </a:prstGeom>
            <a:solidFill>
              <a:srgbClr val="008000"/>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243" name=""/>
            <p:cNvSpPr/>
            <p:nvPr/>
          </p:nvSpPr>
          <p:spPr>
            <a:xfrm>
              <a:off x="3089160" y="5671080"/>
              <a:ext cx="108000" cy="105840"/>
            </a:xfrm>
            <a:prstGeom prst="ellipse">
              <a:avLst/>
            </a:prstGeom>
            <a:solidFill>
              <a:srgbClr val="008000"/>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244" name=""/>
            <p:cNvSpPr/>
            <p:nvPr/>
          </p:nvSpPr>
          <p:spPr>
            <a:xfrm>
              <a:off x="3089160" y="6050520"/>
              <a:ext cx="108000" cy="105840"/>
            </a:xfrm>
            <a:prstGeom prst="ellipse">
              <a:avLst/>
            </a:prstGeom>
            <a:solidFill>
              <a:srgbClr val="008000"/>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245" name=""/>
            <p:cNvSpPr/>
            <p:nvPr/>
          </p:nvSpPr>
          <p:spPr>
            <a:xfrm>
              <a:off x="3089160" y="6429600"/>
              <a:ext cx="108000" cy="105840"/>
            </a:xfrm>
            <a:prstGeom prst="ellipse">
              <a:avLst/>
            </a:prstGeom>
            <a:solidFill>
              <a:srgbClr val="008000"/>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grpSp>
      <p:grpSp>
        <p:nvGrpSpPr>
          <p:cNvPr id="246" name=""/>
          <p:cNvGrpSpPr/>
          <p:nvPr/>
        </p:nvGrpSpPr>
        <p:grpSpPr>
          <a:xfrm>
            <a:off x="4314960" y="5292720"/>
            <a:ext cx="107640" cy="1242720"/>
            <a:chOff x="4314960" y="5292720"/>
            <a:chExt cx="107640" cy="1242720"/>
          </a:xfrm>
        </p:grpSpPr>
        <p:sp>
          <p:nvSpPr>
            <p:cNvPr id="247" name=""/>
            <p:cNvSpPr/>
            <p:nvPr/>
          </p:nvSpPr>
          <p:spPr>
            <a:xfrm>
              <a:off x="4314960" y="5292720"/>
              <a:ext cx="107640" cy="105840"/>
            </a:xfrm>
            <a:prstGeom prst="ellipse">
              <a:avLst/>
            </a:prstGeom>
            <a:solidFill>
              <a:srgbClr val="008000"/>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248" name=""/>
            <p:cNvSpPr/>
            <p:nvPr/>
          </p:nvSpPr>
          <p:spPr>
            <a:xfrm>
              <a:off x="4314960" y="5671080"/>
              <a:ext cx="107640" cy="105840"/>
            </a:xfrm>
            <a:prstGeom prst="ellipse">
              <a:avLst/>
            </a:prstGeom>
            <a:solidFill>
              <a:srgbClr val="008000"/>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249" name=""/>
            <p:cNvSpPr/>
            <p:nvPr/>
          </p:nvSpPr>
          <p:spPr>
            <a:xfrm>
              <a:off x="4314960" y="6050520"/>
              <a:ext cx="107640" cy="105840"/>
            </a:xfrm>
            <a:prstGeom prst="ellipse">
              <a:avLst/>
            </a:prstGeom>
            <a:solidFill>
              <a:srgbClr val="008000"/>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250" name=""/>
            <p:cNvSpPr/>
            <p:nvPr/>
          </p:nvSpPr>
          <p:spPr>
            <a:xfrm>
              <a:off x="4314960" y="6429600"/>
              <a:ext cx="107640" cy="105840"/>
            </a:xfrm>
            <a:prstGeom prst="ellipse">
              <a:avLst/>
            </a:prstGeom>
            <a:solidFill>
              <a:srgbClr val="008000"/>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grpSp>
      <p:grpSp>
        <p:nvGrpSpPr>
          <p:cNvPr id="251" name=""/>
          <p:cNvGrpSpPr/>
          <p:nvPr/>
        </p:nvGrpSpPr>
        <p:grpSpPr>
          <a:xfrm>
            <a:off x="5540400" y="5292720"/>
            <a:ext cx="108000" cy="1242720"/>
            <a:chOff x="5540400" y="5292720"/>
            <a:chExt cx="108000" cy="1242720"/>
          </a:xfrm>
        </p:grpSpPr>
        <p:sp>
          <p:nvSpPr>
            <p:cNvPr id="252" name=""/>
            <p:cNvSpPr/>
            <p:nvPr/>
          </p:nvSpPr>
          <p:spPr>
            <a:xfrm>
              <a:off x="5540400" y="5292720"/>
              <a:ext cx="108000" cy="105840"/>
            </a:xfrm>
            <a:prstGeom prst="ellipse">
              <a:avLst/>
            </a:prstGeom>
            <a:solidFill>
              <a:srgbClr val="008000"/>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253" name=""/>
            <p:cNvSpPr/>
            <p:nvPr/>
          </p:nvSpPr>
          <p:spPr>
            <a:xfrm>
              <a:off x="5540400" y="5671080"/>
              <a:ext cx="108000" cy="105840"/>
            </a:xfrm>
            <a:prstGeom prst="ellipse">
              <a:avLst/>
            </a:prstGeom>
            <a:solidFill>
              <a:srgbClr val="008000"/>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254" name=""/>
            <p:cNvSpPr/>
            <p:nvPr/>
          </p:nvSpPr>
          <p:spPr>
            <a:xfrm>
              <a:off x="5540400" y="6050520"/>
              <a:ext cx="108000" cy="105840"/>
            </a:xfrm>
            <a:prstGeom prst="ellipse">
              <a:avLst/>
            </a:prstGeom>
            <a:solidFill>
              <a:srgbClr val="008000"/>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255" name=""/>
            <p:cNvSpPr/>
            <p:nvPr/>
          </p:nvSpPr>
          <p:spPr>
            <a:xfrm>
              <a:off x="5540400" y="6429600"/>
              <a:ext cx="108000" cy="105840"/>
            </a:xfrm>
            <a:prstGeom prst="ellipse">
              <a:avLst/>
            </a:prstGeom>
            <a:solidFill>
              <a:srgbClr val="008000"/>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grpSp>
      <p:grpSp>
        <p:nvGrpSpPr>
          <p:cNvPr id="256" name=""/>
          <p:cNvGrpSpPr/>
          <p:nvPr/>
        </p:nvGrpSpPr>
        <p:grpSpPr>
          <a:xfrm>
            <a:off x="6767640" y="5292720"/>
            <a:ext cx="108000" cy="1242720"/>
            <a:chOff x="6767640" y="5292720"/>
            <a:chExt cx="108000" cy="1242720"/>
          </a:xfrm>
        </p:grpSpPr>
        <p:sp>
          <p:nvSpPr>
            <p:cNvPr id="257" name=""/>
            <p:cNvSpPr/>
            <p:nvPr/>
          </p:nvSpPr>
          <p:spPr>
            <a:xfrm>
              <a:off x="6767640" y="5292720"/>
              <a:ext cx="108000" cy="105840"/>
            </a:xfrm>
            <a:prstGeom prst="ellipse">
              <a:avLst/>
            </a:prstGeom>
            <a:solidFill>
              <a:srgbClr val="008000"/>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258" name=""/>
            <p:cNvSpPr/>
            <p:nvPr/>
          </p:nvSpPr>
          <p:spPr>
            <a:xfrm>
              <a:off x="6767640" y="5671080"/>
              <a:ext cx="108000" cy="105840"/>
            </a:xfrm>
            <a:prstGeom prst="ellipse">
              <a:avLst/>
            </a:prstGeom>
            <a:solidFill>
              <a:srgbClr val="008000"/>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259" name=""/>
            <p:cNvSpPr/>
            <p:nvPr/>
          </p:nvSpPr>
          <p:spPr>
            <a:xfrm>
              <a:off x="6767640" y="6050520"/>
              <a:ext cx="108000" cy="105840"/>
            </a:xfrm>
            <a:prstGeom prst="ellipse">
              <a:avLst/>
            </a:prstGeom>
            <a:solidFill>
              <a:srgbClr val="008000"/>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260" name=""/>
            <p:cNvSpPr/>
            <p:nvPr/>
          </p:nvSpPr>
          <p:spPr>
            <a:xfrm>
              <a:off x="6767640" y="6429600"/>
              <a:ext cx="108000" cy="105840"/>
            </a:xfrm>
            <a:prstGeom prst="ellipse">
              <a:avLst/>
            </a:prstGeom>
            <a:solidFill>
              <a:srgbClr val="008000"/>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grpSp>
      <p:sp>
        <p:nvSpPr>
          <p:cNvPr id="261" name=""/>
          <p:cNvSpPr/>
          <p:nvPr/>
        </p:nvSpPr>
        <p:spPr>
          <a:xfrm flipV="1">
            <a:off x="3213000" y="5365440"/>
            <a:ext cx="1069920" cy="323640"/>
          </a:xfrm>
          <a:prstGeom prst="line">
            <a:avLst/>
          </a:prstGeom>
          <a:ln w="9360">
            <a:solidFill>
              <a:srgbClr val="000000"/>
            </a:solidFill>
            <a:miter/>
            <a:tailEnd len="med" type="triangle" w="med"/>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Arial"/>
            </a:endParaRPr>
          </a:p>
        </p:txBody>
      </p:sp>
      <p:sp>
        <p:nvSpPr>
          <p:cNvPr id="262" name=""/>
          <p:cNvSpPr/>
          <p:nvPr/>
        </p:nvSpPr>
        <p:spPr>
          <a:xfrm>
            <a:off x="4456080" y="5340240"/>
            <a:ext cx="1031760" cy="743040"/>
          </a:xfrm>
          <a:prstGeom prst="line">
            <a:avLst/>
          </a:prstGeom>
          <a:ln w="9360">
            <a:solidFill>
              <a:srgbClr val="000000"/>
            </a:solidFill>
            <a:miter/>
            <a:tailEnd len="med" type="triangle" w="med"/>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Arial"/>
            </a:endParaRPr>
          </a:p>
        </p:txBody>
      </p:sp>
      <p:sp>
        <p:nvSpPr>
          <p:cNvPr id="263" name=""/>
          <p:cNvSpPr/>
          <p:nvPr/>
        </p:nvSpPr>
        <p:spPr>
          <a:xfrm flipV="1">
            <a:off x="5667480" y="5740200"/>
            <a:ext cx="1068120" cy="361800"/>
          </a:xfrm>
          <a:prstGeom prst="line">
            <a:avLst/>
          </a:prstGeom>
          <a:ln w="9360">
            <a:solidFill>
              <a:srgbClr val="000000"/>
            </a:solidFill>
            <a:miter/>
            <a:tailEnd len="med" type="triangle" w="med"/>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Arial"/>
            </a:endParaRPr>
          </a:p>
        </p:txBody>
      </p:sp>
      <p:grpSp>
        <p:nvGrpSpPr>
          <p:cNvPr id="264" name=""/>
          <p:cNvGrpSpPr/>
          <p:nvPr/>
        </p:nvGrpSpPr>
        <p:grpSpPr>
          <a:xfrm>
            <a:off x="1871640" y="5278320"/>
            <a:ext cx="108000" cy="1244520"/>
            <a:chOff x="1871640" y="5278320"/>
            <a:chExt cx="108000" cy="1244520"/>
          </a:xfrm>
        </p:grpSpPr>
        <p:sp>
          <p:nvSpPr>
            <p:cNvPr id="265" name=""/>
            <p:cNvSpPr/>
            <p:nvPr/>
          </p:nvSpPr>
          <p:spPr>
            <a:xfrm>
              <a:off x="1871640" y="5278320"/>
              <a:ext cx="108000" cy="106200"/>
            </a:xfrm>
            <a:prstGeom prst="ellipse">
              <a:avLst/>
            </a:prstGeom>
            <a:solidFill>
              <a:srgbClr val="008000"/>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266" name=""/>
            <p:cNvSpPr/>
            <p:nvPr/>
          </p:nvSpPr>
          <p:spPr>
            <a:xfrm>
              <a:off x="1871640" y="5657040"/>
              <a:ext cx="108000" cy="106200"/>
            </a:xfrm>
            <a:prstGeom prst="ellipse">
              <a:avLst/>
            </a:prstGeom>
            <a:solidFill>
              <a:srgbClr val="008000"/>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267" name=""/>
            <p:cNvSpPr/>
            <p:nvPr/>
          </p:nvSpPr>
          <p:spPr>
            <a:xfrm>
              <a:off x="1871640" y="6037200"/>
              <a:ext cx="108000" cy="105840"/>
            </a:xfrm>
            <a:prstGeom prst="ellipse">
              <a:avLst/>
            </a:prstGeom>
            <a:solidFill>
              <a:srgbClr val="008000"/>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268" name=""/>
            <p:cNvSpPr/>
            <p:nvPr/>
          </p:nvSpPr>
          <p:spPr>
            <a:xfrm>
              <a:off x="1871640" y="6416640"/>
              <a:ext cx="108000" cy="106200"/>
            </a:xfrm>
            <a:prstGeom prst="ellipse">
              <a:avLst/>
            </a:prstGeom>
            <a:solidFill>
              <a:srgbClr val="008000"/>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grpSp>
      <p:sp>
        <p:nvSpPr>
          <p:cNvPr id="269" name=""/>
          <p:cNvSpPr/>
          <p:nvPr/>
        </p:nvSpPr>
        <p:spPr>
          <a:xfrm flipH="1" flipV="1">
            <a:off x="1990800" y="5371920"/>
            <a:ext cx="1069920" cy="323640"/>
          </a:xfrm>
          <a:prstGeom prst="line">
            <a:avLst/>
          </a:prstGeom>
          <a:ln w="9360">
            <a:solidFill>
              <a:srgbClr val="000000"/>
            </a:solidFill>
            <a:miter/>
            <a:headEnd len="med" type="triangle" w="med"/>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Arial"/>
            </a:endParaRPr>
          </a:p>
        </p:txBody>
      </p:sp>
      <p:sp>
        <p:nvSpPr>
          <p:cNvPr id="270" name=""/>
          <p:cNvSpPr/>
          <p:nvPr/>
        </p:nvSpPr>
        <p:spPr>
          <a:xfrm>
            <a:off x="2186640" y="195120"/>
            <a:ext cx="5980320" cy="5511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A New Integration Model. . .</a:t>
            </a:r>
            <a:endParaRPr b="0" lang="en-US" sz="3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271" name=""/>
          <p:cNvGrpSpPr/>
          <p:nvPr/>
        </p:nvGrpSpPr>
        <p:grpSpPr>
          <a:xfrm>
            <a:off x="81000" y="77760"/>
            <a:ext cx="9186480" cy="6724800"/>
            <a:chOff x="81000" y="77760"/>
            <a:chExt cx="9186480" cy="6724800"/>
          </a:xfrm>
        </p:grpSpPr>
        <p:sp>
          <p:nvSpPr>
            <p:cNvPr id="272" name=""/>
            <p:cNvSpPr/>
            <p:nvPr/>
          </p:nvSpPr>
          <p:spPr>
            <a:xfrm>
              <a:off x="5352840" y="2595600"/>
              <a:ext cx="2719440" cy="1697040"/>
            </a:xfrm>
            <a:custGeom>
              <a:avLst/>
              <a:gdLst/>
              <a:ahLst/>
              <a:rect l="l" t="t" r="r" b="b"/>
              <a:pathLst>
                <a:path w="1882" h="1069">
                  <a:moveTo>
                    <a:pt x="542" y="0"/>
                  </a:moveTo>
                  <a:lnTo>
                    <a:pt x="0" y="1069"/>
                  </a:lnTo>
                  <a:lnTo>
                    <a:pt x="107" y="1069"/>
                  </a:lnTo>
                  <a:lnTo>
                    <a:pt x="1882" y="863"/>
                  </a:lnTo>
                  <a:lnTo>
                    <a:pt x="542" y="0"/>
                  </a:lnTo>
                  <a:close/>
                </a:path>
              </a:pathLst>
            </a:custGeom>
            <a:solidFill>
              <a:srgbClr val="901687">
                <a:alpha val="50000"/>
              </a:srgbClr>
            </a:solidFill>
            <a:ln w="0">
              <a:noFill/>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Arial"/>
              </a:endParaRPr>
            </a:p>
          </p:txBody>
        </p:sp>
        <p:sp>
          <p:nvSpPr>
            <p:cNvPr id="273" name=""/>
            <p:cNvSpPr/>
            <p:nvPr/>
          </p:nvSpPr>
          <p:spPr>
            <a:xfrm>
              <a:off x="4034880" y="1500120"/>
              <a:ext cx="2992680" cy="2765520"/>
            </a:xfrm>
            <a:custGeom>
              <a:avLst/>
              <a:gdLst/>
              <a:ahLst/>
              <a:rect l="l" t="t" r="r" b="b"/>
              <a:pathLst>
                <a:path w="2071" h="1742">
                  <a:moveTo>
                    <a:pt x="0" y="0"/>
                  </a:moveTo>
                  <a:lnTo>
                    <a:pt x="715" y="1742"/>
                  </a:lnTo>
                  <a:lnTo>
                    <a:pt x="830" y="1742"/>
                  </a:lnTo>
                  <a:lnTo>
                    <a:pt x="2071" y="0"/>
                  </a:lnTo>
                  <a:lnTo>
                    <a:pt x="0" y="0"/>
                  </a:lnTo>
                  <a:close/>
                </a:path>
              </a:pathLst>
            </a:custGeom>
            <a:solidFill>
              <a:srgbClr val="00a0c6">
                <a:alpha val="50000"/>
              </a:srgbClr>
            </a:solidFill>
            <a:ln w="0">
              <a:noFill/>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Arial"/>
              </a:endParaRPr>
            </a:p>
          </p:txBody>
        </p:sp>
        <p:sp>
          <p:nvSpPr>
            <p:cNvPr id="274" name=""/>
            <p:cNvSpPr/>
            <p:nvPr/>
          </p:nvSpPr>
          <p:spPr>
            <a:xfrm>
              <a:off x="1040400" y="1069920"/>
              <a:ext cx="3954960" cy="3195720"/>
            </a:xfrm>
            <a:custGeom>
              <a:avLst/>
              <a:gdLst/>
              <a:ahLst/>
              <a:rect l="l" t="t" r="r" b="b"/>
              <a:pathLst>
                <a:path w="2737" h="2013">
                  <a:moveTo>
                    <a:pt x="0" y="526"/>
                  </a:moveTo>
                  <a:lnTo>
                    <a:pt x="2639" y="2013"/>
                  </a:lnTo>
                  <a:lnTo>
                    <a:pt x="2737" y="2013"/>
                  </a:lnTo>
                  <a:lnTo>
                    <a:pt x="1874" y="0"/>
                  </a:lnTo>
                  <a:lnTo>
                    <a:pt x="0" y="526"/>
                  </a:lnTo>
                  <a:close/>
                </a:path>
              </a:pathLst>
            </a:custGeom>
            <a:solidFill>
              <a:srgbClr val="e9ad17">
                <a:alpha val="50000"/>
              </a:srgbClr>
            </a:solidFill>
            <a:ln w="0">
              <a:noFill/>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Arial"/>
              </a:endParaRPr>
            </a:p>
          </p:txBody>
        </p:sp>
        <p:sp>
          <p:nvSpPr>
            <p:cNvPr id="275" name=""/>
            <p:cNvSpPr/>
            <p:nvPr/>
          </p:nvSpPr>
          <p:spPr>
            <a:xfrm>
              <a:off x="2025720" y="3170160"/>
              <a:ext cx="2637360" cy="1422360"/>
            </a:xfrm>
            <a:custGeom>
              <a:avLst/>
              <a:gdLst/>
              <a:ahLst/>
              <a:rect l="l" t="t" r="r" b="b"/>
              <a:pathLst>
                <a:path w="1825" h="896">
                  <a:moveTo>
                    <a:pt x="1792" y="797"/>
                  </a:moveTo>
                  <a:lnTo>
                    <a:pt x="0" y="896"/>
                  </a:lnTo>
                  <a:lnTo>
                    <a:pt x="773" y="0"/>
                  </a:lnTo>
                  <a:lnTo>
                    <a:pt x="1825" y="740"/>
                  </a:lnTo>
                  <a:lnTo>
                    <a:pt x="1792" y="797"/>
                  </a:lnTo>
                  <a:close/>
                </a:path>
              </a:pathLst>
            </a:custGeom>
            <a:solidFill>
              <a:srgbClr val="ff0321">
                <a:alpha val="50000"/>
              </a:srgbClr>
            </a:solidFill>
            <a:ln w="0">
              <a:noFill/>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Arial"/>
              </a:endParaRPr>
            </a:p>
          </p:txBody>
        </p:sp>
        <p:sp>
          <p:nvSpPr>
            <p:cNvPr id="276" name=""/>
            <p:cNvSpPr/>
            <p:nvPr/>
          </p:nvSpPr>
          <p:spPr>
            <a:xfrm>
              <a:off x="2346480" y="4487760"/>
              <a:ext cx="2293560" cy="1357560"/>
            </a:xfrm>
            <a:custGeom>
              <a:avLst/>
              <a:gdLst/>
              <a:ahLst/>
              <a:rect l="l" t="t" r="r" b="b"/>
              <a:pathLst>
                <a:path w="1587" h="855">
                  <a:moveTo>
                    <a:pt x="1266" y="855"/>
                  </a:moveTo>
                  <a:lnTo>
                    <a:pt x="1579" y="123"/>
                  </a:lnTo>
                  <a:lnTo>
                    <a:pt x="1587" y="0"/>
                  </a:lnTo>
                  <a:lnTo>
                    <a:pt x="0" y="123"/>
                  </a:lnTo>
                  <a:lnTo>
                    <a:pt x="1266" y="855"/>
                  </a:lnTo>
                  <a:close/>
                </a:path>
              </a:pathLst>
            </a:custGeom>
            <a:solidFill>
              <a:srgbClr val="008226">
                <a:alpha val="50000"/>
              </a:srgbClr>
            </a:solidFill>
            <a:ln w="0">
              <a:noFill/>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Arial"/>
              </a:endParaRPr>
            </a:p>
          </p:txBody>
        </p:sp>
        <p:sp>
          <p:nvSpPr>
            <p:cNvPr id="277" name=""/>
            <p:cNvSpPr/>
            <p:nvPr/>
          </p:nvSpPr>
          <p:spPr>
            <a:xfrm>
              <a:off x="3937680" y="77760"/>
              <a:ext cx="3190680" cy="2133720"/>
            </a:xfrm>
            <a:prstGeom prst="ellipse">
              <a:avLst/>
            </a:prstGeom>
            <a:solidFill>
              <a:srgbClr val="47bad6"/>
            </a:solidFill>
            <a:ln w="0">
              <a:noFill/>
            </a:ln>
          </p:spPr>
          <p:style>
            <a:lnRef idx="0"/>
            <a:fillRef idx="0"/>
            <a:effectRef idx="0"/>
            <a:fontRef idx="minor"/>
          </p:style>
          <p:txBody>
            <a:bodyPr lIns="0" rIns="0" tIns="0" bIns="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“Open Up the Market for Talent”</a:t>
              </a:r>
              <a:endParaRPr b="0" lang="en-US" sz="2400" strike="noStrike" u="none">
                <a:solidFill>
                  <a:srgbClr val="000000"/>
                </a:solidFill>
                <a:effectLst/>
                <a:uFillTx/>
                <a:latin typeface="Arial"/>
              </a:endParaRPr>
            </a:p>
          </p:txBody>
        </p:sp>
        <p:sp>
          <p:nvSpPr>
            <p:cNvPr id="278" name=""/>
            <p:cNvSpPr/>
            <p:nvPr/>
          </p:nvSpPr>
          <p:spPr>
            <a:xfrm>
              <a:off x="1014480" y="4668840"/>
              <a:ext cx="3190320" cy="2133720"/>
            </a:xfrm>
            <a:prstGeom prst="ellipse">
              <a:avLst/>
            </a:prstGeom>
            <a:solidFill>
              <a:srgbClr val="008240"/>
            </a:solidFill>
            <a:ln w="0">
              <a:noFill/>
            </a:ln>
          </p:spPr>
          <p:style>
            <a:lnRef idx="0"/>
            <a:fillRef idx="0"/>
            <a:effectRef idx="0"/>
            <a:fontRef idx="minor"/>
          </p:style>
          <p:txBody>
            <a:bodyPr lIns="0" rIns="0" tIns="0" bIns="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“Listen to New Voices”</a:t>
              </a:r>
              <a:endParaRPr b="0" lang="en-US" sz="2400" strike="noStrike" u="none">
                <a:solidFill>
                  <a:srgbClr val="000000"/>
                </a:solidFill>
                <a:effectLst/>
                <a:uFillTx/>
                <a:latin typeface="Arial"/>
              </a:endParaRPr>
            </a:p>
          </p:txBody>
        </p:sp>
        <p:sp>
          <p:nvSpPr>
            <p:cNvPr id="279" name=""/>
            <p:cNvSpPr/>
            <p:nvPr/>
          </p:nvSpPr>
          <p:spPr>
            <a:xfrm>
              <a:off x="81000" y="2567160"/>
              <a:ext cx="3190680" cy="2133360"/>
            </a:xfrm>
            <a:prstGeom prst="ellipse">
              <a:avLst/>
            </a:prstGeom>
            <a:solidFill>
              <a:srgbClr val="fe000c"/>
            </a:solidFill>
            <a:ln w="0">
              <a:noFill/>
            </a:ln>
          </p:spPr>
          <p:style>
            <a:lnRef idx="0"/>
            <a:fillRef idx="0"/>
            <a:effectRef idx="0"/>
            <a:fontRef idx="minor"/>
          </p:style>
          <p:txBody>
            <a:bodyPr lIns="0" rIns="0" tIns="0" bIns="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“Design an Open Market for Ideas”</a:t>
              </a:r>
              <a:endParaRPr b="0" lang="en-US" sz="2400" strike="noStrike" u="none">
                <a:solidFill>
                  <a:srgbClr val="000000"/>
                </a:solidFill>
                <a:effectLst/>
                <a:uFillTx/>
                <a:latin typeface="Arial"/>
              </a:endParaRPr>
            </a:p>
          </p:txBody>
        </p:sp>
        <p:sp>
          <p:nvSpPr>
            <p:cNvPr id="280" name=""/>
            <p:cNvSpPr/>
            <p:nvPr/>
          </p:nvSpPr>
          <p:spPr>
            <a:xfrm>
              <a:off x="713520" y="219240"/>
              <a:ext cx="3190680" cy="2133360"/>
            </a:xfrm>
            <a:prstGeom prst="ellipse">
              <a:avLst/>
            </a:prstGeom>
            <a:solidFill>
              <a:srgbClr val="e9ad17"/>
            </a:solidFill>
            <a:ln w="0">
              <a:noFill/>
            </a:ln>
          </p:spPr>
          <p:style>
            <a:lnRef idx="0"/>
            <a:fillRef idx="0"/>
            <a:effectRef idx="0"/>
            <a:fontRef idx="minor"/>
          </p:style>
          <p:txBody>
            <a:bodyPr lIns="0" rIns="0" tIns="0" bIns="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“Offer an Open Market for Capital”</a:t>
              </a:r>
              <a:endParaRPr b="0" lang="en-US" sz="2400" strike="noStrike" u="none">
                <a:solidFill>
                  <a:srgbClr val="000000"/>
                </a:solidFill>
                <a:effectLst/>
                <a:uFillTx/>
                <a:latin typeface="Arial"/>
              </a:endParaRPr>
            </a:p>
          </p:txBody>
        </p:sp>
        <p:sp>
          <p:nvSpPr>
            <p:cNvPr id="281" name=""/>
            <p:cNvSpPr/>
            <p:nvPr/>
          </p:nvSpPr>
          <p:spPr>
            <a:xfrm>
              <a:off x="5975280" y="1876320"/>
              <a:ext cx="3292200" cy="2133720"/>
            </a:xfrm>
            <a:prstGeom prst="ellipse">
              <a:avLst/>
            </a:prstGeom>
            <a:solidFill>
              <a:srgbClr val="3b0071"/>
            </a:solidFill>
            <a:ln w="0">
              <a:noFill/>
            </a:ln>
          </p:spPr>
          <p:style>
            <a:lnRef idx="0"/>
            <a:fillRef idx="0"/>
            <a:effectRef idx="0"/>
            <a:fontRef idx="minor"/>
          </p:style>
          <p:txBody>
            <a:bodyPr lIns="0" rIns="0" tIns="0" bIns="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ffffff"/>
                  </a:solidFill>
                  <a:effectLst/>
                  <a:uFillTx/>
                  <a:latin typeface="Arial"/>
                </a:rPr>
                <a:t>“Lower the Risks of Experimentation”</a:t>
              </a:r>
              <a:endParaRPr b="0" lang="en-US" sz="2200" strike="noStrike" u="none">
                <a:solidFill>
                  <a:srgbClr val="000000"/>
                </a:solidFill>
                <a:effectLst/>
                <a:uFillTx/>
                <a:latin typeface="Arial"/>
              </a:endParaRPr>
            </a:p>
          </p:txBody>
        </p:sp>
      </p:grpSp>
      <p:sp>
        <p:nvSpPr>
          <p:cNvPr id="282" name=""/>
          <p:cNvSpPr/>
          <p:nvPr/>
        </p:nvSpPr>
        <p:spPr>
          <a:xfrm>
            <a:off x="5276880" y="4514760"/>
            <a:ext cx="4309920" cy="1933560"/>
          </a:xfrm>
          <a:prstGeom prst="rightArrow">
            <a:avLst>
              <a:gd name="adj1" fmla="val 50000"/>
              <a:gd name="adj2" fmla="val 55725"/>
            </a:avLst>
          </a:prstGeom>
          <a:solidFill>
            <a:srgbClr val="095ba6"/>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ffff"/>
                </a:solidFill>
                <a:effectLst/>
                <a:uFillTx/>
                <a:latin typeface="Arial"/>
              </a:rPr>
              <a:t>Meritocracy</a:t>
            </a:r>
            <a:endParaRPr b="0" lang="en-US" sz="3000" strike="noStrike" u="none">
              <a:solidFill>
                <a:srgbClr val="000000"/>
              </a:solidFill>
              <a:effectLst/>
              <a:uFillTx/>
              <a:latin typeface="Arial"/>
            </a:endParaRPr>
          </a:p>
        </p:txBody>
      </p:sp>
      <p:sp>
        <p:nvSpPr>
          <p:cNvPr id="283" name=""/>
          <p:cNvSpPr/>
          <p:nvPr/>
        </p:nvSpPr>
        <p:spPr>
          <a:xfrm>
            <a:off x="6762600" y="5838840"/>
            <a:ext cx="1524240" cy="523800"/>
          </a:xfrm>
          <a:prstGeom prst="rect">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84" name=""/>
          <p:cNvSpPr/>
          <p:nvPr/>
        </p:nvSpPr>
        <p:spPr>
          <a:xfrm>
            <a:off x="3895560" y="3686040"/>
            <a:ext cx="1952640" cy="2276640"/>
          </a:xfrm>
          <a:prstGeom prst="upArrow">
            <a:avLst>
              <a:gd name="adj1" fmla="val 50000"/>
              <a:gd name="adj2" fmla="val 29148"/>
            </a:avLst>
          </a:prstGeom>
          <a:solidFill>
            <a:srgbClr val="095ba6"/>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5" name=""/>
          <p:cNvSpPr/>
          <p:nvPr/>
        </p:nvSpPr>
        <p:spPr>
          <a:xfrm>
            <a:off x="1143000" y="1523880"/>
            <a:ext cx="8077320" cy="4343400"/>
          </a:xfrm>
          <a:prstGeom prst="bevel">
            <a:avLst>
              <a:gd name="adj" fmla="val 2704"/>
            </a:avLst>
          </a:prstGeom>
          <a:solidFill>
            <a:srgbClr val="095ba6"/>
          </a:solidFill>
          <a:ln w="0">
            <a:noFill/>
          </a:ln>
        </p:spPr>
        <p:style>
          <a:lnRef idx="0"/>
          <a:fillRef idx="0"/>
          <a:effectRef idx="0"/>
          <a:fontRef idx="minor"/>
        </p:style>
        <p:txBody>
          <a:bodyPr lIns="45720" rIns="45720" tIns="46800" bIns="46800" anchor="ctr">
            <a:noAutofit/>
          </a:bodyPr>
          <a:p>
            <a:pPr>
              <a:tabLst>
                <a:tab algn="l" pos="0"/>
                <a:tab algn="l" pos="3827520"/>
                <a:tab algn="l" pos="4572000"/>
                <a:tab algn="l" pos="5486400"/>
                <a:tab algn="l" pos="6400800"/>
                <a:tab algn="l" pos="7315200"/>
                <a:tab algn="l" pos="8229600"/>
                <a:tab algn="l" pos="9144000"/>
                <a:tab algn="l" pos="10058400"/>
              </a:tabLst>
            </a:pPr>
            <a:r>
              <a:rPr b="1" lang="en-US" sz="2600" strike="noStrike" u="none">
                <a:solidFill>
                  <a:srgbClr val="ffffff"/>
                </a:solidFill>
                <a:effectLst/>
                <a:uFillTx/>
                <a:latin typeface="Arial"/>
              </a:rPr>
              <a:t>“Somewhere out there is a bullet with your company’s name on it.  Somewhere out there </a:t>
            </a:r>
            <a:endParaRPr b="0" lang="en-US" sz="2600" strike="noStrike" u="none">
              <a:solidFill>
                <a:srgbClr val="000000"/>
              </a:solidFill>
              <a:effectLst/>
              <a:uFillTx/>
              <a:latin typeface="Arial"/>
            </a:endParaRPr>
          </a:p>
          <a:p>
            <a:pPr>
              <a:tabLst>
                <a:tab algn="l" pos="0"/>
                <a:tab algn="l" pos="3827520"/>
                <a:tab algn="l" pos="4572000"/>
                <a:tab algn="l" pos="5486400"/>
                <a:tab algn="l" pos="6400800"/>
                <a:tab algn="l" pos="7315200"/>
                <a:tab algn="l" pos="8229600"/>
                <a:tab algn="l" pos="9144000"/>
                <a:tab algn="l" pos="10058400"/>
              </a:tabLst>
            </a:pPr>
            <a:r>
              <a:rPr b="1" lang="en-US" sz="2600" strike="noStrike" u="none">
                <a:solidFill>
                  <a:srgbClr val="ffffff"/>
                </a:solidFill>
                <a:effectLst/>
                <a:uFillTx/>
                <a:latin typeface="Arial"/>
              </a:rPr>
              <a:t>is a competitor, unborn and unknown, that will render your strategy obsolete. You can’t dodge </a:t>
            </a:r>
            <a:endParaRPr b="0" lang="en-US" sz="2600" strike="noStrike" u="none">
              <a:solidFill>
                <a:srgbClr val="000000"/>
              </a:solidFill>
              <a:effectLst/>
              <a:uFillTx/>
              <a:latin typeface="Arial"/>
            </a:endParaRPr>
          </a:p>
          <a:p>
            <a:pPr>
              <a:tabLst>
                <a:tab algn="l" pos="0"/>
                <a:tab algn="l" pos="3827520"/>
                <a:tab algn="l" pos="4572000"/>
                <a:tab algn="l" pos="5486400"/>
                <a:tab algn="l" pos="6400800"/>
                <a:tab algn="l" pos="7315200"/>
                <a:tab algn="l" pos="8229600"/>
                <a:tab algn="l" pos="9144000"/>
                <a:tab algn="l" pos="10058400"/>
              </a:tabLst>
            </a:pPr>
            <a:r>
              <a:rPr b="1" lang="en-US" sz="2600" strike="noStrike" u="none">
                <a:solidFill>
                  <a:srgbClr val="ffffff"/>
                </a:solidFill>
                <a:effectLst/>
                <a:uFillTx/>
                <a:latin typeface="Arial"/>
              </a:rPr>
              <a:t>the bullet—you’re going to have to shoot first.  You’re going to have to out-innovate the innovators.”</a:t>
            </a:r>
            <a:endParaRPr b="0" lang="en-US" sz="2600" strike="noStrike" u="none">
              <a:solidFill>
                <a:srgbClr val="000000"/>
              </a:solidFill>
              <a:effectLst/>
              <a:uFillTx/>
              <a:latin typeface="Arial"/>
            </a:endParaRPr>
          </a:p>
          <a:p>
            <a:pPr algn="r">
              <a:tabLst>
                <a:tab algn="l" pos="0"/>
                <a:tab algn="l" pos="3827520"/>
                <a:tab algn="l" pos="4572000"/>
                <a:tab algn="l" pos="5486400"/>
                <a:tab algn="l" pos="6400800"/>
                <a:tab algn="l" pos="7315200"/>
                <a:tab algn="l" pos="8229600"/>
                <a:tab algn="l" pos="9144000"/>
                <a:tab algn="l" pos="10058400"/>
              </a:tabLst>
            </a:pPr>
            <a:br>
              <a:rPr sz="2600"/>
            </a:br>
            <a:r>
              <a:rPr b="1" lang="en-US" sz="1800" strike="noStrike" u="none">
                <a:solidFill>
                  <a:srgbClr val="ffffff"/>
                </a:solidFill>
                <a:effectLst/>
                <a:uFillTx/>
                <a:latin typeface="Arial"/>
              </a:rPr>
              <a:t>Gary Hamel, </a:t>
            </a:r>
            <a:r>
              <a:rPr b="1" lang="en-US" sz="1800" strike="noStrike" u="sng">
                <a:solidFill>
                  <a:srgbClr val="ffffff"/>
                </a:solidFill>
                <a:effectLst/>
                <a:uFillTx/>
                <a:latin typeface="Arial"/>
              </a:rPr>
              <a:t>Leading the Revolution</a:t>
            </a:r>
            <a:endParaRPr b="0" lang="en-US" sz="1800" strike="noStrike" u="none">
              <a:solidFill>
                <a:srgbClr val="000000"/>
              </a:solidFill>
              <a:effectLst/>
              <a:uFillTx/>
              <a:latin typeface="Arial"/>
            </a:endParaRPr>
          </a:p>
        </p:txBody>
      </p:sp>
      <p:sp>
        <p:nvSpPr>
          <p:cNvPr id="286" name="PlaceHolder 1"/>
          <p:cNvSpPr>
            <a:spLocks noGrp="1"/>
          </p:cNvSpPr>
          <p:nvPr>
            <p:ph type="title"/>
          </p:nvPr>
        </p:nvSpPr>
        <p:spPr>
          <a:xfrm>
            <a:off x="256680" y="333360"/>
            <a:ext cx="9829800" cy="838080"/>
          </a:xfrm>
          <a:prstGeom prst="rect">
            <a:avLst/>
          </a:prstGeom>
          <a:noFill/>
          <a:ln w="0">
            <a:noFill/>
          </a:ln>
        </p:spPr>
        <p:txBody>
          <a:bodyPr lIns="90000" rIns="90000" tIns="46800" bIns="4680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The Challenge of Tomorrow</a:t>
            </a:r>
            <a:r>
              <a:rPr b="0" lang="en-US" sz="2600" strike="noStrike" u="none">
                <a:solidFill>
                  <a:srgbClr val="000000"/>
                </a:solidFill>
                <a:effectLst/>
                <a:uFillTx/>
                <a:latin typeface="Arial Black"/>
              </a:rPr>
              <a:t>—</a:t>
            </a:r>
            <a:r>
              <a:rPr b="0" lang="en-US" sz="3000" strike="noStrike" u="none">
                <a:solidFill>
                  <a:srgbClr val="000000"/>
                </a:solidFill>
                <a:effectLst/>
                <a:uFillTx/>
                <a:latin typeface="Arial Black"/>
              </a:rPr>
              <a:t>R</a:t>
            </a:r>
            <a:r>
              <a:rPr b="0" lang="en-US" sz="3000" strike="noStrike" u="none">
                <a:solidFill>
                  <a:srgbClr val="000000"/>
                </a:solidFill>
                <a:effectLst/>
                <a:uFillTx/>
                <a:latin typeface="Arial Black"/>
              </a:rPr>
              <a:t>einvent!</a:t>
            </a:r>
            <a:endParaRPr b="1" lang="en-US" sz="3000" strike="noStrike" u="none">
              <a:solidFill>
                <a:srgbClr val="000000"/>
              </a:solidFill>
              <a:effectLst/>
              <a:uFillTx/>
              <a:latin typeface="Frutiger 55 Roman"/>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87" name="ENE_C_WHI" descr=""/>
          <p:cNvPicPr/>
          <p:nvPr/>
        </p:nvPicPr>
        <p:blipFill>
          <a:blip r:embed="rId1"/>
          <a:stretch/>
        </p:blipFill>
        <p:spPr>
          <a:xfrm>
            <a:off x="3935520" y="2066760"/>
            <a:ext cx="2422440" cy="2428920"/>
          </a:xfrm>
          <a:prstGeom prst="rect">
            <a:avLst/>
          </a:prstGeom>
          <a:noFill/>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 name=""/>
          <p:cNvSpPr/>
          <p:nvPr/>
        </p:nvSpPr>
        <p:spPr>
          <a:xfrm>
            <a:off x="546120" y="5759280"/>
            <a:ext cx="1708200" cy="355680"/>
          </a:xfrm>
          <a:prstGeom prst="rect">
            <a:avLst/>
          </a:prstGeom>
          <a:solidFill>
            <a:srgbClr val="ffb31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3" name=""/>
          <p:cNvSpPr/>
          <p:nvPr/>
        </p:nvSpPr>
        <p:spPr>
          <a:xfrm>
            <a:off x="3251160" y="5759280"/>
            <a:ext cx="1911240" cy="355680"/>
          </a:xfrm>
          <a:prstGeom prst="rect">
            <a:avLst/>
          </a:prstGeom>
          <a:solidFill>
            <a:srgbClr val="ffb31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24" name=""/>
          <p:cNvSpPr/>
          <p:nvPr/>
        </p:nvSpPr>
        <p:spPr>
          <a:xfrm>
            <a:off x="7059600" y="5756400"/>
            <a:ext cx="1911240" cy="355320"/>
          </a:xfrm>
          <a:prstGeom prst="rect">
            <a:avLst/>
          </a:prstGeom>
          <a:solidFill>
            <a:srgbClr val="ffb31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graphicFrame>
        <p:nvGraphicFramePr>
          <p:cNvPr id="25" name=""/>
          <p:cNvGraphicFramePr/>
          <p:nvPr/>
        </p:nvGraphicFramePr>
        <p:xfrm>
          <a:off x="4083120" y="828720"/>
          <a:ext cx="7916760" cy="5194080"/>
        </p:xfrm>
        <a:graphic>
          <a:graphicData uri="http://schemas.openxmlformats.org/presentationml/2006/ole">
            <p:oleObj r:id="rId1" spid="">
              <p:embed/>
              <p:pic>
                <p:nvPicPr>
                  <p:cNvPr id="26" name="" descr=""/>
                  <p:cNvPicPr/>
                  <p:nvPr/>
                </p:nvPicPr>
                <p:blipFill>
                  <a:blip r:embed="rId2"/>
                  <a:stretch/>
                </p:blipFill>
                <p:spPr>
                  <a:xfrm>
                    <a:off x="4083120" y="828720"/>
                    <a:ext cx="7916760" cy="5194080"/>
                  </a:xfrm>
                  <a:prstGeom prst="rect">
                    <a:avLst/>
                  </a:prstGeom>
                  <a:noFill/>
                  <a:ln w="0">
                    <a:noFill/>
                  </a:ln>
                </p:spPr>
              </p:pic>
            </p:oleObj>
          </a:graphicData>
        </a:graphic>
      </p:graphicFrame>
      <p:sp>
        <p:nvSpPr>
          <p:cNvPr id="27" name=""/>
          <p:cNvSpPr/>
          <p:nvPr/>
        </p:nvSpPr>
        <p:spPr>
          <a:xfrm>
            <a:off x="257040" y="160200"/>
            <a:ext cx="10287000" cy="1143000"/>
          </a:xfrm>
          <a:prstGeom prst="rect">
            <a:avLst/>
          </a:prstGeom>
          <a:noFill/>
          <a:ln w="0">
            <a:noFill/>
          </a:ln>
        </p:spPr>
        <p:style>
          <a:lnRef idx="0"/>
          <a:fillRef idx="0"/>
          <a:effectRef idx="0"/>
          <a:fontRef idx="minor"/>
        </p:style>
        <p:txBody>
          <a:bodyPr lIns="90000" rIns="90000" tIns="46800" bIns="46800" anchor="ctr">
            <a:no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000000"/>
                </a:solidFill>
                <a:effectLst/>
                <a:uFillTx/>
                <a:latin typeface="Arial Black"/>
              </a:rPr>
              <a:t>Income Contribution to Enron of </a:t>
            </a:r>
            <a:endParaRPr b="0" lang="en-US" sz="3000" strike="noStrike" u="none">
              <a:solidFill>
                <a:srgbClr val="000000"/>
              </a:solidFill>
              <a:effectLst/>
              <a:uFillTx/>
              <a:latin typeface="Arial"/>
            </a:endParaRPr>
          </a:p>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000000"/>
                </a:solidFill>
                <a:effectLst/>
                <a:uFillTx/>
                <a:latin typeface="Arial Black"/>
              </a:rPr>
              <a:t>New Businesses</a:t>
            </a:r>
            <a:endParaRPr b="0" lang="en-US" sz="3000" strike="noStrike" u="none">
              <a:solidFill>
                <a:srgbClr val="000000"/>
              </a:solidFill>
              <a:effectLst/>
              <a:uFillTx/>
              <a:latin typeface="Arial"/>
            </a:endParaRPr>
          </a:p>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Arial"/>
              </a:rPr>
              <a:t>(Estimated Percent of Net Income)</a:t>
            </a:r>
            <a:endParaRPr b="0" lang="en-US" sz="2400" strike="noStrike" u="none">
              <a:solidFill>
                <a:srgbClr val="000000"/>
              </a:solidFill>
              <a:effectLst/>
              <a:uFillTx/>
              <a:latin typeface="Arial"/>
            </a:endParaRPr>
          </a:p>
        </p:txBody>
      </p:sp>
      <p:sp>
        <p:nvSpPr>
          <p:cNvPr id="28" name=""/>
          <p:cNvSpPr/>
          <p:nvPr/>
        </p:nvSpPr>
        <p:spPr>
          <a:xfrm>
            <a:off x="1026720" y="5764320"/>
            <a:ext cx="747000" cy="3988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Arial"/>
              </a:rPr>
              <a:t>1989</a:t>
            </a:r>
            <a:endParaRPr b="0" lang="en-US" sz="2000" strike="noStrike" u="none">
              <a:solidFill>
                <a:srgbClr val="000000"/>
              </a:solidFill>
              <a:effectLst/>
              <a:uFillTx/>
              <a:latin typeface="Arial"/>
            </a:endParaRPr>
          </a:p>
        </p:txBody>
      </p:sp>
      <p:sp>
        <p:nvSpPr>
          <p:cNvPr id="29" name=""/>
          <p:cNvSpPr/>
          <p:nvPr/>
        </p:nvSpPr>
        <p:spPr>
          <a:xfrm>
            <a:off x="3831840" y="5764320"/>
            <a:ext cx="747000" cy="3988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Arial"/>
              </a:rPr>
              <a:t>1994</a:t>
            </a:r>
            <a:endParaRPr b="0" lang="en-US" sz="2000" strike="noStrike" u="none">
              <a:solidFill>
                <a:srgbClr val="000000"/>
              </a:solidFill>
              <a:effectLst/>
              <a:uFillTx/>
              <a:latin typeface="Arial"/>
            </a:endParaRPr>
          </a:p>
        </p:txBody>
      </p:sp>
      <p:sp>
        <p:nvSpPr>
          <p:cNvPr id="30" name=""/>
          <p:cNvSpPr/>
          <p:nvPr/>
        </p:nvSpPr>
        <p:spPr>
          <a:xfrm>
            <a:off x="7649640" y="5764320"/>
            <a:ext cx="747000" cy="3988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Arial"/>
              </a:rPr>
              <a:t>1999</a:t>
            </a:r>
            <a:endParaRPr b="0" lang="en-US" sz="2000" strike="noStrike" u="none">
              <a:solidFill>
                <a:srgbClr val="000000"/>
              </a:solidFill>
              <a:effectLst/>
              <a:uFillTx/>
              <a:latin typeface="Arial"/>
            </a:endParaRPr>
          </a:p>
        </p:txBody>
      </p:sp>
      <p:sp>
        <p:nvSpPr>
          <p:cNvPr id="31" name=""/>
          <p:cNvSpPr/>
          <p:nvPr/>
        </p:nvSpPr>
        <p:spPr>
          <a:xfrm>
            <a:off x="5945040" y="3786120"/>
            <a:ext cx="63720" cy="303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aphicFrame>
        <p:nvGraphicFramePr>
          <p:cNvPr id="32" name=""/>
          <p:cNvGraphicFramePr/>
          <p:nvPr/>
        </p:nvGraphicFramePr>
        <p:xfrm>
          <a:off x="-407880" y="2241720"/>
          <a:ext cx="3665520" cy="2404800"/>
        </p:xfrm>
        <a:graphic>
          <a:graphicData uri="http://schemas.openxmlformats.org/presentationml/2006/ole">
            <p:oleObj r:id="rId3" spid="">
              <p:embed/>
              <p:pic>
                <p:nvPicPr>
                  <p:cNvPr id="33" name="" descr=""/>
                  <p:cNvPicPr/>
                  <p:nvPr/>
                </p:nvPicPr>
                <p:blipFill>
                  <a:blip r:embed="rId4"/>
                  <a:stretch/>
                </p:blipFill>
                <p:spPr>
                  <a:xfrm>
                    <a:off x="-407880" y="2241720"/>
                    <a:ext cx="3665520" cy="2404800"/>
                  </a:xfrm>
                  <a:prstGeom prst="rect">
                    <a:avLst/>
                  </a:prstGeom>
                  <a:noFill/>
                  <a:ln w="0">
                    <a:noFill/>
                  </a:ln>
                </p:spPr>
              </p:pic>
            </p:oleObj>
          </a:graphicData>
        </a:graphic>
      </p:graphicFrame>
      <p:sp>
        <p:nvSpPr>
          <p:cNvPr id="34" name=""/>
          <p:cNvSpPr/>
          <p:nvPr/>
        </p:nvSpPr>
        <p:spPr>
          <a:xfrm>
            <a:off x="995040" y="2013120"/>
            <a:ext cx="511200" cy="3682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000000"/>
                </a:solidFill>
                <a:effectLst/>
                <a:uFillTx/>
                <a:latin typeface="Arial"/>
              </a:rPr>
              <a:t>5%</a:t>
            </a:r>
            <a:endParaRPr b="0" lang="en-US" sz="1800" strike="noStrike" u="none">
              <a:solidFill>
                <a:srgbClr val="000000"/>
              </a:solidFill>
              <a:effectLst/>
              <a:uFillTx/>
              <a:latin typeface="Arial"/>
            </a:endParaRPr>
          </a:p>
        </p:txBody>
      </p:sp>
      <p:graphicFrame>
        <p:nvGraphicFramePr>
          <p:cNvPr id="35" name=""/>
          <p:cNvGraphicFramePr/>
          <p:nvPr/>
        </p:nvGraphicFramePr>
        <p:xfrm>
          <a:off x="1322280" y="1557360"/>
          <a:ext cx="5829480" cy="3824280"/>
        </p:xfrm>
        <a:graphic>
          <a:graphicData uri="http://schemas.openxmlformats.org/presentationml/2006/ole">
            <p:oleObj r:id="rId5" spid="">
              <p:embed/>
              <p:pic>
                <p:nvPicPr>
                  <p:cNvPr id="36" name="" descr=""/>
                  <p:cNvPicPr/>
                  <p:nvPr/>
                </p:nvPicPr>
                <p:blipFill>
                  <a:blip r:embed="rId6"/>
                  <a:stretch/>
                </p:blipFill>
                <p:spPr>
                  <a:xfrm>
                    <a:off x="1322280" y="1557360"/>
                    <a:ext cx="5829480" cy="3824280"/>
                  </a:xfrm>
                  <a:prstGeom prst="rect">
                    <a:avLst/>
                  </a:prstGeom>
                  <a:noFill/>
                  <a:ln w="0">
                    <a:noFill/>
                  </a:ln>
                </p:spPr>
              </p:pic>
            </p:oleObj>
          </a:graphicData>
        </a:graphic>
      </p:graphicFrame>
      <p:sp>
        <p:nvSpPr>
          <p:cNvPr id="37" name=""/>
          <p:cNvSpPr/>
          <p:nvPr/>
        </p:nvSpPr>
        <p:spPr>
          <a:xfrm>
            <a:off x="3392280" y="2903400"/>
            <a:ext cx="638280" cy="3682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ffffff"/>
                </a:solidFill>
                <a:effectLst/>
                <a:uFillTx/>
                <a:latin typeface="Arial"/>
              </a:rPr>
              <a:t>40%</a:t>
            </a:r>
            <a:endParaRPr b="0" lang="en-US" sz="1800" strike="noStrike" u="none">
              <a:solidFill>
                <a:srgbClr val="000000"/>
              </a:solidFill>
              <a:effectLst/>
              <a:uFillTx/>
              <a:latin typeface="Arial"/>
            </a:endParaRPr>
          </a:p>
        </p:txBody>
      </p:sp>
      <p:sp>
        <p:nvSpPr>
          <p:cNvPr id="38" name=""/>
          <p:cNvSpPr/>
          <p:nvPr/>
        </p:nvSpPr>
        <p:spPr>
          <a:xfrm>
            <a:off x="7095960" y="2909880"/>
            <a:ext cx="638280" cy="3682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ffffff"/>
                </a:solidFill>
                <a:effectLst/>
                <a:uFillTx/>
                <a:latin typeface="Arial"/>
              </a:rPr>
              <a:t>75%</a:t>
            </a:r>
            <a:endParaRPr b="0" lang="en-US" sz="1800" strike="noStrike" u="none">
              <a:solidFill>
                <a:srgbClr val="000000"/>
              </a:solidFill>
              <a:effectLst/>
              <a:uFillTx/>
              <a:latin typeface="Arial"/>
            </a:endParaRPr>
          </a:p>
        </p:txBody>
      </p:sp>
      <p:grpSp>
        <p:nvGrpSpPr>
          <p:cNvPr id="39" name=""/>
          <p:cNvGrpSpPr/>
          <p:nvPr/>
        </p:nvGrpSpPr>
        <p:grpSpPr>
          <a:xfrm>
            <a:off x="3138480" y="6386400"/>
            <a:ext cx="3995640" cy="331920"/>
            <a:chOff x="3138480" y="6386400"/>
            <a:chExt cx="3995640" cy="331920"/>
          </a:xfrm>
        </p:grpSpPr>
        <p:sp>
          <p:nvSpPr>
            <p:cNvPr id="40" name=""/>
            <p:cNvSpPr/>
            <p:nvPr/>
          </p:nvSpPr>
          <p:spPr>
            <a:xfrm>
              <a:off x="3571920" y="6486480"/>
              <a:ext cx="241200" cy="125280"/>
            </a:xfrm>
            <a:prstGeom prst="rect">
              <a:avLst/>
            </a:prstGeom>
            <a:solidFill>
              <a:srgbClr val="f00108"/>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1" name=""/>
            <p:cNvSpPr/>
            <p:nvPr/>
          </p:nvSpPr>
          <p:spPr>
            <a:xfrm>
              <a:off x="3771720" y="6431040"/>
              <a:ext cx="493920" cy="276840"/>
            </a:xfrm>
            <a:prstGeom prst="rect">
              <a:avLst/>
            </a:prstGeom>
            <a:noFill/>
            <a:ln w="0">
              <a:noFill/>
            </a:ln>
          </p:spPr>
          <p:style>
            <a:lnRef idx="0"/>
            <a:fillRef idx="0"/>
            <a:effectRef idx="0"/>
            <a:fontRef idx="minor"/>
          </p:style>
          <p:txBody>
            <a:bodyPr wrap="none"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200" strike="noStrike" u="none">
                  <a:solidFill>
                    <a:srgbClr val="000000"/>
                  </a:solidFill>
                  <a:effectLst/>
                  <a:uFillTx/>
                  <a:latin typeface="Arial"/>
                </a:rPr>
                <a:t>New</a:t>
              </a:r>
              <a:endParaRPr b="0" lang="en-US" sz="1200" strike="noStrike" u="none">
                <a:solidFill>
                  <a:srgbClr val="000000"/>
                </a:solidFill>
                <a:effectLst/>
                <a:uFillTx/>
                <a:latin typeface="Arial"/>
              </a:endParaRPr>
            </a:p>
          </p:txBody>
        </p:sp>
        <p:sp>
          <p:nvSpPr>
            <p:cNvPr id="42" name=""/>
            <p:cNvSpPr/>
            <p:nvPr/>
          </p:nvSpPr>
          <p:spPr>
            <a:xfrm>
              <a:off x="3138480" y="6386400"/>
              <a:ext cx="3995640" cy="33192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3" name=""/>
            <p:cNvSpPr/>
            <p:nvPr/>
          </p:nvSpPr>
          <p:spPr>
            <a:xfrm>
              <a:off x="4389480" y="6486480"/>
              <a:ext cx="241200" cy="125280"/>
            </a:xfrm>
            <a:prstGeom prst="rect">
              <a:avLst/>
            </a:prstGeom>
            <a:solidFill>
              <a:srgbClr val="0066cc"/>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4" name=""/>
            <p:cNvSpPr/>
            <p:nvPr/>
          </p:nvSpPr>
          <p:spPr>
            <a:xfrm>
              <a:off x="4590000" y="6431040"/>
              <a:ext cx="2416680" cy="276840"/>
            </a:xfrm>
            <a:prstGeom prst="rect">
              <a:avLst/>
            </a:prstGeom>
            <a:noFill/>
            <a:ln w="0">
              <a:noFill/>
            </a:ln>
          </p:spPr>
          <p:style>
            <a:lnRef idx="0"/>
            <a:fillRef idx="0"/>
            <a:effectRef idx="0"/>
            <a:fontRef idx="minor"/>
          </p:style>
          <p:txBody>
            <a:bodyPr wrap="none"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200" strike="noStrike" u="none">
                  <a:solidFill>
                    <a:srgbClr val="000000"/>
                  </a:solidFill>
                  <a:effectLst/>
                  <a:uFillTx/>
                  <a:latin typeface="Arial"/>
                </a:rPr>
                <a:t>Natural Gas Pipelines and E&amp;P</a:t>
              </a:r>
              <a:endParaRPr b="0" lang="en-US" sz="1200" strike="noStrike" u="none">
                <a:solidFill>
                  <a:srgbClr val="000000"/>
                </a:solidFill>
                <a:effectLst/>
                <a:uFillTx/>
                <a:latin typeface="Arial"/>
              </a:endParaRPr>
            </a:p>
          </p:txBody>
        </p:sp>
      </p:grpSp>
      <p:sp>
        <p:nvSpPr>
          <p:cNvPr id="45" name=""/>
          <p:cNvSpPr/>
          <p:nvPr/>
        </p:nvSpPr>
        <p:spPr>
          <a:xfrm>
            <a:off x="1179360" y="2303640"/>
            <a:ext cx="71640" cy="271440"/>
          </a:xfrm>
          <a:prstGeom prst="line">
            <a:avLst/>
          </a:prstGeom>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6" name=""/>
          <p:cNvSpPr/>
          <p:nvPr/>
        </p:nvSpPr>
        <p:spPr>
          <a:xfrm>
            <a:off x="926280" y="5280120"/>
            <a:ext cx="959040" cy="39888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Arial"/>
              </a:rPr>
              <a:t>$226M</a:t>
            </a:r>
            <a:endParaRPr b="0" lang="en-US" sz="2000" strike="noStrike" u="none">
              <a:solidFill>
                <a:srgbClr val="000000"/>
              </a:solidFill>
              <a:effectLst/>
              <a:uFillTx/>
              <a:latin typeface="Arial"/>
            </a:endParaRPr>
          </a:p>
        </p:txBody>
      </p:sp>
      <p:sp>
        <p:nvSpPr>
          <p:cNvPr id="47" name=""/>
          <p:cNvSpPr/>
          <p:nvPr/>
        </p:nvSpPr>
        <p:spPr>
          <a:xfrm>
            <a:off x="3697920" y="5280120"/>
            <a:ext cx="959040" cy="39888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Arial"/>
              </a:rPr>
              <a:t>$453M</a:t>
            </a:r>
            <a:endParaRPr b="0" lang="en-US" sz="2000" strike="noStrike" u="none">
              <a:solidFill>
                <a:srgbClr val="000000"/>
              </a:solidFill>
              <a:effectLst/>
              <a:uFillTx/>
              <a:latin typeface="Arial"/>
            </a:endParaRPr>
          </a:p>
        </p:txBody>
      </p:sp>
      <p:sp>
        <p:nvSpPr>
          <p:cNvPr id="48" name=""/>
          <p:cNvSpPr/>
          <p:nvPr/>
        </p:nvSpPr>
        <p:spPr>
          <a:xfrm>
            <a:off x="7549200" y="5280120"/>
            <a:ext cx="959040" cy="39888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Arial"/>
              </a:rPr>
              <a:t>$893M</a:t>
            </a:r>
            <a:endParaRPr b="0" lang="en-US" sz="2000" strike="noStrike" u="none">
              <a:solidFill>
                <a:srgbClr val="000000"/>
              </a:solidFill>
              <a:effectLst/>
              <a:uFillTx/>
              <a:latin typeface="Arial"/>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 name="PlaceHolder 1"/>
          <p:cNvSpPr>
            <a:spLocks noGrp="1"/>
          </p:cNvSpPr>
          <p:nvPr>
            <p:ph type="title"/>
          </p:nvPr>
        </p:nvSpPr>
        <p:spPr>
          <a:xfrm>
            <a:off x="218880" y="19080"/>
            <a:ext cx="9829800" cy="838080"/>
          </a:xfrm>
          <a:prstGeom prst="rect">
            <a:avLst/>
          </a:prstGeom>
          <a:noFill/>
          <a:ln w="0">
            <a:noFill/>
          </a:ln>
        </p:spPr>
        <p:txBody>
          <a:bodyPr lIns="90000" rIns="90000" tIns="46800" bIns="4680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New Business Lines at Enron</a:t>
            </a:r>
            <a:endParaRPr b="1" lang="en-US" sz="3000" strike="noStrike" u="none">
              <a:solidFill>
                <a:srgbClr val="000000"/>
              </a:solidFill>
              <a:effectLst/>
              <a:uFillTx/>
              <a:latin typeface="Frutiger 55 Roman"/>
            </a:endParaRPr>
          </a:p>
        </p:txBody>
      </p:sp>
      <p:sp>
        <p:nvSpPr>
          <p:cNvPr id="50" name=""/>
          <p:cNvSpPr/>
          <p:nvPr/>
        </p:nvSpPr>
        <p:spPr>
          <a:xfrm>
            <a:off x="4772160" y="828720"/>
            <a:ext cx="1884240" cy="1747800"/>
          </a:xfrm>
          <a:prstGeom prst="ellipse">
            <a:avLst/>
          </a:prstGeom>
          <a:solidFill>
            <a:srgbClr val="a90777"/>
          </a:solidFill>
          <a:ln w="0">
            <a:noFill/>
          </a:ln>
          <a:effectLst>
            <a:outerShdw dist="107932" dir="2700000" blurRad="0" rotWithShape="0">
              <a:srgbClr val="000000"/>
            </a:outerShdw>
          </a:effectLst>
        </p:spPr>
        <p:style>
          <a:lnRef idx="0"/>
          <a:fillRef idx="0"/>
          <a:effectRef idx="0"/>
          <a:fontRef idx="minor"/>
        </p:style>
        <p:txBody>
          <a:bodyPr wrap="none" lIns="0" rIns="0" tIns="0" bIns="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Wholesale </a:t>
            </a:r>
            <a:endParaRPr b="0" lang="en-US" sz="1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Power</a:t>
            </a:r>
            <a:endParaRPr b="0" lang="en-US" sz="1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Customization</a:t>
            </a:r>
            <a:endParaRPr b="0" lang="en-US" sz="1800" strike="noStrike" u="none">
              <a:solidFill>
                <a:srgbClr val="000000"/>
              </a:solidFill>
              <a:effectLst/>
              <a:uFillTx/>
              <a:latin typeface="Arial"/>
            </a:endParaRPr>
          </a:p>
        </p:txBody>
      </p:sp>
      <p:sp>
        <p:nvSpPr>
          <p:cNvPr id="51" name=""/>
          <p:cNvSpPr/>
          <p:nvPr/>
        </p:nvSpPr>
        <p:spPr>
          <a:xfrm>
            <a:off x="7364520" y="828720"/>
            <a:ext cx="1884240" cy="1747800"/>
          </a:xfrm>
          <a:prstGeom prst="ellipse">
            <a:avLst/>
          </a:prstGeom>
          <a:solidFill>
            <a:srgbClr val="c20017"/>
          </a:solidFill>
          <a:ln w="0">
            <a:noFill/>
          </a:ln>
          <a:effectLst>
            <a:outerShdw dist="107932" dir="2700000" blurRad="0" rotWithShape="0">
              <a:srgbClr val="000000"/>
            </a:outerShdw>
          </a:effectLst>
        </p:spPr>
        <p:style>
          <a:lnRef idx="0"/>
          <a:fillRef idx="0"/>
          <a:effectRef idx="0"/>
          <a:fontRef idx="minor"/>
        </p:style>
        <p:txBody>
          <a:bodyPr wrap="none" lIns="0" rIns="0" tIns="0" bIns="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Premium</a:t>
            </a:r>
            <a:endParaRPr b="0" lang="en-US" sz="20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Broadband</a:t>
            </a:r>
            <a:endParaRPr b="0" lang="en-US" sz="20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Services</a:t>
            </a:r>
            <a:endParaRPr b="0" lang="en-US" sz="2000" strike="noStrike" u="none">
              <a:solidFill>
                <a:srgbClr val="000000"/>
              </a:solidFill>
              <a:effectLst/>
              <a:uFillTx/>
              <a:latin typeface="Arial"/>
            </a:endParaRPr>
          </a:p>
        </p:txBody>
      </p:sp>
      <p:sp>
        <p:nvSpPr>
          <p:cNvPr id="52" name=""/>
          <p:cNvSpPr/>
          <p:nvPr/>
        </p:nvSpPr>
        <p:spPr>
          <a:xfrm>
            <a:off x="3406680" y="2751120"/>
            <a:ext cx="1882800" cy="1746360"/>
          </a:xfrm>
          <a:prstGeom prst="ellipse">
            <a:avLst/>
          </a:prstGeom>
          <a:solidFill>
            <a:srgbClr val="008240"/>
          </a:solidFill>
          <a:ln w="0">
            <a:noFill/>
          </a:ln>
          <a:effectLst>
            <a:outerShdw dist="107932" dir="2700000" blurRad="0" rotWithShape="0">
              <a:srgbClr val="000000"/>
            </a:outerShdw>
          </a:effectLst>
        </p:spPr>
        <p:style>
          <a:lnRef idx="0"/>
          <a:fillRef idx="0"/>
          <a:effectRef idx="0"/>
          <a:fontRef idx="minor"/>
        </p:style>
        <p:txBody>
          <a:bodyPr wrap="none" lIns="0" rIns="0" tIns="0" bIns="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Energy</a:t>
            </a:r>
            <a:endParaRPr b="0" lang="en-US" sz="20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Outsourcing</a:t>
            </a:r>
            <a:endParaRPr b="0" lang="en-US" sz="2000" strike="noStrike" u="none">
              <a:solidFill>
                <a:srgbClr val="000000"/>
              </a:solidFill>
              <a:effectLst/>
              <a:uFillTx/>
              <a:latin typeface="Arial"/>
            </a:endParaRPr>
          </a:p>
        </p:txBody>
      </p:sp>
      <p:sp>
        <p:nvSpPr>
          <p:cNvPr id="53" name=""/>
          <p:cNvSpPr/>
          <p:nvPr/>
        </p:nvSpPr>
        <p:spPr>
          <a:xfrm>
            <a:off x="6265800" y="2730600"/>
            <a:ext cx="1881360" cy="1747800"/>
          </a:xfrm>
          <a:prstGeom prst="ellipse">
            <a:avLst/>
          </a:prstGeom>
          <a:solidFill>
            <a:srgbClr val="e9ad17"/>
          </a:solidFill>
          <a:ln w="0">
            <a:noFill/>
          </a:ln>
          <a:effectLst>
            <a:outerShdw dist="107932" dir="2700000" blurRad="0" rotWithShape="0">
              <a:srgbClr val="000000"/>
            </a:outerShdw>
          </a:effectLst>
        </p:spPr>
        <p:style>
          <a:lnRef idx="0"/>
          <a:fillRef idx="0"/>
          <a:effectRef idx="0"/>
          <a:fontRef idx="minor"/>
        </p:style>
        <p:txBody>
          <a:bodyPr wrap="none" lIns="0" rIns="0" tIns="0" bIns="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EnronOnline</a:t>
            </a:r>
            <a:endParaRPr b="0" lang="en-US" sz="2000" strike="noStrike" u="none">
              <a:solidFill>
                <a:srgbClr val="000000"/>
              </a:solidFill>
              <a:effectLst/>
              <a:uFillTx/>
              <a:latin typeface="Arial"/>
            </a:endParaRPr>
          </a:p>
        </p:txBody>
      </p:sp>
      <p:sp>
        <p:nvSpPr>
          <p:cNvPr id="54" name=""/>
          <p:cNvSpPr/>
          <p:nvPr/>
        </p:nvSpPr>
        <p:spPr>
          <a:xfrm>
            <a:off x="4737240" y="4600440"/>
            <a:ext cx="1884240" cy="1747800"/>
          </a:xfrm>
          <a:prstGeom prst="ellipse">
            <a:avLst/>
          </a:prstGeom>
          <a:solidFill>
            <a:srgbClr val="3b0071"/>
          </a:solidFill>
          <a:ln w="0">
            <a:noFill/>
          </a:ln>
          <a:effectLst>
            <a:outerShdw dist="107932" dir="2700000" blurRad="0" rotWithShape="0">
              <a:srgbClr val="000000"/>
            </a:outerShdw>
          </a:effectLst>
        </p:spPr>
        <p:style>
          <a:lnRef idx="0"/>
          <a:fillRef idx="0"/>
          <a:effectRef idx="0"/>
          <a:fontRef idx="minor"/>
        </p:style>
        <p:txBody>
          <a:bodyPr wrap="none" lIns="0" rIns="0" tIns="0" bIns="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Enron</a:t>
            </a:r>
            <a:endParaRPr b="0" lang="en-US" sz="20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Net Works</a:t>
            </a:r>
            <a:endParaRPr b="0" lang="en-US" sz="2000" strike="noStrike" u="none">
              <a:solidFill>
                <a:srgbClr val="000000"/>
              </a:solidFill>
              <a:effectLst/>
              <a:uFillTx/>
              <a:latin typeface="Arial"/>
            </a:endParaRPr>
          </a:p>
        </p:txBody>
      </p:sp>
      <p:sp>
        <p:nvSpPr>
          <p:cNvPr id="55" name=""/>
          <p:cNvSpPr/>
          <p:nvPr/>
        </p:nvSpPr>
        <p:spPr>
          <a:xfrm>
            <a:off x="581040" y="2765520"/>
            <a:ext cx="1882800" cy="1747800"/>
          </a:xfrm>
          <a:prstGeom prst="ellipse">
            <a:avLst/>
          </a:prstGeom>
          <a:solidFill>
            <a:srgbClr val="d65700"/>
          </a:solidFill>
          <a:ln w="0">
            <a:noFill/>
          </a:ln>
          <a:effectLst>
            <a:outerShdw dist="107932" dir="2700000" blurRad="0" rotWithShape="0">
              <a:srgbClr val="000000"/>
            </a:outerShdw>
          </a:effectLst>
        </p:spPr>
        <p:style>
          <a:lnRef idx="0"/>
          <a:fillRef idx="0"/>
          <a:effectRef idx="0"/>
          <a:fontRef idx="minor"/>
        </p:style>
        <p:txBody>
          <a:bodyPr wrap="none" lIns="0" rIns="0" tIns="0" bIns="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New Power</a:t>
            </a:r>
            <a:endParaRPr b="0" lang="en-US" sz="20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Company</a:t>
            </a:r>
            <a:endParaRPr b="0" lang="en-US" sz="2000" strike="noStrike" u="none">
              <a:solidFill>
                <a:srgbClr val="000000"/>
              </a:solidFill>
              <a:effectLst/>
              <a:uFillTx/>
              <a:latin typeface="Arial"/>
            </a:endParaRPr>
          </a:p>
        </p:txBody>
      </p:sp>
      <p:sp>
        <p:nvSpPr>
          <p:cNvPr id="56" name=""/>
          <p:cNvSpPr/>
          <p:nvPr/>
        </p:nvSpPr>
        <p:spPr>
          <a:xfrm>
            <a:off x="1876320" y="4602240"/>
            <a:ext cx="1884600" cy="1747800"/>
          </a:xfrm>
          <a:prstGeom prst="ellipse">
            <a:avLst/>
          </a:prstGeom>
          <a:solidFill>
            <a:srgbClr val="919191"/>
          </a:solidFill>
          <a:ln w="0">
            <a:noFill/>
          </a:ln>
          <a:effectLst>
            <a:outerShdw dist="107932" dir="2700000" blurRad="0" rotWithShape="0">
              <a:srgbClr val="000000"/>
            </a:outerShdw>
          </a:effectLst>
        </p:spPr>
        <p:style>
          <a:lnRef idx="0"/>
          <a:fillRef idx="0"/>
          <a:effectRef idx="0"/>
          <a:fontRef idx="minor"/>
        </p:style>
        <p:txBody>
          <a:bodyPr wrap="none" lIns="0" rIns="0" tIns="0" bIns="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Azurix</a:t>
            </a:r>
            <a:endParaRPr b="0" lang="en-US" sz="20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(Water)</a:t>
            </a:r>
            <a:endParaRPr b="0" lang="en-US" sz="2000" strike="noStrike" u="none">
              <a:solidFill>
                <a:srgbClr val="000000"/>
              </a:solidFill>
              <a:effectLst/>
              <a:uFillTx/>
              <a:latin typeface="Arial"/>
            </a:endParaRPr>
          </a:p>
        </p:txBody>
      </p:sp>
      <p:sp>
        <p:nvSpPr>
          <p:cNvPr id="57" name=""/>
          <p:cNvSpPr/>
          <p:nvPr/>
        </p:nvSpPr>
        <p:spPr>
          <a:xfrm>
            <a:off x="7385040" y="4530600"/>
            <a:ext cx="1882800" cy="1747800"/>
          </a:xfrm>
          <a:prstGeom prst="ellipse">
            <a:avLst/>
          </a:prstGeom>
          <a:solidFill>
            <a:srgbClr val="47bad6"/>
          </a:solidFill>
          <a:ln w="0">
            <a:noFill/>
          </a:ln>
          <a:effectLst>
            <a:outerShdw dist="107932" dir="2700000" blurRad="0" rotWithShape="0">
              <a:srgbClr val="000000"/>
            </a:outerShdw>
          </a:effectLst>
        </p:spPr>
        <p:style>
          <a:lnRef idx="0"/>
          <a:fillRef idx="0"/>
          <a:effectRef idx="0"/>
          <a:fontRef idx="minor"/>
        </p:style>
        <p:txBody>
          <a:bodyPr wrap="none" lIns="0" rIns="0" tIns="0" bIns="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Xcelerator</a:t>
            </a:r>
            <a:endParaRPr b="0" lang="en-US" sz="2000" strike="noStrike" u="none">
              <a:solidFill>
                <a:srgbClr val="000000"/>
              </a:solidFill>
              <a:effectLst/>
              <a:uFillTx/>
              <a:latin typeface="Arial"/>
            </a:endParaRPr>
          </a:p>
        </p:txBody>
      </p:sp>
      <p:sp>
        <p:nvSpPr>
          <p:cNvPr id="58" name=""/>
          <p:cNvSpPr/>
          <p:nvPr/>
        </p:nvSpPr>
        <p:spPr>
          <a:xfrm>
            <a:off x="1774800" y="925560"/>
            <a:ext cx="1884240" cy="1747800"/>
          </a:xfrm>
          <a:prstGeom prst="ellipse">
            <a:avLst/>
          </a:prstGeom>
          <a:solidFill>
            <a:srgbClr val="095ba6"/>
          </a:solidFill>
          <a:ln w="0">
            <a:noFill/>
          </a:ln>
          <a:effectLst>
            <a:outerShdw dist="107932" dir="2700000" blurRad="0" rotWithShape="0">
              <a:srgbClr val="000000"/>
            </a:outerShdw>
          </a:effectLst>
        </p:spPr>
        <p:style>
          <a:lnRef idx="0"/>
          <a:fillRef idx="0"/>
          <a:effectRef idx="0"/>
          <a:fontRef idx="minor"/>
        </p:style>
        <p:txBody>
          <a:bodyPr wrap="none" lIns="0" rIns="0" tIns="0" bIns="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Wholesale Gas</a:t>
            </a:r>
            <a:endParaRPr b="0" lang="en-US" sz="1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Customization</a:t>
            </a:r>
            <a:endParaRPr b="0" lang="en-US" sz="1800" strike="noStrike" u="none">
              <a:solidFill>
                <a:srgbClr val="000000"/>
              </a:solidFill>
              <a:effectLst/>
              <a:uFillTx/>
              <a:latin typeface="Arial"/>
            </a:endParaRPr>
          </a:p>
        </p:txBody>
      </p:sp>
      <p:sp>
        <p:nvSpPr>
          <p:cNvPr id="59" name=""/>
          <p:cNvSpPr/>
          <p:nvPr/>
        </p:nvSpPr>
        <p:spPr>
          <a:xfrm flipV="1">
            <a:off x="6248520" y="4343400"/>
            <a:ext cx="409320" cy="419040"/>
          </a:xfrm>
          <a:prstGeom prst="line">
            <a:avLst/>
          </a:prstGeom>
          <a:ln w="28440">
            <a:solidFill>
              <a:srgbClr val="000000"/>
            </a:solidFill>
            <a:prstDash val="sysDot"/>
            <a:miter/>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60" name="6%20years%20most%20innovative" descr=""/>
          <p:cNvPicPr/>
          <p:nvPr/>
        </p:nvPicPr>
        <p:blipFill>
          <a:blip r:embed="rId1"/>
          <a:srcRect l="0" t="7526" r="0" b="0"/>
          <a:stretch/>
        </p:blipFill>
        <p:spPr>
          <a:xfrm>
            <a:off x="806400" y="233280"/>
            <a:ext cx="8620200" cy="5880240"/>
          </a:xfrm>
          <a:prstGeom prst="rect">
            <a:avLst/>
          </a:prstGeom>
          <a:noFill/>
          <a:ln w="0">
            <a:noFill/>
          </a:ln>
        </p:spPr>
      </p:pic>
      <p:sp>
        <p:nvSpPr>
          <p:cNvPr id="61" name=""/>
          <p:cNvSpPr/>
          <p:nvPr/>
        </p:nvSpPr>
        <p:spPr>
          <a:xfrm>
            <a:off x="2800440" y="4362480"/>
            <a:ext cx="2133360" cy="1523880"/>
          </a:xfrm>
          <a:prstGeom prst="roundRect">
            <a:avLst>
              <a:gd name="adj" fmla="val 16667"/>
            </a:avLst>
          </a:prstGeom>
          <a:blipFill rotWithShape="0">
            <a:blip r:embed="rId2"/>
            <a:srcRect/>
            <a:stretch/>
          </a:blipFill>
          <a:ln w="19080">
            <a:solidFill>
              <a:srgbClr val="66ff33"/>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62" name=""/>
          <p:cNvSpPr/>
          <p:nvPr/>
        </p:nvSpPr>
        <p:spPr>
          <a:xfrm>
            <a:off x="2057400" y="4743360"/>
            <a:ext cx="1733400" cy="1733760"/>
          </a:xfrm>
          <a:prstGeom prst="ellipse">
            <a:avLst/>
          </a:prstGeom>
          <a:blipFill rotWithShape="0">
            <a:blip r:embed="rId3"/>
            <a:srcRect/>
            <a:stretch/>
          </a:blipFill>
          <a:ln w="28440">
            <a:solidFill>
              <a:srgbClr val="008226"/>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pic>
        <p:nvPicPr>
          <p:cNvPr id="63" name="ENE_COLOR2" descr=""/>
          <p:cNvPicPr/>
          <p:nvPr/>
        </p:nvPicPr>
        <p:blipFill>
          <a:blip r:embed="rId4"/>
          <a:stretch/>
        </p:blipFill>
        <p:spPr>
          <a:xfrm>
            <a:off x="2236680" y="3079800"/>
            <a:ext cx="959040" cy="958680"/>
          </a:xfrm>
          <a:prstGeom prst="rect">
            <a:avLst/>
          </a:prstGeom>
          <a:noFill/>
          <a:ln w="0">
            <a:noFill/>
          </a:ln>
        </p:spPr>
      </p:pic>
      <p:sp>
        <p:nvSpPr>
          <p:cNvPr id="64" name=""/>
          <p:cNvSpPr/>
          <p:nvPr/>
        </p:nvSpPr>
        <p:spPr>
          <a:xfrm>
            <a:off x="305640" y="6448320"/>
            <a:ext cx="2184120" cy="246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00"/>
                </a:solidFill>
                <a:effectLst/>
                <a:uFillTx/>
                <a:latin typeface="Arial"/>
              </a:rPr>
              <a:t>Fortune Magazine, February 2001</a:t>
            </a:r>
            <a:endParaRPr b="0" lang="en-US" sz="1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5" name=""/>
          <p:cNvSpPr/>
          <p:nvPr/>
        </p:nvSpPr>
        <p:spPr>
          <a:xfrm>
            <a:off x="1025640" y="3232080"/>
            <a:ext cx="8267760" cy="551160"/>
          </a:xfrm>
          <a:prstGeom prst="rect">
            <a:avLst/>
          </a:prstGeom>
          <a:blipFill rotWithShape="0">
            <a:blip r:embed="rId1"/>
            <a:srcRect/>
            <a:tile tx="0" ty="0" sx="100000" sy="100000" algn="ctr"/>
          </a:blip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Market Making Evolution</a:t>
            </a:r>
            <a:endParaRPr b="0" lang="en-US" sz="3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6" name=""/>
          <p:cNvSpPr/>
          <p:nvPr/>
        </p:nvSpPr>
        <p:spPr>
          <a:xfrm flipH="1" rot="3147600">
            <a:off x="8298000" y="3533040"/>
            <a:ext cx="1062000" cy="606600"/>
          </a:xfrm>
          <a:prstGeom prst="leftArrow">
            <a:avLst>
              <a:gd name="adj1" fmla="val 50000"/>
              <a:gd name="adj2" fmla="val 43769"/>
            </a:avLst>
          </a:prstGeom>
          <a:gradFill rotWithShape="0">
            <a:gsLst>
              <a:gs pos="0">
                <a:srgbClr val="ffe80f"/>
              </a:gs>
              <a:gs pos="50000">
                <a:srgbClr val="fefefe"/>
              </a:gs>
              <a:gs pos="100000">
                <a:srgbClr val="ffe80f"/>
              </a:gs>
            </a:gsLst>
            <a:lin ang="10800000"/>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67" name=""/>
          <p:cNvSpPr/>
          <p:nvPr/>
        </p:nvSpPr>
        <p:spPr>
          <a:xfrm flipH="1" flipV="1">
            <a:off x="7932600" y="3794040"/>
            <a:ext cx="15840" cy="1008000"/>
          </a:xfrm>
          <a:prstGeom prst="line">
            <a:avLst/>
          </a:prstGeom>
          <a:ln w="38160">
            <a:solidFill>
              <a:srgbClr val="0091ff"/>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8" name=""/>
          <p:cNvSpPr/>
          <p:nvPr/>
        </p:nvSpPr>
        <p:spPr>
          <a:xfrm flipV="1">
            <a:off x="2157480" y="3793680"/>
            <a:ext cx="3240" cy="1027080"/>
          </a:xfrm>
          <a:prstGeom prst="line">
            <a:avLst/>
          </a:prstGeom>
          <a:ln w="38160">
            <a:solidFill>
              <a:srgbClr val="0091ff"/>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9" name=""/>
          <p:cNvSpPr/>
          <p:nvPr/>
        </p:nvSpPr>
        <p:spPr>
          <a:xfrm>
            <a:off x="4791240" y="1622520"/>
            <a:ext cx="698400" cy="584280"/>
          </a:xfrm>
          <a:prstGeom prst="downArrow">
            <a:avLst>
              <a:gd name="adj1" fmla="val 50000"/>
              <a:gd name="adj2" fmla="val 25000"/>
            </a:avLst>
          </a:prstGeom>
          <a:gradFill rotWithShape="0">
            <a:gsLst>
              <a:gs pos="0">
                <a:srgbClr val="ffe80f"/>
              </a:gs>
              <a:gs pos="50000">
                <a:srgbClr val="fefefe"/>
              </a:gs>
              <a:gs pos="100000">
                <a:srgbClr val="ffe80f"/>
              </a:gs>
            </a:gsLst>
            <a:lin ang="10800000"/>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70" name=""/>
          <p:cNvSpPr/>
          <p:nvPr/>
        </p:nvSpPr>
        <p:spPr>
          <a:xfrm rot="18452400">
            <a:off x="946800" y="3604320"/>
            <a:ext cx="1063440" cy="671400"/>
          </a:xfrm>
          <a:prstGeom prst="leftArrow">
            <a:avLst>
              <a:gd name="adj1" fmla="val 50000"/>
              <a:gd name="adj2" fmla="val 39598"/>
            </a:avLst>
          </a:prstGeom>
          <a:gradFill rotWithShape="0">
            <a:gsLst>
              <a:gs pos="0">
                <a:srgbClr val="ffe80f"/>
              </a:gs>
              <a:gs pos="50000">
                <a:srgbClr val="fefefe"/>
              </a:gs>
              <a:gs pos="100000">
                <a:srgbClr val="ffe80f"/>
              </a:gs>
            </a:gsLst>
            <a:lin ang="10800000"/>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71" name=""/>
          <p:cNvSpPr/>
          <p:nvPr/>
        </p:nvSpPr>
        <p:spPr>
          <a:xfrm rot="12626400">
            <a:off x="2499480" y="3472920"/>
            <a:ext cx="1357560" cy="687600"/>
          </a:xfrm>
          <a:prstGeom prst="leftArrow">
            <a:avLst>
              <a:gd name="adj1" fmla="val 50000"/>
              <a:gd name="adj2" fmla="val 49359"/>
            </a:avLst>
          </a:prstGeom>
          <a:gradFill rotWithShape="0">
            <a:gsLst>
              <a:gs pos="0">
                <a:srgbClr val="ffe80f"/>
              </a:gs>
              <a:gs pos="50000">
                <a:srgbClr val="fefefe"/>
              </a:gs>
              <a:gs pos="100000">
                <a:srgbClr val="ffe80f"/>
              </a:gs>
            </a:gsLst>
            <a:lin ang="10800000"/>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72" name=""/>
          <p:cNvSpPr/>
          <p:nvPr/>
        </p:nvSpPr>
        <p:spPr>
          <a:xfrm flipH="1" rot="8973600">
            <a:off x="6256080" y="3368160"/>
            <a:ext cx="1455480" cy="687600"/>
          </a:xfrm>
          <a:prstGeom prst="leftArrow">
            <a:avLst>
              <a:gd name="adj1" fmla="val 50000"/>
              <a:gd name="adj2" fmla="val 52919"/>
            </a:avLst>
          </a:prstGeom>
          <a:gradFill rotWithShape="0">
            <a:gsLst>
              <a:gs pos="0">
                <a:srgbClr val="ffe80f"/>
              </a:gs>
              <a:gs pos="50000">
                <a:srgbClr val="fefefe"/>
              </a:gs>
              <a:gs pos="100000">
                <a:srgbClr val="ffe80f"/>
              </a:gs>
            </a:gsLst>
            <a:lin ang="10800000"/>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73" name=""/>
          <p:cNvSpPr/>
          <p:nvPr/>
        </p:nvSpPr>
        <p:spPr>
          <a:xfrm>
            <a:off x="3527280" y="5270400"/>
            <a:ext cx="698760" cy="528840"/>
          </a:xfrm>
          <a:prstGeom prst="downArrow">
            <a:avLst>
              <a:gd name="adj1" fmla="val 50000"/>
              <a:gd name="adj2" fmla="val 25000"/>
            </a:avLst>
          </a:prstGeom>
          <a:gradFill rotWithShape="0">
            <a:gsLst>
              <a:gs pos="0">
                <a:srgbClr val="ffe80f"/>
              </a:gs>
              <a:gs pos="50000">
                <a:srgbClr val="fefefe"/>
              </a:gs>
              <a:gs pos="100000">
                <a:srgbClr val="ffe80f"/>
              </a:gs>
            </a:gsLst>
            <a:lin ang="10800000"/>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74" name=""/>
          <p:cNvSpPr/>
          <p:nvPr/>
        </p:nvSpPr>
        <p:spPr>
          <a:xfrm rot="19946400">
            <a:off x="3369960" y="2763720"/>
            <a:ext cx="976320" cy="611280"/>
          </a:xfrm>
          <a:prstGeom prst="leftArrow">
            <a:avLst>
              <a:gd name="adj1" fmla="val 50000"/>
              <a:gd name="adj2" fmla="val 39929"/>
            </a:avLst>
          </a:prstGeom>
          <a:gradFill rotWithShape="0">
            <a:gsLst>
              <a:gs pos="0">
                <a:srgbClr val="ffe80f"/>
              </a:gs>
              <a:gs pos="50000">
                <a:srgbClr val="fefefe"/>
              </a:gs>
              <a:gs pos="100000">
                <a:srgbClr val="ffe80f"/>
              </a:gs>
            </a:gsLst>
            <a:lin ang="10800000"/>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75" name=""/>
          <p:cNvSpPr/>
          <p:nvPr/>
        </p:nvSpPr>
        <p:spPr>
          <a:xfrm flipH="1" rot="1653600">
            <a:off x="5667480" y="2687400"/>
            <a:ext cx="1176120" cy="617760"/>
          </a:xfrm>
          <a:prstGeom prst="leftArrow">
            <a:avLst>
              <a:gd name="adj1" fmla="val 50000"/>
              <a:gd name="adj2" fmla="val 47596"/>
            </a:avLst>
          </a:prstGeom>
          <a:gradFill rotWithShape="0">
            <a:gsLst>
              <a:gs pos="0">
                <a:srgbClr val="ffe80f"/>
              </a:gs>
              <a:gs pos="50000">
                <a:srgbClr val="fefefe"/>
              </a:gs>
              <a:gs pos="100000">
                <a:srgbClr val="ffe80f"/>
              </a:gs>
            </a:gsLst>
            <a:lin ang="10800000"/>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76" name=""/>
          <p:cNvSpPr/>
          <p:nvPr/>
        </p:nvSpPr>
        <p:spPr>
          <a:xfrm>
            <a:off x="3944880" y="3919680"/>
            <a:ext cx="2392560" cy="799920"/>
          </a:xfrm>
          <a:prstGeom prst="rect">
            <a:avLst/>
          </a:prstGeom>
          <a:gradFill rotWithShape="0">
            <a:gsLst>
              <a:gs pos="0">
                <a:srgbClr val="fefefe"/>
              </a:gs>
              <a:gs pos="100000">
                <a:srgbClr val="47bad6"/>
              </a:gs>
            </a:gsLst>
            <a:path path="rect">
              <a:fillToRect l="50000" t="50000" r="50000" b="50000"/>
            </a:path>
          </a:gradFill>
          <a:ln w="9360">
            <a:solidFill>
              <a:srgbClr val="000000"/>
            </a:solidFill>
            <a:miter/>
          </a:ln>
        </p:spPr>
        <p:style>
          <a:lnRef idx="0"/>
          <a:fillRef idx="0"/>
          <a:effectRef idx="0"/>
          <a:fontRef idx="minor"/>
        </p:style>
        <p:txBody>
          <a:bodyPr lIns="90000" rIns="90000" tIns="46800" bIns="46800" anchor="ctr">
            <a:no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Energy Outsourcing</a:t>
            </a:r>
            <a:br>
              <a:rPr sz="1400"/>
            </a:br>
            <a:r>
              <a:rPr b="1" lang="en-US" sz="1400" strike="noStrike" u="none">
                <a:solidFill>
                  <a:srgbClr val="000000"/>
                </a:solidFill>
                <a:effectLst/>
                <a:uFillTx/>
                <a:latin typeface="Arial"/>
              </a:rPr>
              <a:t>(1997-        )</a:t>
            </a:r>
            <a:endParaRPr b="0" lang="en-US" sz="1400" strike="noStrike" u="none">
              <a:solidFill>
                <a:srgbClr val="000000"/>
              </a:solidFill>
              <a:effectLst/>
              <a:uFillTx/>
              <a:latin typeface="Arial"/>
            </a:endParaRPr>
          </a:p>
        </p:txBody>
      </p:sp>
      <p:sp>
        <p:nvSpPr>
          <p:cNvPr id="77" name=""/>
          <p:cNvSpPr/>
          <p:nvPr/>
        </p:nvSpPr>
        <p:spPr>
          <a:xfrm>
            <a:off x="2681280" y="5840280"/>
            <a:ext cx="2390760" cy="638280"/>
          </a:xfrm>
          <a:prstGeom prst="rect">
            <a:avLst/>
          </a:prstGeom>
          <a:gradFill rotWithShape="0">
            <a:gsLst>
              <a:gs pos="0">
                <a:srgbClr val="fefefe"/>
              </a:gs>
              <a:gs pos="100000">
                <a:srgbClr val="47bad6"/>
              </a:gs>
            </a:gsLst>
            <a:path path="rect">
              <a:fillToRect l="50000" t="50000" r="50000" b="50000"/>
            </a:path>
          </a:gradFill>
          <a:ln w="9360">
            <a:solidFill>
              <a:srgbClr val="000000"/>
            </a:solidFill>
            <a:miter/>
          </a:ln>
        </p:spPr>
        <p:style>
          <a:lnRef idx="0"/>
          <a:fillRef idx="0"/>
          <a:effectRef idx="0"/>
          <a:fontRef idx="minor"/>
        </p:style>
        <p:txBody>
          <a:bodyPr lIns="90000" rIns="90000" tIns="46800" bIns="46800" anchor="ctr">
            <a:no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Online Trading</a:t>
            </a:r>
            <a:br>
              <a:rPr sz="1400"/>
            </a:br>
            <a:r>
              <a:rPr b="1" lang="en-US" sz="1400" strike="noStrike" u="none">
                <a:solidFill>
                  <a:srgbClr val="000000"/>
                </a:solidFill>
                <a:effectLst/>
                <a:uFillTx/>
                <a:latin typeface="Arial"/>
              </a:rPr>
              <a:t>(1999-      )</a:t>
            </a:r>
            <a:endParaRPr b="0" lang="en-US" sz="1400" strike="noStrike" u="none">
              <a:solidFill>
                <a:srgbClr val="000000"/>
              </a:solidFill>
              <a:effectLst/>
              <a:uFillTx/>
              <a:latin typeface="Arial"/>
            </a:endParaRPr>
          </a:p>
        </p:txBody>
      </p:sp>
      <p:sp>
        <p:nvSpPr>
          <p:cNvPr id="78" name=""/>
          <p:cNvSpPr/>
          <p:nvPr/>
        </p:nvSpPr>
        <p:spPr>
          <a:xfrm>
            <a:off x="179280" y="4387680"/>
            <a:ext cx="1758960" cy="5050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Niche Assets;</a:t>
            </a:r>
            <a:br>
              <a:rPr sz="1400"/>
            </a:br>
            <a:r>
              <a:rPr b="1" lang="en-US" sz="1400" strike="noStrike" u="none">
                <a:solidFill>
                  <a:srgbClr val="000000"/>
                </a:solidFill>
                <a:effectLst/>
                <a:uFillTx/>
                <a:latin typeface="Arial"/>
              </a:rPr>
              <a:t>Niche Services</a:t>
            </a:r>
            <a:endParaRPr b="0" lang="en-US" sz="1400" strike="noStrike" u="none">
              <a:solidFill>
                <a:srgbClr val="000000"/>
              </a:solidFill>
              <a:effectLst/>
              <a:uFillTx/>
              <a:latin typeface="Arial"/>
            </a:endParaRPr>
          </a:p>
        </p:txBody>
      </p:sp>
      <p:sp>
        <p:nvSpPr>
          <p:cNvPr id="79" name=""/>
          <p:cNvSpPr/>
          <p:nvPr/>
        </p:nvSpPr>
        <p:spPr>
          <a:xfrm>
            <a:off x="6791400" y="2916360"/>
            <a:ext cx="2390760" cy="666720"/>
          </a:xfrm>
          <a:prstGeom prst="rect">
            <a:avLst/>
          </a:prstGeom>
          <a:gradFill rotWithShape="0">
            <a:gsLst>
              <a:gs pos="0">
                <a:srgbClr val="fefefe"/>
              </a:gs>
              <a:gs pos="100000">
                <a:srgbClr val="47bad6"/>
              </a:gs>
            </a:gsLst>
            <a:path path="rect">
              <a:fillToRect l="50000" t="50000" r="50000" b="50000"/>
            </a:path>
          </a:gradFill>
          <a:ln w="9360">
            <a:solidFill>
              <a:srgbClr val="000000"/>
            </a:solidFill>
            <a:miter/>
          </a:ln>
        </p:spPr>
        <p:style>
          <a:lnRef idx="0"/>
          <a:fillRef idx="0"/>
          <a:effectRef idx="0"/>
          <a:fontRef idx="minor"/>
        </p:style>
        <p:txBody>
          <a:bodyPr lIns="90000" rIns="90000" tIns="46800" bIns="46800" anchor="ctr">
            <a:no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Open Access: Europe </a:t>
            </a:r>
            <a:br>
              <a:rPr sz="1400"/>
            </a:br>
            <a:r>
              <a:rPr b="1" lang="en-US" sz="1400" strike="noStrike" u="none">
                <a:solidFill>
                  <a:srgbClr val="000000"/>
                </a:solidFill>
                <a:effectLst/>
                <a:uFillTx/>
                <a:latin typeface="Arial"/>
              </a:rPr>
              <a:t>Whol. Gas and Power</a:t>
            </a:r>
            <a:br>
              <a:rPr sz="1400"/>
            </a:br>
            <a:r>
              <a:rPr b="1" lang="en-US" sz="1400" strike="noStrike" u="none">
                <a:solidFill>
                  <a:srgbClr val="000000"/>
                </a:solidFill>
                <a:effectLst/>
                <a:uFillTx/>
                <a:latin typeface="Arial"/>
              </a:rPr>
              <a:t>(1995-      )</a:t>
            </a:r>
            <a:endParaRPr b="0" lang="en-US" sz="1400" strike="noStrike" u="none">
              <a:solidFill>
                <a:srgbClr val="000000"/>
              </a:solidFill>
              <a:effectLst/>
              <a:uFillTx/>
              <a:latin typeface="Arial"/>
            </a:endParaRPr>
          </a:p>
        </p:txBody>
      </p:sp>
      <p:sp>
        <p:nvSpPr>
          <p:cNvPr id="80" name=""/>
          <p:cNvSpPr/>
          <p:nvPr/>
        </p:nvSpPr>
        <p:spPr>
          <a:xfrm>
            <a:off x="1012680" y="2992320"/>
            <a:ext cx="2390760" cy="704880"/>
          </a:xfrm>
          <a:prstGeom prst="rect">
            <a:avLst/>
          </a:prstGeom>
          <a:gradFill rotWithShape="0">
            <a:gsLst>
              <a:gs pos="0">
                <a:srgbClr val="fefefe"/>
              </a:gs>
              <a:gs pos="100000">
                <a:srgbClr val="47bad6"/>
              </a:gs>
            </a:gsLst>
            <a:path path="rect">
              <a:fillToRect l="50000" t="50000" r="50000" b="50000"/>
            </a:path>
          </a:gradFill>
          <a:ln w="9360">
            <a:solidFill>
              <a:srgbClr val="000000"/>
            </a:solidFill>
            <a:miter/>
          </a:ln>
        </p:spPr>
        <p:style>
          <a:lnRef idx="0"/>
          <a:fillRef idx="0"/>
          <a:effectRef idx="0"/>
          <a:fontRef idx="minor"/>
        </p:style>
        <p:txBody>
          <a:bodyPr lIns="90000" rIns="90000" tIns="46800" bIns="46800" anchor="ctr">
            <a:no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Open Access: U.S. </a:t>
            </a:r>
            <a:br>
              <a:rPr sz="1400"/>
            </a:br>
            <a:r>
              <a:rPr b="1" lang="en-US" sz="1400" strike="noStrike" u="none">
                <a:solidFill>
                  <a:srgbClr val="000000"/>
                </a:solidFill>
                <a:effectLst/>
                <a:uFillTx/>
                <a:latin typeface="Arial"/>
              </a:rPr>
              <a:t>Wholesale Power</a:t>
            </a:r>
            <a:br>
              <a:rPr sz="1400"/>
            </a:br>
            <a:r>
              <a:rPr b="1" lang="en-US" sz="1400" strike="noStrike" u="none">
                <a:solidFill>
                  <a:srgbClr val="000000"/>
                </a:solidFill>
                <a:effectLst/>
                <a:uFillTx/>
                <a:latin typeface="Arial"/>
              </a:rPr>
              <a:t>(1994-       )</a:t>
            </a:r>
            <a:endParaRPr b="0" lang="en-US" sz="1400" strike="noStrike" u="none">
              <a:solidFill>
                <a:srgbClr val="000000"/>
              </a:solidFill>
              <a:effectLst/>
              <a:uFillTx/>
              <a:latin typeface="Arial"/>
            </a:endParaRPr>
          </a:p>
        </p:txBody>
      </p:sp>
      <p:sp>
        <p:nvSpPr>
          <p:cNvPr id="81" name=""/>
          <p:cNvSpPr/>
          <p:nvPr/>
        </p:nvSpPr>
        <p:spPr>
          <a:xfrm>
            <a:off x="4791240" y="2604960"/>
            <a:ext cx="698400" cy="1079640"/>
          </a:xfrm>
          <a:prstGeom prst="downArrow">
            <a:avLst>
              <a:gd name="adj1" fmla="val 50000"/>
              <a:gd name="adj2" fmla="val 38647"/>
            </a:avLst>
          </a:prstGeom>
          <a:gradFill rotWithShape="0">
            <a:gsLst>
              <a:gs pos="0">
                <a:srgbClr val="ffe80f"/>
              </a:gs>
              <a:gs pos="50000">
                <a:srgbClr val="fefefe"/>
              </a:gs>
              <a:gs pos="100000">
                <a:srgbClr val="ffe80f"/>
              </a:gs>
            </a:gsLst>
            <a:lin ang="10800000"/>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82" name="PlaceHolder 1"/>
          <p:cNvSpPr>
            <a:spLocks noGrp="1"/>
          </p:cNvSpPr>
          <p:nvPr>
            <p:ph type="title"/>
          </p:nvPr>
        </p:nvSpPr>
        <p:spPr>
          <a:xfrm>
            <a:off x="3944880" y="2289240"/>
            <a:ext cx="2392560" cy="676080"/>
          </a:xfrm>
          <a:prstGeom prst="rect">
            <a:avLst/>
          </a:prstGeom>
          <a:gradFill rotWithShape="0">
            <a:gsLst>
              <a:gs pos="0">
                <a:srgbClr val="fefefe"/>
              </a:gs>
              <a:gs pos="100000">
                <a:srgbClr val="47bad6"/>
              </a:gs>
            </a:gsLst>
            <a:path path="rect">
              <a:fillToRect l="50000" t="50000" r="50000" b="50000"/>
            </a:path>
          </a:gradFill>
          <a:ln w="9360">
            <a:solidFill>
              <a:srgbClr val="000000"/>
            </a:solidFill>
            <a:miter/>
          </a:ln>
        </p:spPr>
        <p:txBody>
          <a:bodyPr lIns="91440" rIns="91440" tIns="45720" bIns="4572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Open Access: U.S. </a:t>
            </a:r>
            <a:br>
              <a:rPr sz="1400"/>
            </a:br>
            <a:r>
              <a:rPr b="1" lang="en-US" sz="1400" strike="noStrike" u="none">
                <a:solidFill>
                  <a:srgbClr val="000000"/>
                </a:solidFill>
                <a:effectLst/>
                <a:uFillTx/>
                <a:latin typeface="Arial"/>
              </a:rPr>
              <a:t>Wholesale Gas</a:t>
            </a:r>
            <a:br>
              <a:rPr sz="1400"/>
            </a:br>
            <a:r>
              <a:rPr b="1" lang="en-US" sz="1400" strike="noStrike" u="none">
                <a:solidFill>
                  <a:srgbClr val="000000"/>
                </a:solidFill>
                <a:effectLst/>
                <a:uFillTx/>
                <a:latin typeface="Arial"/>
              </a:rPr>
              <a:t>(1985-       )</a:t>
            </a:r>
            <a:endParaRPr b="1" lang="en-US" sz="1400" strike="noStrike" u="none">
              <a:solidFill>
                <a:srgbClr val="000000"/>
              </a:solidFill>
              <a:effectLst/>
              <a:uFillTx/>
              <a:latin typeface="Frutiger 55 Roman"/>
            </a:endParaRPr>
          </a:p>
        </p:txBody>
      </p:sp>
      <p:sp>
        <p:nvSpPr>
          <p:cNvPr id="83" name=""/>
          <p:cNvSpPr/>
          <p:nvPr/>
        </p:nvSpPr>
        <p:spPr>
          <a:xfrm flipV="1" rot="16200000">
            <a:off x="4937760" y="2003400"/>
            <a:ext cx="214200" cy="5775120"/>
          </a:xfrm>
          <a:custGeom>
            <a:avLst/>
            <a:gdLst>
              <a:gd name="textAreaLeft" fmla="*/ 136800 w 214200"/>
              <a:gd name="textAreaRight" fmla="*/ 214560 w 214200"/>
              <a:gd name="textAreaTop" fmla="*/ 51120 h 5775120"/>
              <a:gd name="textAreaBottom" fmla="*/ 5724000 h 5775120"/>
              <a:gd name="GluePoint1X" fmla="*/ 21600 w 21600"/>
              <a:gd name="GluePoint1Y" fmla="*/ 0 h 21600"/>
              <a:gd name="GluePoint2X" fmla="*/ 0 w 21600"/>
              <a:gd name="GluePoint2Y" fmla="*/ 10800 h 21600"/>
              <a:gd name="GluePoint3X" fmla="*/ 21600 w 21600"/>
              <a:gd name="GluePoint3Y" fmla="*/ 21600 h 21600"/>
            </a:gdLst>
            <a:ahLst/>
            <a:cxnLst>
              <a:cxn ang="0">
                <a:pos x="GluePoint1X" y="GluePoint1Y"/>
              </a:cxn>
              <a:cxn ang="0">
                <a:pos x="GluePoint2X" y="GluePoint2Y"/>
              </a:cxn>
              <a:cxn ang="0">
                <a:pos x="GluePoint3X" y="GluePoint3Y"/>
              </a:cxn>
            </a:cxnLst>
            <a:rect l="textAreaLeft" t="textAreaTop" r="textAreaRight" b="textAreaBottom"/>
            <a:pathLst>
              <a:path w="21600" h="21600">
                <a:moveTo>
                  <a:pt x="21600" y="0"/>
                </a:moveTo>
                <a:cubicBezTo>
                  <a:pt x="16200" y="0"/>
                  <a:pt x="10800" y="306"/>
                  <a:pt x="10800" y="611"/>
                </a:cubicBezTo>
                <a:lnTo>
                  <a:pt x="10800" y="9847"/>
                </a:lnTo>
                <a:cubicBezTo>
                  <a:pt x="10800" y="10153"/>
                  <a:pt x="5400" y="10458"/>
                  <a:pt x="0" y="10458"/>
                </a:cubicBezTo>
                <a:cubicBezTo>
                  <a:pt x="5400" y="10458"/>
                  <a:pt x="10800" y="10764"/>
                  <a:pt x="10800" y="11069"/>
                </a:cubicBezTo>
                <a:lnTo>
                  <a:pt x="10800" y="20989"/>
                </a:lnTo>
                <a:cubicBezTo>
                  <a:pt x="10800" y="21295"/>
                  <a:pt x="16200" y="21600"/>
                  <a:pt x="21600" y="21600"/>
                </a:cubicBezTo>
              </a:path>
            </a:pathLst>
          </a:custGeom>
          <a:noFill/>
          <a:ln w="38160">
            <a:solidFill>
              <a:srgbClr val="0091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84" name=""/>
          <p:cNvSpPr/>
          <p:nvPr/>
        </p:nvSpPr>
        <p:spPr>
          <a:xfrm>
            <a:off x="3932280" y="1108080"/>
            <a:ext cx="2395440" cy="606600"/>
          </a:xfrm>
          <a:prstGeom prst="rect">
            <a:avLst/>
          </a:prstGeom>
          <a:gradFill rotWithShape="0">
            <a:gsLst>
              <a:gs pos="0">
                <a:srgbClr val="fdd7d8"/>
              </a:gs>
              <a:gs pos="100000">
                <a:srgbClr val="fe000c"/>
              </a:gs>
            </a:gsLst>
            <a:path path="rect">
              <a:fillToRect l="50000" t="50000" r="50000" b="50000"/>
            </a:path>
          </a:gradFill>
          <a:ln w="9360">
            <a:solidFill>
              <a:srgbClr val="000000"/>
            </a:solidFill>
            <a:miter/>
          </a:ln>
        </p:spPr>
        <p:style>
          <a:lnRef idx="0"/>
          <a:fillRef idx="0"/>
          <a:effectRef idx="0"/>
          <a:fontRef idx="minor"/>
        </p:style>
        <p:txBody>
          <a:bodyPr lIns="90000" rIns="90000" tIns="46800" bIns="46800" anchor="ctr">
            <a:no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Gas Pipelines</a:t>
            </a:r>
            <a:endParaRPr b="0" lang="en-US" sz="1800" strike="noStrike" u="none">
              <a:solidFill>
                <a:srgbClr val="000000"/>
              </a:solidFill>
              <a:effectLst/>
              <a:uFillTx/>
              <a:latin typeface="Arial"/>
            </a:endParaRPr>
          </a:p>
        </p:txBody>
      </p:sp>
      <p:sp>
        <p:nvSpPr>
          <p:cNvPr id="85" name=""/>
          <p:cNvSpPr/>
          <p:nvPr/>
        </p:nvSpPr>
        <p:spPr>
          <a:xfrm>
            <a:off x="8323200" y="4282920"/>
            <a:ext cx="1758960" cy="5050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Niche Assets;</a:t>
            </a:r>
            <a:br>
              <a:rPr sz="1400"/>
            </a:br>
            <a:r>
              <a:rPr b="1" lang="en-US" sz="1400" strike="noStrike" u="none">
                <a:solidFill>
                  <a:srgbClr val="000000"/>
                </a:solidFill>
                <a:effectLst/>
                <a:uFillTx/>
                <a:latin typeface="Arial"/>
              </a:rPr>
              <a:t>Niche Services</a:t>
            </a:r>
            <a:endParaRPr b="0" lang="en-US" sz="1400" strike="noStrike" u="none">
              <a:solidFill>
                <a:srgbClr val="000000"/>
              </a:solidFill>
              <a:effectLst/>
              <a:uFillTx/>
              <a:latin typeface="Arial"/>
            </a:endParaRPr>
          </a:p>
        </p:txBody>
      </p:sp>
      <p:sp>
        <p:nvSpPr>
          <p:cNvPr id="86" name=""/>
          <p:cNvSpPr/>
          <p:nvPr/>
        </p:nvSpPr>
        <p:spPr>
          <a:xfrm>
            <a:off x="6060960" y="5270400"/>
            <a:ext cx="698760" cy="528840"/>
          </a:xfrm>
          <a:prstGeom prst="downArrow">
            <a:avLst>
              <a:gd name="adj1" fmla="val 50000"/>
              <a:gd name="adj2" fmla="val 25000"/>
            </a:avLst>
          </a:prstGeom>
          <a:gradFill rotWithShape="0">
            <a:gsLst>
              <a:gs pos="0">
                <a:srgbClr val="ffe80f"/>
              </a:gs>
              <a:gs pos="50000">
                <a:srgbClr val="fefefe"/>
              </a:gs>
              <a:gs pos="100000">
                <a:srgbClr val="ffe80f"/>
              </a:gs>
            </a:gsLst>
            <a:lin ang="10800000"/>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87" name=""/>
          <p:cNvSpPr/>
          <p:nvPr/>
        </p:nvSpPr>
        <p:spPr>
          <a:xfrm>
            <a:off x="5172120" y="5840280"/>
            <a:ext cx="2390760" cy="628920"/>
          </a:xfrm>
          <a:prstGeom prst="rect">
            <a:avLst/>
          </a:prstGeom>
          <a:gradFill rotWithShape="0">
            <a:gsLst>
              <a:gs pos="0">
                <a:srgbClr val="fefefe"/>
              </a:gs>
              <a:gs pos="100000">
                <a:srgbClr val="47bad6"/>
              </a:gs>
            </a:gsLst>
            <a:path path="rect">
              <a:fillToRect l="50000" t="50000" r="50000" b="50000"/>
            </a:path>
          </a:gradFill>
          <a:ln w="9360">
            <a:solidFill>
              <a:srgbClr val="000000"/>
            </a:solidFill>
            <a:miter/>
          </a:ln>
        </p:spPr>
        <p:style>
          <a:lnRef idx="0"/>
          <a:fillRef idx="0"/>
          <a:effectRef idx="0"/>
          <a:fontRef idx="minor"/>
        </p:style>
        <p:txBody>
          <a:bodyPr lIns="90000" rIns="90000" tIns="46800" bIns="46800" anchor="ctr">
            <a:no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Premium Bandwidth </a:t>
            </a:r>
            <a:br>
              <a:rPr sz="1400"/>
            </a:br>
            <a:r>
              <a:rPr b="1" lang="en-US" sz="1400" strike="noStrike" u="none">
                <a:solidFill>
                  <a:srgbClr val="000000"/>
                </a:solidFill>
                <a:effectLst/>
                <a:uFillTx/>
                <a:latin typeface="Arial"/>
              </a:rPr>
              <a:t>Services</a:t>
            </a:r>
            <a:br>
              <a:rPr sz="1400"/>
            </a:br>
            <a:r>
              <a:rPr b="1" lang="en-US" sz="1400" strike="noStrike" u="none">
                <a:solidFill>
                  <a:srgbClr val="000000"/>
                </a:solidFill>
                <a:effectLst/>
                <a:uFillTx/>
                <a:latin typeface="Arial"/>
              </a:rPr>
              <a:t>(1999-      )</a:t>
            </a:r>
            <a:endParaRPr b="0" lang="en-US" sz="1400" strike="noStrike" u="none">
              <a:solidFill>
                <a:srgbClr val="000000"/>
              </a:solidFill>
              <a:effectLst/>
              <a:uFillTx/>
              <a:latin typeface="Arial"/>
            </a:endParaRPr>
          </a:p>
        </p:txBody>
      </p:sp>
      <p:sp>
        <p:nvSpPr>
          <p:cNvPr id="88" name=""/>
          <p:cNvSpPr/>
          <p:nvPr/>
        </p:nvSpPr>
        <p:spPr>
          <a:xfrm>
            <a:off x="257040" y="266760"/>
            <a:ext cx="9829800" cy="8380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Expanding Scope: Market Making</a:t>
            </a:r>
            <a:endParaRPr b="0" lang="en-US" sz="3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9" name=""/>
          <p:cNvSpPr/>
          <p:nvPr/>
        </p:nvSpPr>
        <p:spPr>
          <a:xfrm>
            <a:off x="1346040" y="5977080"/>
            <a:ext cx="7591680" cy="457200"/>
          </a:xfrm>
          <a:prstGeom prst="rect">
            <a:avLst/>
          </a:prstGeom>
          <a:solidFill>
            <a:srgbClr val="ffb310"/>
          </a:solidFill>
          <a:ln w="0">
            <a:noFill/>
          </a:ln>
        </p:spPr>
        <p:style>
          <a:lnRef idx="0"/>
          <a:fillRef idx="0"/>
          <a:effectRef idx="0"/>
          <a:fontRef idx="minor"/>
        </p:style>
        <p:txBody>
          <a:bodyPr lIns="90000" rIns="90000" tIns="46800" bIns="46800" anchor="ctr">
            <a:noAutofit/>
          </a:bodyPr>
          <a:p>
            <a:pPr marL="225360" algn="ct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Free, reliable transaction system with Enron as principal</a:t>
            </a:r>
            <a:endParaRPr b="0" lang="en-US" sz="2000" strike="noStrike" u="none">
              <a:solidFill>
                <a:srgbClr val="000000"/>
              </a:solidFill>
              <a:effectLst/>
              <a:uFillTx/>
              <a:latin typeface="Arial"/>
            </a:endParaRPr>
          </a:p>
        </p:txBody>
      </p:sp>
      <p:grpSp>
        <p:nvGrpSpPr>
          <p:cNvPr id="90" name=""/>
          <p:cNvGrpSpPr/>
          <p:nvPr/>
        </p:nvGrpSpPr>
        <p:grpSpPr>
          <a:xfrm>
            <a:off x="530280" y="2670120"/>
            <a:ext cx="4118040" cy="2523960"/>
            <a:chOff x="530280" y="2670120"/>
            <a:chExt cx="4118040" cy="2523960"/>
          </a:xfrm>
        </p:grpSpPr>
        <p:graphicFrame>
          <p:nvGraphicFramePr>
            <p:cNvPr id="91" name=""/>
            <p:cNvGraphicFramePr/>
            <p:nvPr/>
          </p:nvGraphicFramePr>
          <p:xfrm>
            <a:off x="530280" y="3213360"/>
            <a:ext cx="4118040" cy="1980720"/>
          </p:xfrm>
          <a:graphic>
            <a:graphicData uri="http://schemas.openxmlformats.org/presentationml/2006/ole">
              <p:oleObj r:id="rId1" spid="">
                <p:embed/>
                <p:pic>
                  <p:nvPicPr>
                    <p:cNvPr id="92" name="" descr=""/>
                    <p:cNvPicPr/>
                    <p:nvPr/>
                  </p:nvPicPr>
                  <p:blipFill>
                    <a:blip r:embed="rId2"/>
                    <a:stretch/>
                  </p:blipFill>
                  <p:spPr>
                    <a:xfrm>
                      <a:off x="530280" y="3213360"/>
                      <a:ext cx="4118040" cy="1980720"/>
                    </a:xfrm>
                    <a:prstGeom prst="rect">
                      <a:avLst/>
                    </a:prstGeom>
                    <a:noFill/>
                    <a:ln w="0">
                      <a:noFill/>
                    </a:ln>
                  </p:spPr>
                </p:pic>
              </p:oleObj>
            </a:graphicData>
          </a:graphic>
        </p:graphicFrame>
        <p:graphicFrame>
          <p:nvGraphicFramePr>
            <p:cNvPr id="93" name=""/>
            <p:cNvGraphicFramePr/>
            <p:nvPr/>
          </p:nvGraphicFramePr>
          <p:xfrm>
            <a:off x="530280" y="2670120"/>
            <a:ext cx="4116240" cy="538560"/>
          </p:xfrm>
          <a:graphic>
            <a:graphicData uri="http://schemas.openxmlformats.org/presentationml/2006/ole">
              <p:oleObj r:id="rId3" spid="">
                <p:embed/>
                <p:pic>
                  <p:nvPicPr>
                    <p:cNvPr id="94" name="" descr=""/>
                    <p:cNvPicPr/>
                    <p:nvPr/>
                  </p:nvPicPr>
                  <p:blipFill>
                    <a:blip r:embed="rId4"/>
                    <a:stretch/>
                  </p:blipFill>
                  <p:spPr>
                    <a:xfrm>
                      <a:off x="530280" y="2670120"/>
                      <a:ext cx="4116240" cy="538560"/>
                    </a:xfrm>
                    <a:prstGeom prst="rect">
                      <a:avLst/>
                    </a:prstGeom>
                    <a:noFill/>
                    <a:ln w="0">
                      <a:noFill/>
                    </a:ln>
                  </p:spPr>
                </p:pic>
              </p:oleObj>
            </a:graphicData>
          </a:graphic>
        </p:graphicFrame>
      </p:grpSp>
      <p:sp>
        <p:nvSpPr>
          <p:cNvPr id="95" name="PlaceHolder 1"/>
          <p:cNvSpPr>
            <a:spLocks noGrp="1"/>
          </p:cNvSpPr>
          <p:nvPr>
            <p:ph type="title"/>
          </p:nvPr>
        </p:nvSpPr>
        <p:spPr>
          <a:xfrm>
            <a:off x="232920" y="428760"/>
            <a:ext cx="9796680" cy="960480"/>
          </a:xfrm>
          <a:prstGeom prst="rect">
            <a:avLst/>
          </a:prstGeom>
          <a:noFill/>
          <a:ln w="0">
            <a:noFill/>
          </a:ln>
        </p:spPr>
        <p:txBody>
          <a:bodyPr lIns="91440" rIns="91440" tIns="45720" bIns="45720" anchor="t">
            <a:sp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300" strike="noStrike" u="none">
                <a:solidFill>
                  <a:srgbClr val="000000"/>
                </a:solidFill>
                <a:effectLst/>
                <a:uFillTx/>
                <a:latin typeface="Arial Black"/>
              </a:rPr>
              <a:t>EnronOnline</a:t>
            </a:r>
            <a:br>
              <a:rPr sz="3300"/>
            </a:br>
            <a:r>
              <a:rPr b="1" lang="en-US" sz="2400" strike="noStrike" u="none">
                <a:solidFill>
                  <a:srgbClr val="000000"/>
                </a:solidFill>
                <a:effectLst/>
                <a:uFillTx/>
                <a:latin typeface="Arial"/>
              </a:rPr>
              <a:t>Instantaneous Market Making</a:t>
            </a:r>
            <a:endParaRPr b="1" lang="en-US" sz="2400" strike="noStrike" u="none">
              <a:solidFill>
                <a:srgbClr val="000000"/>
              </a:solidFill>
              <a:effectLst/>
              <a:uFillTx/>
              <a:latin typeface="Frutiger 55 Roman"/>
            </a:endParaRPr>
          </a:p>
        </p:txBody>
      </p:sp>
      <p:sp>
        <p:nvSpPr>
          <p:cNvPr id="96" name=""/>
          <p:cNvSpPr/>
          <p:nvPr/>
        </p:nvSpPr>
        <p:spPr>
          <a:xfrm>
            <a:off x="5315040" y="2287440"/>
            <a:ext cx="4578120" cy="398880"/>
          </a:xfrm>
          <a:prstGeom prst="rect">
            <a:avLst/>
          </a:prstGeom>
          <a:noFill/>
          <a:ln w="0">
            <a:noFill/>
          </a:ln>
        </p:spPr>
        <p:style>
          <a:lnRef idx="0"/>
          <a:fillRef idx="0"/>
          <a:effectRef idx="0"/>
          <a:fontRef idx="minor"/>
        </p:style>
        <p:txBody>
          <a:bodyPr lIns="90000" rIns="90000" tIns="46800" bIns="46800" anchor="t">
            <a:spAutoFit/>
          </a:bodyPr>
          <a:p>
            <a:pPr marL="225360" algn="ct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Growth of Daily Transactions</a:t>
            </a:r>
            <a:endParaRPr b="0" lang="en-US" sz="2000" strike="noStrike" u="none">
              <a:solidFill>
                <a:srgbClr val="000000"/>
              </a:solidFill>
              <a:effectLst/>
              <a:uFillTx/>
              <a:latin typeface="Arial"/>
            </a:endParaRPr>
          </a:p>
        </p:txBody>
      </p:sp>
      <p:sp>
        <p:nvSpPr>
          <p:cNvPr id="97" name=""/>
          <p:cNvSpPr/>
          <p:nvPr/>
        </p:nvSpPr>
        <p:spPr>
          <a:xfrm>
            <a:off x="4978440" y="5003640"/>
            <a:ext cx="4648320" cy="355680"/>
          </a:xfrm>
          <a:prstGeom prst="rect">
            <a:avLst/>
          </a:prstGeom>
          <a:solidFill>
            <a:srgbClr val="ffffff"/>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98" name=""/>
          <p:cNvSpPr/>
          <p:nvPr/>
        </p:nvSpPr>
        <p:spPr>
          <a:xfrm>
            <a:off x="5159520" y="5010120"/>
            <a:ext cx="4518000" cy="247680"/>
          </a:xfrm>
          <a:prstGeom prst="rect">
            <a:avLst/>
          </a:prstGeom>
          <a:solidFill>
            <a:srgbClr val="ffffff"/>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graphicFrame>
        <p:nvGraphicFramePr>
          <p:cNvPr id="99" name=""/>
          <p:cNvGraphicFramePr/>
          <p:nvPr/>
        </p:nvGraphicFramePr>
        <p:xfrm>
          <a:off x="5400720" y="2666880"/>
          <a:ext cx="4276800" cy="2343240"/>
        </p:xfrm>
        <a:graphic>
          <a:graphicData uri="http://schemas.openxmlformats.org/presentationml/2006/ole">
            <p:oleObj progId="Excel.Sheet.12" r:id="rId5" spid="">
              <p:embed/>
              <p:pic>
                <p:nvPicPr>
                  <p:cNvPr id="100" name="" descr=""/>
                  <p:cNvPicPr/>
                  <p:nvPr/>
                </p:nvPicPr>
                <p:blipFill>
                  <a:blip r:embed="rId6"/>
                  <a:stretch/>
                </p:blipFill>
                <p:spPr>
                  <a:xfrm>
                    <a:off x="5400720" y="2666880"/>
                    <a:ext cx="4276800" cy="2343240"/>
                  </a:xfrm>
                  <a:prstGeom prst="rect">
                    <a:avLst/>
                  </a:prstGeom>
                  <a:noFill/>
                  <a:ln w="0">
                    <a:noFill/>
                  </a:ln>
                </p:spPr>
              </p:pic>
            </p:oleObj>
          </a:graphicData>
        </a:graphic>
      </p:graphicFrame>
      <p:grpSp>
        <p:nvGrpSpPr>
          <p:cNvPr id="101" name=""/>
          <p:cNvGrpSpPr/>
          <p:nvPr/>
        </p:nvGrpSpPr>
        <p:grpSpPr>
          <a:xfrm>
            <a:off x="5492880" y="4960440"/>
            <a:ext cx="4268520" cy="158040"/>
            <a:chOff x="5492880" y="4960440"/>
            <a:chExt cx="4268520" cy="158040"/>
          </a:xfrm>
        </p:grpSpPr>
        <p:sp>
          <p:nvSpPr>
            <p:cNvPr id="102" name=""/>
            <p:cNvSpPr/>
            <p:nvPr/>
          </p:nvSpPr>
          <p:spPr>
            <a:xfrm>
              <a:off x="5492880" y="4960440"/>
              <a:ext cx="282240" cy="153000"/>
            </a:xfrm>
            <a:prstGeom prst="rect">
              <a:avLst/>
            </a:prstGeom>
            <a:noFill/>
            <a:ln w="0">
              <a:noFill/>
            </a:ln>
          </p:spPr>
          <p:style>
            <a:lnRef idx="0"/>
            <a:fillRef idx="0"/>
            <a:effectRef idx="0"/>
            <a:fontRef idx="minor"/>
          </p:style>
          <p:txBody>
            <a:bodyPr wrap="none" lIns="0" rIns="0" tIns="0" bIns="0" anchor="ctr">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1999</a:t>
              </a:r>
              <a:endParaRPr b="0" lang="en-US" sz="1000" strike="noStrike" u="none">
                <a:solidFill>
                  <a:srgbClr val="000000"/>
                </a:solidFill>
                <a:effectLst/>
                <a:uFillTx/>
                <a:latin typeface="Arial"/>
              </a:endParaRPr>
            </a:p>
          </p:txBody>
        </p:sp>
        <p:sp>
          <p:nvSpPr>
            <p:cNvPr id="103" name=""/>
            <p:cNvSpPr/>
            <p:nvPr/>
          </p:nvSpPr>
          <p:spPr>
            <a:xfrm>
              <a:off x="5765760" y="5041800"/>
              <a:ext cx="161280" cy="1440"/>
            </a:xfrm>
            <a:prstGeom prst="line">
              <a:avLst/>
            </a:prstGeom>
            <a:ln w="9360">
              <a:solidFill>
                <a:srgbClr val="000000"/>
              </a:solidFill>
              <a:miter/>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Arial"/>
              </a:endParaRPr>
            </a:p>
          </p:txBody>
        </p:sp>
        <p:sp>
          <p:nvSpPr>
            <p:cNvPr id="104" name=""/>
            <p:cNvSpPr/>
            <p:nvPr/>
          </p:nvSpPr>
          <p:spPr>
            <a:xfrm>
              <a:off x="5924520" y="4960440"/>
              <a:ext cx="282240" cy="153000"/>
            </a:xfrm>
            <a:prstGeom prst="rect">
              <a:avLst/>
            </a:prstGeom>
            <a:noFill/>
            <a:ln w="0">
              <a:noFill/>
            </a:ln>
          </p:spPr>
          <p:style>
            <a:lnRef idx="0"/>
            <a:fillRef idx="0"/>
            <a:effectRef idx="0"/>
            <a:fontRef idx="minor"/>
          </p:style>
          <p:txBody>
            <a:bodyPr wrap="none" lIns="0" rIns="0" tIns="0" bIns="0" anchor="ctr">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2000</a:t>
              </a:r>
              <a:endParaRPr b="0" lang="en-US" sz="1000" strike="noStrike" u="none">
                <a:solidFill>
                  <a:srgbClr val="000000"/>
                </a:solidFill>
                <a:effectLst/>
                <a:uFillTx/>
                <a:latin typeface="Arial"/>
              </a:endParaRPr>
            </a:p>
          </p:txBody>
        </p:sp>
        <p:sp>
          <p:nvSpPr>
            <p:cNvPr id="105" name=""/>
            <p:cNvSpPr/>
            <p:nvPr/>
          </p:nvSpPr>
          <p:spPr>
            <a:xfrm flipV="1">
              <a:off x="6202440" y="5041800"/>
              <a:ext cx="3289680" cy="1440"/>
            </a:xfrm>
            <a:prstGeom prst="line">
              <a:avLst/>
            </a:prstGeom>
            <a:ln w="9360">
              <a:solidFill>
                <a:srgbClr val="000000"/>
              </a:solidFill>
              <a:miter/>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Arial"/>
              </a:endParaRPr>
            </a:p>
          </p:txBody>
        </p:sp>
        <p:sp>
          <p:nvSpPr>
            <p:cNvPr id="106" name=""/>
            <p:cNvSpPr/>
            <p:nvPr/>
          </p:nvSpPr>
          <p:spPr>
            <a:xfrm>
              <a:off x="9479160" y="4965480"/>
              <a:ext cx="282240" cy="153000"/>
            </a:xfrm>
            <a:prstGeom prst="rect">
              <a:avLst/>
            </a:prstGeom>
            <a:solidFill>
              <a:srgbClr val="ffffff"/>
            </a:solidFill>
            <a:ln w="0">
              <a:noFill/>
            </a:ln>
          </p:spPr>
          <p:style>
            <a:lnRef idx="0"/>
            <a:fillRef idx="0"/>
            <a:effectRef idx="0"/>
            <a:fontRef idx="minor"/>
          </p:style>
          <p:txBody>
            <a:bodyPr wrap="none" lIns="0" rIns="0" tIns="0" bIns="0" anchor="ctr">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2001</a:t>
              </a:r>
              <a:endParaRPr b="0" lang="en-US" sz="1000" strike="noStrike" u="none">
                <a:solidFill>
                  <a:srgbClr val="000000"/>
                </a:solidFill>
                <a:effectLst/>
                <a:uFillTx/>
                <a:latin typeface="Arial"/>
              </a:endParaRPr>
            </a:p>
          </p:txBody>
        </p:sp>
      </p:grpSp>
      <p:sp>
        <p:nvSpPr>
          <p:cNvPr id="107" name=""/>
          <p:cNvSpPr/>
          <p:nvPr/>
        </p:nvSpPr>
        <p:spPr>
          <a:xfrm>
            <a:off x="5505480" y="4753080"/>
            <a:ext cx="4143240" cy="218880"/>
          </a:xfrm>
          <a:prstGeom prst="rect">
            <a:avLst/>
          </a:prstGeom>
          <a:solidFill>
            <a:srgbClr val="ffffff"/>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pic>
        <p:nvPicPr>
          <p:cNvPr id="108" name="" descr=""/>
          <p:cNvPicPr/>
          <p:nvPr/>
        </p:nvPicPr>
        <p:blipFill>
          <a:blip r:embed="rId7"/>
          <a:stretch/>
        </p:blipFill>
        <p:spPr>
          <a:xfrm>
            <a:off x="5662440" y="4673520"/>
            <a:ext cx="4030920" cy="228600"/>
          </a:xfrm>
          <a:prstGeom prst="rect">
            <a:avLst/>
          </a:prstGeom>
          <a:noFill/>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9" name="PlaceHolder 1"/>
          <p:cNvSpPr>
            <a:spLocks noGrp="1"/>
          </p:cNvSpPr>
          <p:nvPr>
            <p:ph type="title"/>
          </p:nvPr>
        </p:nvSpPr>
        <p:spPr>
          <a:xfrm>
            <a:off x="752400" y="129960"/>
            <a:ext cx="8763120" cy="757080"/>
          </a:xfrm>
          <a:prstGeom prst="rect">
            <a:avLst/>
          </a:prstGeom>
          <a:noFill/>
          <a:ln w="0">
            <a:noFill/>
          </a:ln>
        </p:spPr>
        <p:txBody>
          <a:bodyPr lIns="90000" rIns="90000" tIns="46800" bIns="46800" anchor="ctr">
            <a:noAutofit/>
          </a:bodyPr>
          <a:p>
            <a:pPr indent="0" algn="ctr">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EnronOnline Product Slate</a:t>
            </a:r>
            <a:endParaRPr b="1" lang="en-US" sz="3000" strike="noStrike" u="none">
              <a:solidFill>
                <a:srgbClr val="000000"/>
              </a:solidFill>
              <a:effectLst/>
              <a:uFillTx/>
              <a:latin typeface="Frutiger 55 Roman"/>
            </a:endParaRPr>
          </a:p>
        </p:txBody>
      </p:sp>
      <p:sp>
        <p:nvSpPr>
          <p:cNvPr id="110" name=""/>
          <p:cNvSpPr/>
          <p:nvPr/>
        </p:nvSpPr>
        <p:spPr>
          <a:xfrm>
            <a:off x="176040" y="1030320"/>
            <a:ext cx="1960560" cy="433440"/>
          </a:xfrm>
          <a:prstGeom prst="rect">
            <a:avLst/>
          </a:prstGeom>
          <a:solidFill>
            <a:srgbClr val="008226"/>
          </a:solidFill>
          <a:ln w="9360">
            <a:solidFill>
              <a:srgbClr val="000000"/>
            </a:solidFill>
            <a:miter/>
          </a:ln>
        </p:spPr>
        <p:style>
          <a:lnRef idx="0"/>
          <a:fillRef idx="0"/>
          <a:effectRef idx="0"/>
          <a:fontRef idx="minor"/>
        </p:style>
        <p:txBody>
          <a:bodyPr wrap="none" lIns="90000" rIns="90000" tIns="46800" bIns="46800" anchor="ctr">
            <a:noAutofit/>
          </a:bodyPr>
          <a:p>
            <a:pPr algn="ct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1999 - 4Q</a:t>
            </a:r>
            <a:endParaRPr b="0" lang="en-US" sz="2000" strike="noStrike" u="none">
              <a:solidFill>
                <a:srgbClr val="000000"/>
              </a:solidFill>
              <a:effectLst/>
              <a:uFillTx/>
              <a:latin typeface="Arial"/>
            </a:endParaRPr>
          </a:p>
        </p:txBody>
      </p:sp>
      <p:sp>
        <p:nvSpPr>
          <p:cNvPr id="111" name=""/>
          <p:cNvSpPr/>
          <p:nvPr/>
        </p:nvSpPr>
        <p:spPr>
          <a:xfrm>
            <a:off x="2506680" y="1030320"/>
            <a:ext cx="7432560" cy="433440"/>
          </a:xfrm>
          <a:prstGeom prst="rect">
            <a:avLst/>
          </a:prstGeom>
          <a:solidFill>
            <a:srgbClr val="008226"/>
          </a:solidFill>
          <a:ln w="9360">
            <a:solidFill>
              <a:srgbClr val="000000"/>
            </a:solidFill>
            <a:miter/>
          </a:ln>
        </p:spPr>
        <p:style>
          <a:lnRef idx="0"/>
          <a:fillRef idx="0"/>
          <a:effectRef idx="0"/>
          <a:fontRef idx="minor"/>
        </p:style>
        <p:txBody>
          <a:bodyPr wrap="none" lIns="90000" rIns="90000" tIns="46800" bIns="46800" anchor="ctr">
            <a:noAutofit/>
          </a:bodyPr>
          <a:p>
            <a:pPr algn="ct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March 2001</a:t>
            </a:r>
            <a:endParaRPr b="0" lang="en-US" sz="2000" strike="noStrike" u="none">
              <a:solidFill>
                <a:srgbClr val="000000"/>
              </a:solidFill>
              <a:effectLst/>
              <a:uFillTx/>
              <a:latin typeface="Arial"/>
            </a:endParaRPr>
          </a:p>
        </p:txBody>
      </p:sp>
      <p:sp>
        <p:nvSpPr>
          <p:cNvPr id="112" name=""/>
          <p:cNvSpPr/>
          <p:nvPr/>
        </p:nvSpPr>
        <p:spPr>
          <a:xfrm>
            <a:off x="277920" y="1569960"/>
            <a:ext cx="1922400" cy="4498920"/>
          </a:xfrm>
          <a:prstGeom prst="rect">
            <a:avLst/>
          </a:prstGeom>
          <a:noFill/>
          <a:ln w="0">
            <a:noFill/>
          </a:ln>
        </p:spPr>
        <p:style>
          <a:lnRef idx="0"/>
          <a:fillRef idx="0"/>
          <a:effectRef idx="0"/>
          <a:fontRef idx="minor"/>
        </p:style>
        <p:txBody>
          <a:bodyPr lIns="90000" rIns="90000" tIns="46800" bIns="46800" anchor="t">
            <a:noAutofit/>
          </a:bodyPr>
          <a:p>
            <a:pPr>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  Natural Gas</a:t>
            </a:r>
            <a:endParaRPr b="0" lang="en-US" sz="1500" strike="noStrike" u="none">
              <a:solidFill>
                <a:srgbClr val="000000"/>
              </a:solidFill>
              <a:effectLst/>
              <a:uFillTx/>
              <a:latin typeface="Arial"/>
            </a:endParaRPr>
          </a:p>
          <a:p>
            <a:pPr lvl="1" marL="399960" indent="-285480">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U.S.</a:t>
            </a:r>
            <a:endParaRPr b="0" lang="en-US" sz="1300" strike="noStrike" u="none">
              <a:solidFill>
                <a:srgbClr val="000000"/>
              </a:solidFill>
              <a:effectLst/>
              <a:uFillTx/>
              <a:latin typeface="Arial"/>
            </a:endParaRPr>
          </a:p>
          <a:p>
            <a:pPr lvl="1" marL="399960" indent="-285480">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Canada</a:t>
            </a:r>
            <a:endParaRPr b="0" lang="en-US" sz="1300" strike="noStrike" u="none">
              <a:solidFill>
                <a:srgbClr val="000000"/>
              </a:solidFill>
              <a:effectLst/>
              <a:uFillTx/>
              <a:latin typeface="Arial"/>
            </a:endParaRPr>
          </a:p>
          <a:p>
            <a:pPr>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  Power</a:t>
            </a:r>
            <a:endParaRPr b="0" lang="en-US" sz="1500" strike="noStrike" u="none">
              <a:solidFill>
                <a:srgbClr val="000000"/>
              </a:solidFill>
              <a:effectLst/>
              <a:uFillTx/>
              <a:latin typeface="Arial"/>
            </a:endParaRPr>
          </a:p>
          <a:p>
            <a:pPr lvl="1" marL="399960" indent="-285480">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U.S.</a:t>
            </a:r>
            <a:endParaRPr b="0" lang="en-US" sz="1300" strike="noStrike" u="none">
              <a:solidFill>
                <a:srgbClr val="000000"/>
              </a:solidFill>
              <a:effectLst/>
              <a:uFillTx/>
              <a:latin typeface="Arial"/>
            </a:endParaRPr>
          </a:p>
          <a:p>
            <a:pPr lvl="1" marL="399960" indent="-285480">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Nordic</a:t>
            </a:r>
            <a:r>
              <a:rPr b="1" lang="en-US" sz="1600" strike="noStrike" u="none">
                <a:solidFill>
                  <a:srgbClr val="000000"/>
                </a:solidFill>
                <a:effectLst/>
                <a:uFillTx/>
                <a:latin typeface="Arial"/>
              </a:rPr>
              <a:t> </a:t>
            </a:r>
            <a:endParaRPr b="0" lang="en-US" sz="1600" strike="noStrike" u="none">
              <a:solidFill>
                <a:srgbClr val="000000"/>
              </a:solidFill>
              <a:effectLst/>
              <a:uFillTx/>
              <a:latin typeface="Arial"/>
            </a:endParaRPr>
          </a:p>
          <a:p>
            <a:pPr lvl="1" marL="399960" indent="-285480">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 Coal</a:t>
            </a:r>
            <a:endParaRPr b="0" lang="en-US" sz="1500" strike="noStrike" u="none">
              <a:solidFill>
                <a:srgbClr val="000000"/>
              </a:solidFill>
              <a:effectLst/>
              <a:uFillTx/>
              <a:latin typeface="Arial"/>
            </a:endParaRPr>
          </a:p>
          <a:p>
            <a:pPr>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  Pulp &amp; Paper</a:t>
            </a:r>
            <a:endParaRPr b="0" lang="en-US" sz="1500" strike="noStrike" u="none">
              <a:solidFill>
                <a:srgbClr val="000000"/>
              </a:solidFill>
              <a:effectLst/>
              <a:uFillTx/>
              <a:latin typeface="Arial"/>
            </a:endParaRPr>
          </a:p>
          <a:p>
            <a:pPr>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Arial"/>
            </a:endParaRPr>
          </a:p>
          <a:p>
            <a:pPr>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  Plastics</a:t>
            </a:r>
            <a:endParaRPr b="0" lang="en-US" sz="1500" strike="noStrike" u="none">
              <a:solidFill>
                <a:srgbClr val="000000"/>
              </a:solidFill>
              <a:effectLst/>
              <a:uFillTx/>
              <a:latin typeface="Arial"/>
            </a:endParaRPr>
          </a:p>
        </p:txBody>
      </p:sp>
      <p:sp>
        <p:nvSpPr>
          <p:cNvPr id="113" name=""/>
          <p:cNvSpPr/>
          <p:nvPr/>
        </p:nvSpPr>
        <p:spPr>
          <a:xfrm>
            <a:off x="5459400" y="1512720"/>
            <a:ext cx="2398680" cy="4638960"/>
          </a:xfrm>
          <a:prstGeom prst="rect">
            <a:avLst/>
          </a:prstGeom>
          <a:noFill/>
          <a:ln w="0">
            <a:noFill/>
          </a:ln>
        </p:spPr>
        <p:style>
          <a:lnRef idx="0"/>
          <a:fillRef idx="0"/>
          <a:effectRef idx="0"/>
          <a:fontRef idx="minor"/>
        </p:style>
        <p:txBody>
          <a:bodyPr lIns="90000" rIns="90000" tIns="46800" bIns="46800" anchor="t">
            <a:noAutofit/>
          </a:bodyPr>
          <a:p>
            <a:pPr>
              <a:buClr>
                <a:srgbClr val="ffb310"/>
              </a:buClr>
              <a:buSzPct val="150000"/>
              <a:buFont typeface="Arial"/>
              <a:buChar char="•"/>
              <a:tabLst>
                <a:tab algn="l" pos="285840"/>
                <a:tab algn="l" pos="571680"/>
                <a:tab algn="l" pos="857160"/>
                <a:tab algn="l" pos="1143000"/>
                <a:tab algn="l" pos="1428840"/>
                <a:tab algn="l" pos="1714680"/>
                <a:tab algn="l" pos="2000160"/>
                <a:tab algn="l" pos="2286000"/>
                <a:tab algn="l" pos="2571840"/>
                <a:tab algn="l" pos="2857680"/>
                <a:tab algn="l" pos="3143160"/>
                <a:tab algn="l" pos="3429000"/>
                <a:tab algn="l" pos="3714840"/>
                <a:tab algn="l" pos="4000680"/>
                <a:tab algn="l" pos="4286160"/>
                <a:tab algn="l" pos="4572000"/>
                <a:tab algn="l" pos="4857840"/>
                <a:tab algn="l" pos="5143680"/>
                <a:tab algn="l" pos="5429160"/>
                <a:tab algn="l" pos="5715000"/>
              </a:tabLst>
            </a:pPr>
            <a:r>
              <a:rPr b="1" lang="en-US" sz="1500" strike="noStrike" u="none">
                <a:solidFill>
                  <a:srgbClr val="000000"/>
                </a:solidFill>
                <a:effectLst/>
                <a:uFillTx/>
                <a:latin typeface="Arial"/>
              </a:rPr>
              <a:t>  Bandwidth</a:t>
            </a:r>
            <a:endParaRPr b="0" lang="en-US" sz="1500" strike="noStrike" u="none">
              <a:solidFill>
                <a:srgbClr val="000000"/>
              </a:solidFill>
              <a:effectLst/>
              <a:uFillTx/>
              <a:latin typeface="Arial"/>
            </a:endParaRPr>
          </a:p>
          <a:p>
            <a:pPr>
              <a:buClr>
                <a:srgbClr val="ffb310"/>
              </a:buClr>
              <a:buSzPct val="150000"/>
              <a:buFont typeface="Arial"/>
              <a:buChar char="•"/>
              <a:tabLst>
                <a:tab algn="l" pos="285840"/>
                <a:tab algn="l" pos="571680"/>
                <a:tab algn="l" pos="857160"/>
                <a:tab algn="l" pos="1143000"/>
                <a:tab algn="l" pos="1428840"/>
                <a:tab algn="l" pos="1714680"/>
                <a:tab algn="l" pos="2000160"/>
                <a:tab algn="l" pos="2286000"/>
                <a:tab algn="l" pos="2571840"/>
                <a:tab algn="l" pos="2857680"/>
                <a:tab algn="l" pos="3143160"/>
                <a:tab algn="l" pos="3429000"/>
                <a:tab algn="l" pos="3714840"/>
                <a:tab algn="l" pos="4000680"/>
                <a:tab algn="l" pos="4286160"/>
                <a:tab algn="l" pos="4572000"/>
                <a:tab algn="l" pos="4857840"/>
                <a:tab algn="l" pos="5143680"/>
                <a:tab algn="l" pos="5429160"/>
                <a:tab algn="l" pos="5715000"/>
              </a:tabLst>
            </a:pPr>
            <a:endParaRPr b="0" lang="en-US" sz="1500" strike="noStrike" u="none">
              <a:solidFill>
                <a:srgbClr val="000000"/>
              </a:solidFill>
              <a:effectLst/>
              <a:uFillTx/>
              <a:latin typeface="Arial"/>
            </a:endParaRPr>
          </a:p>
          <a:p>
            <a:pPr>
              <a:buClr>
                <a:srgbClr val="ffb310"/>
              </a:buClr>
              <a:buSzPct val="150000"/>
              <a:buFont typeface="Arial"/>
              <a:buChar char="•"/>
              <a:tabLst>
                <a:tab algn="l" pos="285840"/>
                <a:tab algn="l" pos="571680"/>
                <a:tab algn="l" pos="857160"/>
                <a:tab algn="l" pos="1143000"/>
                <a:tab algn="l" pos="1428840"/>
                <a:tab algn="l" pos="1714680"/>
                <a:tab algn="l" pos="2000160"/>
                <a:tab algn="l" pos="2286000"/>
                <a:tab algn="l" pos="2571840"/>
                <a:tab algn="l" pos="2857680"/>
                <a:tab algn="l" pos="3143160"/>
                <a:tab algn="l" pos="3429000"/>
                <a:tab algn="l" pos="3714840"/>
                <a:tab algn="l" pos="4000680"/>
                <a:tab algn="l" pos="4286160"/>
                <a:tab algn="l" pos="4572000"/>
                <a:tab algn="l" pos="4857840"/>
                <a:tab algn="l" pos="5143680"/>
                <a:tab algn="l" pos="5429160"/>
                <a:tab algn="l" pos="5715000"/>
              </a:tabLst>
            </a:pPr>
            <a:r>
              <a:rPr b="1" lang="en-US" sz="1500" strike="noStrike" u="none">
                <a:solidFill>
                  <a:srgbClr val="000000"/>
                </a:solidFill>
                <a:effectLst/>
                <a:uFillTx/>
                <a:latin typeface="Arial"/>
              </a:rPr>
              <a:t>  Weather</a:t>
            </a:r>
            <a:endParaRPr b="0" lang="en-US" sz="1500" strike="noStrike" u="none">
              <a:solidFill>
                <a:srgbClr val="000000"/>
              </a:solidFill>
              <a:effectLst/>
              <a:uFillTx/>
              <a:latin typeface="Arial"/>
            </a:endParaRPr>
          </a:p>
          <a:p>
            <a:pPr lvl="1" marL="399960" indent="-285480">
              <a:lnSpc>
                <a:spcPct val="100000"/>
              </a:lnSpc>
              <a:buClr>
                <a:srgbClr val="ffb310"/>
              </a:buClr>
              <a:buSzPct val="150000"/>
              <a:buFont typeface="Arial"/>
              <a:buChar char="–"/>
              <a:tabLst>
                <a:tab algn="l" pos="571680"/>
                <a:tab algn="l" pos="857160"/>
                <a:tab algn="l" pos="1143000"/>
                <a:tab algn="l" pos="1428840"/>
                <a:tab algn="l" pos="1714680"/>
                <a:tab algn="l" pos="2000160"/>
                <a:tab algn="l" pos="2286000"/>
                <a:tab algn="l" pos="2571840"/>
                <a:tab algn="l" pos="2857680"/>
                <a:tab algn="l" pos="3143160"/>
                <a:tab algn="l" pos="3429000"/>
                <a:tab algn="l" pos="3714840"/>
                <a:tab algn="l" pos="4000680"/>
                <a:tab algn="l" pos="4286160"/>
                <a:tab algn="l" pos="4572000"/>
                <a:tab algn="l" pos="4857840"/>
                <a:tab algn="l" pos="5143680"/>
                <a:tab algn="l" pos="5429160"/>
                <a:tab algn="l" pos="5715000"/>
                <a:tab algn="l" pos="6000840"/>
              </a:tabLst>
            </a:pPr>
            <a:r>
              <a:rPr b="1" lang="en-US" sz="1300" strike="noStrike" u="none">
                <a:solidFill>
                  <a:srgbClr val="000000"/>
                </a:solidFill>
                <a:effectLst/>
                <a:uFillTx/>
                <a:latin typeface="Arial"/>
              </a:rPr>
              <a:t>U.S.</a:t>
            </a:r>
            <a:endParaRPr b="0" lang="en-US" sz="1300" strike="noStrike" u="none">
              <a:solidFill>
                <a:srgbClr val="000000"/>
              </a:solidFill>
              <a:effectLst/>
              <a:uFillTx/>
              <a:latin typeface="Arial"/>
            </a:endParaRPr>
          </a:p>
          <a:p>
            <a:pPr lvl="1" marL="399960" indent="-285480">
              <a:lnSpc>
                <a:spcPct val="100000"/>
              </a:lnSpc>
              <a:buClr>
                <a:srgbClr val="ffb310"/>
              </a:buClr>
              <a:buSzPct val="150000"/>
              <a:buFont typeface="Arial"/>
              <a:buChar char="–"/>
              <a:tabLst>
                <a:tab algn="l" pos="571680"/>
                <a:tab algn="l" pos="857160"/>
                <a:tab algn="l" pos="1143000"/>
                <a:tab algn="l" pos="1428840"/>
                <a:tab algn="l" pos="1714680"/>
                <a:tab algn="l" pos="2000160"/>
                <a:tab algn="l" pos="2286000"/>
                <a:tab algn="l" pos="2571840"/>
                <a:tab algn="l" pos="2857680"/>
                <a:tab algn="l" pos="3143160"/>
                <a:tab algn="l" pos="3429000"/>
                <a:tab algn="l" pos="3714840"/>
                <a:tab algn="l" pos="4000680"/>
                <a:tab algn="l" pos="4286160"/>
                <a:tab algn="l" pos="4572000"/>
                <a:tab algn="l" pos="4857840"/>
                <a:tab algn="l" pos="5143680"/>
                <a:tab algn="l" pos="5429160"/>
                <a:tab algn="l" pos="5715000"/>
                <a:tab algn="l" pos="6000840"/>
              </a:tabLst>
            </a:pPr>
            <a:r>
              <a:rPr b="1" lang="en-US" sz="1300" strike="noStrike" u="none">
                <a:solidFill>
                  <a:srgbClr val="000000"/>
                </a:solidFill>
                <a:effectLst/>
                <a:uFillTx/>
                <a:latin typeface="Arial"/>
              </a:rPr>
              <a:t>Europe</a:t>
            </a:r>
            <a:endParaRPr b="0" lang="en-US" sz="1300" strike="noStrike" u="none">
              <a:solidFill>
                <a:srgbClr val="000000"/>
              </a:solidFill>
              <a:effectLst/>
              <a:uFillTx/>
              <a:latin typeface="Arial"/>
            </a:endParaRPr>
          </a:p>
          <a:p>
            <a:pPr lvl="1" marL="399960" indent="-285480">
              <a:lnSpc>
                <a:spcPct val="100000"/>
              </a:lnSpc>
              <a:buClr>
                <a:srgbClr val="ffb310"/>
              </a:buClr>
              <a:buSzPct val="150000"/>
              <a:buFont typeface="Arial"/>
              <a:buChar char="–"/>
              <a:tabLst>
                <a:tab algn="l" pos="571680"/>
                <a:tab algn="l" pos="857160"/>
                <a:tab algn="l" pos="1143000"/>
                <a:tab algn="l" pos="1428840"/>
                <a:tab algn="l" pos="1714680"/>
                <a:tab algn="l" pos="2000160"/>
                <a:tab algn="l" pos="2286000"/>
                <a:tab algn="l" pos="2571840"/>
                <a:tab algn="l" pos="2857680"/>
                <a:tab algn="l" pos="3143160"/>
                <a:tab algn="l" pos="3429000"/>
                <a:tab algn="l" pos="3714840"/>
                <a:tab algn="l" pos="4000680"/>
                <a:tab algn="l" pos="4286160"/>
                <a:tab algn="l" pos="4572000"/>
                <a:tab algn="l" pos="4857840"/>
                <a:tab algn="l" pos="5143680"/>
                <a:tab algn="l" pos="5429160"/>
                <a:tab algn="l" pos="5715000"/>
                <a:tab algn="l" pos="6000840"/>
              </a:tabLst>
            </a:pPr>
            <a:r>
              <a:rPr b="1" lang="en-US" sz="1300" strike="noStrike" u="none">
                <a:solidFill>
                  <a:srgbClr val="000000"/>
                </a:solidFill>
                <a:effectLst/>
                <a:uFillTx/>
                <a:latin typeface="Arial"/>
              </a:rPr>
              <a:t>Japan</a:t>
            </a:r>
            <a:endParaRPr b="0" lang="en-US" sz="1300" strike="noStrike" u="none">
              <a:solidFill>
                <a:srgbClr val="000000"/>
              </a:solidFill>
              <a:effectLst/>
              <a:uFillTx/>
              <a:latin typeface="Arial"/>
            </a:endParaRPr>
          </a:p>
          <a:p>
            <a:pPr lvl="1" marL="399960" indent="-285480">
              <a:lnSpc>
                <a:spcPct val="100000"/>
              </a:lnSpc>
              <a:buClr>
                <a:srgbClr val="ffb310"/>
              </a:buClr>
              <a:buSzPct val="150000"/>
              <a:buFont typeface="Arial"/>
              <a:buChar char="–"/>
              <a:tabLst>
                <a:tab algn="l" pos="571680"/>
                <a:tab algn="l" pos="857160"/>
                <a:tab algn="l" pos="1143000"/>
                <a:tab algn="l" pos="1428840"/>
                <a:tab algn="l" pos="1714680"/>
                <a:tab algn="l" pos="2000160"/>
                <a:tab algn="l" pos="2286000"/>
                <a:tab algn="l" pos="2571840"/>
                <a:tab algn="l" pos="2857680"/>
                <a:tab algn="l" pos="3143160"/>
                <a:tab algn="l" pos="3429000"/>
                <a:tab algn="l" pos="3714840"/>
                <a:tab algn="l" pos="4000680"/>
                <a:tab algn="l" pos="4286160"/>
                <a:tab algn="l" pos="4572000"/>
                <a:tab algn="l" pos="4857840"/>
                <a:tab algn="l" pos="5143680"/>
                <a:tab algn="l" pos="5429160"/>
                <a:tab algn="l" pos="5715000"/>
                <a:tab algn="l" pos="6000840"/>
              </a:tabLst>
            </a:pPr>
            <a:r>
              <a:rPr b="1" lang="en-US" sz="1300" strike="noStrike" u="none">
                <a:solidFill>
                  <a:srgbClr val="000000"/>
                </a:solidFill>
                <a:effectLst/>
                <a:uFillTx/>
                <a:latin typeface="Arial"/>
              </a:rPr>
              <a:t>Australia</a:t>
            </a:r>
            <a:endParaRPr b="0" lang="en-US" sz="1300" strike="noStrike" u="none">
              <a:solidFill>
                <a:srgbClr val="000000"/>
              </a:solidFill>
              <a:effectLst/>
              <a:uFillTx/>
              <a:latin typeface="Arial"/>
            </a:endParaRPr>
          </a:p>
          <a:p>
            <a:pPr>
              <a:buClr>
                <a:srgbClr val="ffb310"/>
              </a:buClr>
              <a:buSzPct val="150000"/>
              <a:buFont typeface="Arial"/>
              <a:buChar char=""/>
              <a:tabLst>
                <a:tab algn="l" pos="285840"/>
                <a:tab algn="l" pos="571680"/>
                <a:tab algn="l" pos="857160"/>
                <a:tab algn="l" pos="1143000"/>
                <a:tab algn="l" pos="1428840"/>
                <a:tab algn="l" pos="1714680"/>
                <a:tab algn="l" pos="2000160"/>
                <a:tab algn="l" pos="2286000"/>
                <a:tab algn="l" pos="2571840"/>
                <a:tab algn="l" pos="2857680"/>
                <a:tab algn="l" pos="3143160"/>
                <a:tab algn="l" pos="3429000"/>
                <a:tab algn="l" pos="3714840"/>
                <a:tab algn="l" pos="4000680"/>
                <a:tab algn="l" pos="4286160"/>
                <a:tab algn="l" pos="4572000"/>
                <a:tab algn="l" pos="4857840"/>
                <a:tab algn="l" pos="5143680"/>
                <a:tab algn="l" pos="5429160"/>
                <a:tab algn="l" pos="5715000"/>
              </a:tabLst>
            </a:pPr>
            <a:endParaRPr b="0" lang="en-US" sz="1600" strike="noStrike" u="none">
              <a:solidFill>
                <a:srgbClr val="000000"/>
              </a:solidFill>
              <a:effectLst/>
              <a:uFillTx/>
              <a:latin typeface="Arial"/>
            </a:endParaRPr>
          </a:p>
          <a:p>
            <a:pPr>
              <a:buClr>
                <a:srgbClr val="ffb310"/>
              </a:buClr>
              <a:buSzPct val="150000"/>
              <a:buFont typeface="Arial"/>
              <a:buChar char="•"/>
              <a:tabLst>
                <a:tab algn="l" pos="285840"/>
                <a:tab algn="l" pos="571680"/>
                <a:tab algn="l" pos="857160"/>
                <a:tab algn="l" pos="1143000"/>
                <a:tab algn="l" pos="1428840"/>
                <a:tab algn="l" pos="1714680"/>
                <a:tab algn="l" pos="2000160"/>
                <a:tab algn="l" pos="2286000"/>
                <a:tab algn="l" pos="2571840"/>
                <a:tab algn="l" pos="2857680"/>
                <a:tab algn="l" pos="3143160"/>
                <a:tab algn="l" pos="3429000"/>
                <a:tab algn="l" pos="3714840"/>
                <a:tab algn="l" pos="4000680"/>
                <a:tab algn="l" pos="4286160"/>
                <a:tab algn="l" pos="4572000"/>
                <a:tab algn="l" pos="4857840"/>
                <a:tab algn="l" pos="5143680"/>
                <a:tab algn="l" pos="5429160"/>
                <a:tab algn="l" pos="5715000"/>
              </a:tabLst>
            </a:pPr>
            <a:r>
              <a:rPr b="1" lang="en-US" sz="1600" strike="noStrike" u="none">
                <a:solidFill>
                  <a:srgbClr val="000000"/>
                </a:solidFill>
                <a:effectLst/>
                <a:uFillTx/>
                <a:latin typeface="Arial"/>
              </a:rPr>
              <a:t>  </a:t>
            </a:r>
            <a:r>
              <a:rPr b="1" lang="en-US" sz="1500" strike="noStrike" u="none">
                <a:solidFill>
                  <a:srgbClr val="000000"/>
                </a:solidFill>
                <a:effectLst/>
                <a:uFillTx/>
                <a:latin typeface="Arial"/>
              </a:rPr>
              <a:t>Emissions Credits</a:t>
            </a:r>
            <a:endParaRPr b="0" lang="en-US" sz="1500" strike="noStrike" u="none">
              <a:solidFill>
                <a:srgbClr val="000000"/>
              </a:solidFill>
              <a:effectLst/>
              <a:uFillTx/>
              <a:latin typeface="Arial"/>
            </a:endParaRPr>
          </a:p>
          <a:p>
            <a:pPr>
              <a:buClr>
                <a:srgbClr val="ffb310"/>
              </a:buClr>
              <a:buSzPct val="150000"/>
              <a:buFont typeface="Arial"/>
              <a:buChar char="•"/>
              <a:tabLst>
                <a:tab algn="l" pos="285840"/>
                <a:tab algn="l" pos="571680"/>
                <a:tab algn="l" pos="857160"/>
                <a:tab algn="l" pos="1143000"/>
                <a:tab algn="l" pos="1428840"/>
                <a:tab algn="l" pos="1714680"/>
                <a:tab algn="l" pos="2000160"/>
                <a:tab algn="l" pos="2286000"/>
                <a:tab algn="l" pos="2571840"/>
                <a:tab algn="l" pos="2857680"/>
                <a:tab algn="l" pos="3143160"/>
                <a:tab algn="l" pos="3429000"/>
                <a:tab algn="l" pos="3714840"/>
                <a:tab algn="l" pos="4000680"/>
                <a:tab algn="l" pos="4286160"/>
                <a:tab algn="l" pos="4572000"/>
                <a:tab algn="l" pos="4857840"/>
                <a:tab algn="l" pos="5143680"/>
                <a:tab algn="l" pos="5429160"/>
                <a:tab algn="l" pos="5715000"/>
              </a:tabLst>
            </a:pPr>
            <a:endParaRPr b="0" lang="en-US" sz="1500" strike="noStrike" u="none">
              <a:solidFill>
                <a:srgbClr val="000000"/>
              </a:solidFill>
              <a:effectLst/>
              <a:uFillTx/>
              <a:latin typeface="Arial"/>
            </a:endParaRPr>
          </a:p>
          <a:p>
            <a:pPr>
              <a:buClr>
                <a:srgbClr val="ffb310"/>
              </a:buClr>
              <a:buSzPct val="150000"/>
              <a:buFont typeface="Arial"/>
              <a:buChar char="•"/>
              <a:tabLst>
                <a:tab algn="l" pos="285840"/>
                <a:tab algn="l" pos="571680"/>
                <a:tab algn="l" pos="857160"/>
                <a:tab algn="l" pos="1143000"/>
                <a:tab algn="l" pos="1428840"/>
                <a:tab algn="l" pos="1714680"/>
                <a:tab algn="l" pos="2000160"/>
                <a:tab algn="l" pos="2286000"/>
                <a:tab algn="l" pos="2571840"/>
                <a:tab algn="l" pos="2857680"/>
                <a:tab algn="l" pos="3143160"/>
                <a:tab algn="l" pos="3429000"/>
                <a:tab algn="l" pos="3714840"/>
                <a:tab algn="l" pos="4000680"/>
                <a:tab algn="l" pos="4286160"/>
                <a:tab algn="l" pos="4572000"/>
                <a:tab algn="l" pos="4857840"/>
                <a:tab algn="l" pos="5143680"/>
                <a:tab algn="l" pos="5429160"/>
                <a:tab algn="l" pos="5715000"/>
              </a:tabLst>
            </a:pPr>
            <a:r>
              <a:rPr b="1" lang="en-US" sz="1500" strike="noStrike" u="none">
                <a:solidFill>
                  <a:srgbClr val="000000"/>
                </a:solidFill>
                <a:effectLst/>
                <a:uFillTx/>
                <a:latin typeface="Arial"/>
              </a:rPr>
              <a:t>  Crude &amp; Refined </a:t>
            </a:r>
            <a:r>
              <a:rPr b="1" lang="en-US" sz="1500" strike="noStrike" u="none">
                <a:solidFill>
                  <a:srgbClr val="000000"/>
                </a:solidFill>
                <a:effectLst/>
                <a:uFillTx/>
                <a:latin typeface="Arial"/>
              </a:rPr>
              <a:t>	</a:t>
            </a:r>
            <a:r>
              <a:rPr b="1" lang="en-US" sz="1500" strike="noStrike" u="none">
                <a:solidFill>
                  <a:srgbClr val="000000"/>
                </a:solidFill>
                <a:effectLst/>
                <a:uFillTx/>
                <a:latin typeface="Arial"/>
              </a:rPr>
              <a:t>	</a:t>
            </a:r>
            <a:r>
              <a:rPr b="1" lang="en-US" sz="1500" strike="noStrike" u="none">
                <a:solidFill>
                  <a:srgbClr val="000000"/>
                </a:solidFill>
                <a:effectLst/>
                <a:uFillTx/>
                <a:latin typeface="Arial"/>
              </a:rPr>
              <a:t>Products</a:t>
            </a:r>
            <a:endParaRPr b="0" lang="en-US" sz="1500" strike="noStrike" u="none">
              <a:solidFill>
                <a:srgbClr val="000000"/>
              </a:solidFill>
              <a:effectLst/>
              <a:uFillTx/>
              <a:latin typeface="Arial"/>
            </a:endParaRPr>
          </a:p>
          <a:p>
            <a:pPr>
              <a:buClr>
                <a:srgbClr val="ffb310"/>
              </a:buClr>
              <a:buSzPct val="150000"/>
              <a:buFont typeface="Arial"/>
              <a:buChar char="•"/>
              <a:tabLst>
                <a:tab algn="l" pos="285840"/>
                <a:tab algn="l" pos="571680"/>
                <a:tab algn="l" pos="857160"/>
                <a:tab algn="l" pos="1143000"/>
                <a:tab algn="l" pos="1428840"/>
                <a:tab algn="l" pos="1714680"/>
                <a:tab algn="l" pos="2000160"/>
                <a:tab algn="l" pos="2286000"/>
                <a:tab algn="l" pos="2571840"/>
                <a:tab algn="l" pos="2857680"/>
                <a:tab algn="l" pos="3143160"/>
                <a:tab algn="l" pos="3429000"/>
                <a:tab algn="l" pos="3714840"/>
                <a:tab algn="l" pos="4000680"/>
                <a:tab algn="l" pos="4286160"/>
                <a:tab algn="l" pos="4572000"/>
                <a:tab algn="l" pos="4857840"/>
                <a:tab algn="l" pos="5143680"/>
                <a:tab algn="l" pos="5429160"/>
                <a:tab algn="l" pos="5715000"/>
              </a:tabLst>
            </a:pPr>
            <a:endParaRPr b="0" lang="en-US" sz="1500" strike="noStrike" u="none">
              <a:solidFill>
                <a:srgbClr val="000000"/>
              </a:solidFill>
              <a:effectLst/>
              <a:uFillTx/>
              <a:latin typeface="Arial"/>
            </a:endParaRPr>
          </a:p>
          <a:p>
            <a:pPr>
              <a:buClr>
                <a:srgbClr val="ffb310"/>
              </a:buClr>
              <a:buSzPct val="150000"/>
              <a:buFont typeface="Arial"/>
              <a:buChar char="•"/>
              <a:tabLst>
                <a:tab algn="l" pos="285840"/>
                <a:tab algn="l" pos="571680"/>
                <a:tab algn="l" pos="857160"/>
                <a:tab algn="l" pos="1143000"/>
                <a:tab algn="l" pos="1428840"/>
                <a:tab algn="l" pos="1714680"/>
                <a:tab algn="l" pos="2000160"/>
                <a:tab algn="l" pos="2286000"/>
                <a:tab algn="l" pos="2571840"/>
                <a:tab algn="l" pos="2857680"/>
                <a:tab algn="l" pos="3143160"/>
                <a:tab algn="l" pos="3429000"/>
                <a:tab algn="l" pos="3714840"/>
                <a:tab algn="l" pos="4000680"/>
                <a:tab algn="l" pos="4286160"/>
                <a:tab algn="l" pos="4572000"/>
                <a:tab algn="l" pos="4857840"/>
                <a:tab algn="l" pos="5143680"/>
                <a:tab algn="l" pos="5429160"/>
                <a:tab algn="l" pos="5715000"/>
              </a:tabLst>
            </a:pPr>
            <a:r>
              <a:rPr b="1" lang="en-US" sz="1500" strike="noStrike" u="none">
                <a:solidFill>
                  <a:srgbClr val="000000"/>
                </a:solidFill>
                <a:effectLst/>
                <a:uFillTx/>
                <a:latin typeface="Arial"/>
              </a:rPr>
              <a:t>  Petrochemicals</a:t>
            </a:r>
            <a:endParaRPr b="0" lang="en-US" sz="1500" strike="noStrike" u="none">
              <a:solidFill>
                <a:srgbClr val="000000"/>
              </a:solidFill>
              <a:effectLst/>
              <a:uFillTx/>
              <a:latin typeface="Arial"/>
            </a:endParaRPr>
          </a:p>
          <a:p>
            <a:pPr>
              <a:buClr>
                <a:srgbClr val="ffb310"/>
              </a:buClr>
              <a:buSzPct val="150000"/>
              <a:buFont typeface="Arial"/>
              <a:buChar char="•"/>
              <a:tabLst>
                <a:tab algn="l" pos="285840"/>
                <a:tab algn="l" pos="571680"/>
                <a:tab algn="l" pos="857160"/>
                <a:tab algn="l" pos="1143000"/>
                <a:tab algn="l" pos="1428840"/>
                <a:tab algn="l" pos="1714680"/>
                <a:tab algn="l" pos="2000160"/>
                <a:tab algn="l" pos="2286000"/>
                <a:tab algn="l" pos="2571840"/>
                <a:tab algn="l" pos="2857680"/>
                <a:tab algn="l" pos="3143160"/>
                <a:tab algn="l" pos="3429000"/>
                <a:tab algn="l" pos="3714840"/>
                <a:tab algn="l" pos="4000680"/>
                <a:tab algn="l" pos="4286160"/>
                <a:tab algn="l" pos="4572000"/>
                <a:tab algn="l" pos="4857840"/>
                <a:tab algn="l" pos="5143680"/>
                <a:tab algn="l" pos="5429160"/>
                <a:tab algn="l" pos="5715000"/>
              </a:tabLst>
            </a:pPr>
            <a:endParaRPr b="0" lang="en-US" sz="1500" strike="noStrike" u="none">
              <a:solidFill>
                <a:srgbClr val="000000"/>
              </a:solidFill>
              <a:effectLst/>
              <a:uFillTx/>
              <a:latin typeface="Arial"/>
            </a:endParaRPr>
          </a:p>
          <a:p>
            <a:pPr>
              <a:buClr>
                <a:srgbClr val="ffb310"/>
              </a:buClr>
              <a:buSzPct val="150000"/>
              <a:buFont typeface="Arial"/>
              <a:buChar char="•"/>
              <a:tabLst>
                <a:tab algn="l" pos="285840"/>
                <a:tab algn="l" pos="571680"/>
                <a:tab algn="l" pos="857160"/>
                <a:tab algn="l" pos="1143000"/>
                <a:tab algn="l" pos="1428840"/>
                <a:tab algn="l" pos="1714680"/>
                <a:tab algn="l" pos="2000160"/>
                <a:tab algn="l" pos="2286000"/>
                <a:tab algn="l" pos="2571840"/>
                <a:tab algn="l" pos="2857680"/>
                <a:tab algn="l" pos="3143160"/>
                <a:tab algn="l" pos="3429000"/>
                <a:tab algn="l" pos="3714840"/>
                <a:tab algn="l" pos="4000680"/>
                <a:tab algn="l" pos="4286160"/>
                <a:tab algn="l" pos="4572000"/>
                <a:tab algn="l" pos="4857840"/>
                <a:tab algn="l" pos="5143680"/>
                <a:tab algn="l" pos="5429160"/>
                <a:tab algn="l" pos="5715000"/>
              </a:tabLst>
            </a:pPr>
            <a:r>
              <a:rPr b="1" lang="en-US" sz="1500" strike="noStrike" u="none">
                <a:solidFill>
                  <a:srgbClr val="000000"/>
                </a:solidFill>
                <a:effectLst/>
                <a:uFillTx/>
                <a:latin typeface="Arial"/>
              </a:rPr>
              <a:t>  Plastics</a:t>
            </a:r>
            <a:endParaRPr b="0" lang="en-US" sz="1500" strike="noStrike" u="none">
              <a:solidFill>
                <a:srgbClr val="000000"/>
              </a:solidFill>
              <a:effectLst/>
              <a:uFillTx/>
              <a:latin typeface="Arial"/>
            </a:endParaRPr>
          </a:p>
          <a:p>
            <a:pPr>
              <a:buClr>
                <a:srgbClr val="ffb310"/>
              </a:buClr>
              <a:buSzPct val="150000"/>
              <a:buFont typeface="Arial"/>
              <a:buChar char="•"/>
              <a:tabLst>
                <a:tab algn="l" pos="285840"/>
                <a:tab algn="l" pos="571680"/>
                <a:tab algn="l" pos="857160"/>
                <a:tab algn="l" pos="1143000"/>
                <a:tab algn="l" pos="1428840"/>
                <a:tab algn="l" pos="1714680"/>
                <a:tab algn="l" pos="2000160"/>
                <a:tab algn="l" pos="2286000"/>
                <a:tab algn="l" pos="2571840"/>
                <a:tab algn="l" pos="2857680"/>
                <a:tab algn="l" pos="3143160"/>
                <a:tab algn="l" pos="3429000"/>
                <a:tab algn="l" pos="3714840"/>
                <a:tab algn="l" pos="4000680"/>
                <a:tab algn="l" pos="4286160"/>
                <a:tab algn="l" pos="4572000"/>
                <a:tab algn="l" pos="4857840"/>
                <a:tab algn="l" pos="5143680"/>
                <a:tab algn="l" pos="5429160"/>
                <a:tab algn="l" pos="5715000"/>
              </a:tabLst>
            </a:pPr>
            <a:endParaRPr b="0" lang="en-US" sz="1500" strike="noStrike" u="none">
              <a:solidFill>
                <a:srgbClr val="000000"/>
              </a:solidFill>
              <a:effectLst/>
              <a:uFillTx/>
              <a:latin typeface="Arial"/>
            </a:endParaRPr>
          </a:p>
          <a:p>
            <a:pPr>
              <a:buClr>
                <a:srgbClr val="ffb310"/>
              </a:buClr>
              <a:buSzPct val="150000"/>
              <a:buFont typeface="Arial"/>
              <a:buChar char="•"/>
              <a:tabLst>
                <a:tab algn="l" pos="285840"/>
                <a:tab algn="l" pos="571680"/>
                <a:tab algn="l" pos="857160"/>
                <a:tab algn="l" pos="1143000"/>
                <a:tab algn="l" pos="1428840"/>
                <a:tab algn="l" pos="1714680"/>
                <a:tab algn="l" pos="2000160"/>
                <a:tab algn="l" pos="2286000"/>
                <a:tab algn="l" pos="2571840"/>
                <a:tab algn="l" pos="2857680"/>
                <a:tab algn="l" pos="3143160"/>
                <a:tab algn="l" pos="3429000"/>
                <a:tab algn="l" pos="3714840"/>
                <a:tab algn="l" pos="4000680"/>
                <a:tab algn="l" pos="4286160"/>
                <a:tab algn="l" pos="4572000"/>
                <a:tab algn="l" pos="4857840"/>
                <a:tab algn="l" pos="5143680"/>
                <a:tab algn="l" pos="5429160"/>
                <a:tab algn="l" pos="5715000"/>
              </a:tabLst>
            </a:pPr>
            <a:r>
              <a:rPr b="1" lang="en-US" sz="1500" strike="noStrike" u="none">
                <a:solidFill>
                  <a:srgbClr val="000000"/>
                </a:solidFill>
                <a:effectLst/>
                <a:uFillTx/>
                <a:latin typeface="Arial"/>
              </a:rPr>
              <a:t>  LPG</a:t>
            </a:r>
            <a:endParaRPr b="0" lang="en-US" sz="1500" strike="noStrike" u="none">
              <a:solidFill>
                <a:srgbClr val="000000"/>
              </a:solidFill>
              <a:effectLst/>
              <a:uFillTx/>
              <a:latin typeface="Arial"/>
            </a:endParaRPr>
          </a:p>
          <a:p>
            <a:pPr>
              <a:buClr>
                <a:srgbClr val="ffb310"/>
              </a:buClr>
              <a:buSzPct val="150000"/>
              <a:buFont typeface="Arial"/>
              <a:buChar char="•"/>
              <a:tabLst>
                <a:tab algn="l" pos="285840"/>
                <a:tab algn="l" pos="571680"/>
                <a:tab algn="l" pos="857160"/>
                <a:tab algn="l" pos="1143000"/>
                <a:tab algn="l" pos="1428840"/>
                <a:tab algn="l" pos="1714680"/>
                <a:tab algn="l" pos="2000160"/>
                <a:tab algn="l" pos="2286000"/>
                <a:tab algn="l" pos="2571840"/>
                <a:tab algn="l" pos="2857680"/>
                <a:tab algn="l" pos="3143160"/>
                <a:tab algn="l" pos="3429000"/>
                <a:tab algn="l" pos="3714840"/>
                <a:tab algn="l" pos="4000680"/>
                <a:tab algn="l" pos="4286160"/>
                <a:tab algn="l" pos="4572000"/>
                <a:tab algn="l" pos="4857840"/>
                <a:tab algn="l" pos="5143680"/>
                <a:tab algn="l" pos="5429160"/>
                <a:tab algn="l" pos="5715000"/>
              </a:tabLst>
            </a:pPr>
            <a:endParaRPr b="0" lang="en-US" sz="1500" strike="noStrike" u="none">
              <a:solidFill>
                <a:srgbClr val="000000"/>
              </a:solidFill>
              <a:effectLst/>
              <a:uFillTx/>
              <a:latin typeface="Arial"/>
            </a:endParaRPr>
          </a:p>
          <a:p>
            <a:pPr>
              <a:buClr>
                <a:srgbClr val="ffb310"/>
              </a:buClr>
              <a:buSzPct val="150000"/>
              <a:buFont typeface="Arial"/>
              <a:buChar char="•"/>
              <a:tabLst>
                <a:tab algn="l" pos="285840"/>
                <a:tab algn="l" pos="571680"/>
                <a:tab algn="l" pos="857160"/>
                <a:tab algn="l" pos="1143000"/>
                <a:tab algn="l" pos="1428840"/>
                <a:tab algn="l" pos="1714680"/>
                <a:tab algn="l" pos="2000160"/>
                <a:tab algn="l" pos="2286000"/>
                <a:tab algn="l" pos="2571840"/>
                <a:tab algn="l" pos="2857680"/>
                <a:tab algn="l" pos="3143160"/>
                <a:tab algn="l" pos="3429000"/>
                <a:tab algn="l" pos="3714840"/>
                <a:tab algn="l" pos="4000680"/>
                <a:tab algn="l" pos="4286160"/>
                <a:tab algn="l" pos="4572000"/>
                <a:tab algn="l" pos="4857840"/>
                <a:tab algn="l" pos="5143680"/>
                <a:tab algn="l" pos="5429160"/>
                <a:tab algn="l" pos="5715000"/>
              </a:tabLst>
            </a:pPr>
            <a:r>
              <a:rPr b="1" lang="en-US" sz="1500" strike="noStrike" u="none">
                <a:solidFill>
                  <a:srgbClr val="000000"/>
                </a:solidFill>
                <a:effectLst/>
                <a:uFillTx/>
                <a:latin typeface="Arial"/>
              </a:rPr>
              <a:t>  Steel</a:t>
            </a:r>
            <a:endParaRPr b="0" lang="en-US" sz="1500" strike="noStrike" u="none">
              <a:solidFill>
                <a:srgbClr val="000000"/>
              </a:solidFill>
              <a:effectLst/>
              <a:uFillTx/>
              <a:latin typeface="Arial"/>
            </a:endParaRPr>
          </a:p>
          <a:p>
            <a:pPr>
              <a:buClr>
                <a:srgbClr val="ffb310"/>
              </a:buClr>
              <a:buSzPct val="150000"/>
              <a:buFont typeface="Arial"/>
              <a:buChar char="•"/>
              <a:tabLst>
                <a:tab algn="l" pos="285840"/>
                <a:tab algn="l" pos="571680"/>
                <a:tab algn="l" pos="857160"/>
                <a:tab algn="l" pos="1143000"/>
                <a:tab algn="l" pos="1428840"/>
                <a:tab algn="l" pos="1714680"/>
                <a:tab algn="l" pos="2000160"/>
                <a:tab algn="l" pos="2286000"/>
                <a:tab algn="l" pos="2571840"/>
                <a:tab algn="l" pos="2857680"/>
                <a:tab algn="l" pos="3143160"/>
                <a:tab algn="l" pos="3429000"/>
                <a:tab algn="l" pos="3714840"/>
                <a:tab algn="l" pos="4000680"/>
                <a:tab algn="l" pos="4286160"/>
                <a:tab algn="l" pos="4572000"/>
                <a:tab algn="l" pos="4857840"/>
                <a:tab algn="l" pos="5143680"/>
                <a:tab algn="l" pos="5429160"/>
                <a:tab algn="l" pos="5715000"/>
              </a:tabLst>
            </a:pPr>
            <a:endParaRPr b="0" lang="en-US" sz="1500" strike="noStrike" u="none">
              <a:solidFill>
                <a:srgbClr val="000000"/>
              </a:solidFill>
              <a:effectLst/>
              <a:uFillTx/>
              <a:latin typeface="Arial"/>
            </a:endParaRPr>
          </a:p>
          <a:p>
            <a:pPr>
              <a:buClr>
                <a:srgbClr val="ffb310"/>
              </a:buClr>
              <a:buSzPct val="150000"/>
              <a:buFont typeface="Arial"/>
              <a:buChar char="•"/>
              <a:tabLst>
                <a:tab algn="l" pos="285840"/>
                <a:tab algn="l" pos="571680"/>
                <a:tab algn="l" pos="857160"/>
                <a:tab algn="l" pos="1143000"/>
                <a:tab algn="l" pos="1428840"/>
                <a:tab algn="l" pos="1714680"/>
                <a:tab algn="l" pos="2000160"/>
                <a:tab algn="l" pos="2286000"/>
                <a:tab algn="l" pos="2571840"/>
                <a:tab algn="l" pos="2857680"/>
                <a:tab algn="l" pos="3143160"/>
                <a:tab algn="l" pos="3429000"/>
                <a:tab algn="l" pos="3714840"/>
                <a:tab algn="l" pos="4000680"/>
                <a:tab algn="l" pos="4286160"/>
                <a:tab algn="l" pos="4572000"/>
                <a:tab algn="l" pos="4857840"/>
                <a:tab algn="l" pos="5143680"/>
                <a:tab algn="l" pos="5429160"/>
                <a:tab algn="l" pos="5715000"/>
              </a:tabLst>
            </a:pPr>
            <a:r>
              <a:rPr b="1" lang="en-US" sz="1500" strike="noStrike" u="none">
                <a:solidFill>
                  <a:srgbClr val="000000"/>
                </a:solidFill>
                <a:effectLst/>
                <a:uFillTx/>
                <a:latin typeface="Arial"/>
              </a:rPr>
              <a:t>  Pulp &amp; Paper</a:t>
            </a:r>
            <a:endParaRPr b="0" lang="en-US" sz="1500" strike="noStrike" u="none">
              <a:solidFill>
                <a:srgbClr val="000000"/>
              </a:solidFill>
              <a:effectLst/>
              <a:uFillTx/>
              <a:latin typeface="Arial"/>
            </a:endParaRPr>
          </a:p>
        </p:txBody>
      </p:sp>
      <p:sp>
        <p:nvSpPr>
          <p:cNvPr id="114" name=""/>
          <p:cNvSpPr/>
          <p:nvPr/>
        </p:nvSpPr>
        <p:spPr>
          <a:xfrm>
            <a:off x="7719840" y="1569960"/>
            <a:ext cx="2767320" cy="4638600"/>
          </a:xfrm>
          <a:prstGeom prst="rect">
            <a:avLst/>
          </a:prstGeom>
          <a:noFill/>
          <a:ln w="0">
            <a:noFill/>
          </a:ln>
        </p:spPr>
        <p:style>
          <a:lnRef idx="0"/>
          <a:fillRef idx="0"/>
          <a:effectRef idx="0"/>
          <a:fontRef idx="minor"/>
        </p:style>
        <p:txBody>
          <a:bodyPr lIns="90000" rIns="90000" tIns="46800" bIns="46800" anchor="t">
            <a:noAutofit/>
          </a:bodyPr>
          <a:p>
            <a:pPr>
              <a:buClr>
                <a:srgbClr val="ffb310"/>
              </a:buClr>
              <a:buSzPct val="150000"/>
              <a:buFont typeface="Arial"/>
              <a:buChar char="•"/>
              <a:tabLst>
                <a:tab algn="l" pos="399960"/>
                <a:tab algn="l" pos="514440"/>
                <a:tab algn="l" pos="685800"/>
                <a:tab algn="l" pos="857160"/>
                <a:tab algn="l" pos="1028880"/>
                <a:tab algn="l" pos="1200240"/>
                <a:tab algn="l" pos="1371600"/>
                <a:tab algn="l" pos="1542960"/>
                <a:tab algn="l" pos="1714680"/>
                <a:tab algn="l" pos="1886040"/>
                <a:tab algn="l" pos="2057400"/>
                <a:tab algn="l" pos="2228760"/>
                <a:tab algn="l" pos="2400480"/>
                <a:tab algn="l" pos="2571840"/>
                <a:tab algn="l" pos="2743200"/>
                <a:tab algn="l" pos="2914560"/>
                <a:tab algn="l" pos="3086280"/>
                <a:tab algn="l" pos="3257640"/>
                <a:tab algn="l" pos="3429000"/>
                <a:tab algn="l" pos="3600360"/>
                <a:tab algn="l" pos="3772080"/>
              </a:tabLst>
            </a:pPr>
            <a:r>
              <a:rPr b="1" lang="en-US" sz="1500" strike="noStrike" u="none">
                <a:solidFill>
                  <a:srgbClr val="000000"/>
                </a:solidFill>
                <a:effectLst/>
                <a:uFillTx/>
                <a:latin typeface="Arial"/>
              </a:rPr>
              <a:t>  Metals</a:t>
            </a:r>
            <a:endParaRPr b="0" lang="en-US" sz="1500" strike="noStrike" u="none">
              <a:solidFill>
                <a:srgbClr val="000000"/>
              </a:solidFill>
              <a:effectLst/>
              <a:uFillTx/>
              <a:latin typeface="Arial"/>
            </a:endParaRPr>
          </a:p>
          <a:p>
            <a:pPr lvl="1" marL="235080" indent="-120600">
              <a:lnSpc>
                <a:spcPct val="100000"/>
              </a:lnSpc>
              <a:buClr>
                <a:srgbClr val="ffb310"/>
              </a:buClr>
              <a:buSzPct val="150000"/>
              <a:buFont typeface="Arial"/>
              <a:buChar char="–"/>
              <a:tabLst>
                <a:tab algn="l" pos="399960"/>
                <a:tab algn="l" pos="514440"/>
                <a:tab algn="l" pos="685800"/>
                <a:tab algn="l" pos="857160"/>
                <a:tab algn="l" pos="1028880"/>
                <a:tab algn="l" pos="1200240"/>
                <a:tab algn="l" pos="1371600"/>
                <a:tab algn="l" pos="1542960"/>
                <a:tab algn="l" pos="1714680"/>
                <a:tab algn="l" pos="1886040"/>
                <a:tab algn="l" pos="2057400"/>
                <a:tab algn="l" pos="2228760"/>
                <a:tab algn="l" pos="2400480"/>
                <a:tab algn="l" pos="2571840"/>
                <a:tab algn="l" pos="2743200"/>
                <a:tab algn="l" pos="2914560"/>
                <a:tab algn="l" pos="3086280"/>
                <a:tab algn="l" pos="3257640"/>
                <a:tab algn="l" pos="3429000"/>
                <a:tab algn="l" pos="3600360"/>
                <a:tab algn="l" pos="3772080"/>
              </a:tabLst>
            </a:pPr>
            <a:r>
              <a:rPr b="1" lang="en-US" sz="1300" strike="noStrike" u="none">
                <a:solidFill>
                  <a:srgbClr val="000000"/>
                </a:solidFill>
                <a:effectLst/>
                <a:uFillTx/>
                <a:latin typeface="Arial"/>
              </a:rPr>
              <a:t>   U.S.</a:t>
            </a:r>
            <a:endParaRPr b="0" lang="en-US" sz="1300" strike="noStrike" u="none">
              <a:solidFill>
                <a:srgbClr val="000000"/>
              </a:solidFill>
              <a:effectLst/>
              <a:uFillTx/>
              <a:latin typeface="Arial"/>
            </a:endParaRPr>
          </a:p>
          <a:p>
            <a:pPr lvl="1" marL="235080" indent="-120600">
              <a:lnSpc>
                <a:spcPct val="100000"/>
              </a:lnSpc>
              <a:buClr>
                <a:srgbClr val="ffb310"/>
              </a:buClr>
              <a:buSzPct val="150000"/>
              <a:buFont typeface="Arial"/>
              <a:buChar char="–"/>
              <a:tabLst>
                <a:tab algn="l" pos="399960"/>
                <a:tab algn="l" pos="514440"/>
                <a:tab algn="l" pos="685800"/>
                <a:tab algn="l" pos="857160"/>
                <a:tab algn="l" pos="1028880"/>
                <a:tab algn="l" pos="1200240"/>
                <a:tab algn="l" pos="1371600"/>
                <a:tab algn="l" pos="1542960"/>
                <a:tab algn="l" pos="1714680"/>
                <a:tab algn="l" pos="1886040"/>
                <a:tab algn="l" pos="2057400"/>
                <a:tab algn="l" pos="2228760"/>
                <a:tab algn="l" pos="2400480"/>
                <a:tab algn="l" pos="2571840"/>
                <a:tab algn="l" pos="2743200"/>
                <a:tab algn="l" pos="2914560"/>
                <a:tab algn="l" pos="3086280"/>
                <a:tab algn="l" pos="3257640"/>
                <a:tab algn="l" pos="3429000"/>
                <a:tab algn="l" pos="3600360"/>
                <a:tab algn="l" pos="3772080"/>
              </a:tabLst>
            </a:pPr>
            <a:r>
              <a:rPr b="1" lang="en-US" sz="1300" strike="noStrike" u="none">
                <a:solidFill>
                  <a:srgbClr val="000000"/>
                </a:solidFill>
                <a:effectLst/>
                <a:uFillTx/>
                <a:latin typeface="Arial"/>
              </a:rPr>
              <a:t>   U.K.</a:t>
            </a:r>
            <a:endParaRPr b="0" lang="en-US" sz="1300" strike="noStrike" u="none">
              <a:solidFill>
                <a:srgbClr val="000000"/>
              </a:solidFill>
              <a:effectLst/>
              <a:uFillTx/>
              <a:latin typeface="Arial"/>
            </a:endParaRPr>
          </a:p>
          <a:p>
            <a:pPr lvl="1" marL="235080" indent="-120600">
              <a:lnSpc>
                <a:spcPct val="100000"/>
              </a:lnSpc>
              <a:buClr>
                <a:srgbClr val="ffb310"/>
              </a:buClr>
              <a:buSzPct val="150000"/>
              <a:buFont typeface="Arial"/>
              <a:buChar char="–"/>
              <a:tabLst>
                <a:tab algn="l" pos="399960"/>
                <a:tab algn="l" pos="514440"/>
                <a:tab algn="l" pos="685800"/>
                <a:tab algn="l" pos="857160"/>
                <a:tab algn="l" pos="1028880"/>
                <a:tab algn="l" pos="1200240"/>
                <a:tab algn="l" pos="1371600"/>
                <a:tab algn="l" pos="1542960"/>
                <a:tab algn="l" pos="1714680"/>
                <a:tab algn="l" pos="1886040"/>
                <a:tab algn="l" pos="2057400"/>
                <a:tab algn="l" pos="2228760"/>
                <a:tab algn="l" pos="2400480"/>
                <a:tab algn="l" pos="2571840"/>
                <a:tab algn="l" pos="2743200"/>
                <a:tab algn="l" pos="2914560"/>
                <a:tab algn="l" pos="3086280"/>
                <a:tab algn="l" pos="3257640"/>
                <a:tab algn="l" pos="3429000"/>
                <a:tab algn="l" pos="3600360"/>
                <a:tab algn="l" pos="3772080"/>
              </a:tabLst>
            </a:pPr>
            <a:r>
              <a:rPr b="1" lang="en-US" sz="1300" strike="noStrike" u="none">
                <a:solidFill>
                  <a:srgbClr val="000000"/>
                </a:solidFill>
                <a:effectLst/>
                <a:uFillTx/>
                <a:latin typeface="Arial"/>
              </a:rPr>
              <a:t>   Japan</a:t>
            </a:r>
            <a:endParaRPr b="0" lang="en-US" sz="1300" strike="noStrike" u="none">
              <a:solidFill>
                <a:srgbClr val="000000"/>
              </a:solidFill>
              <a:effectLst/>
              <a:uFillTx/>
              <a:latin typeface="Arial"/>
            </a:endParaRPr>
          </a:p>
          <a:p>
            <a:pPr lvl="1" marL="235080" indent="-120600">
              <a:lnSpc>
                <a:spcPct val="100000"/>
              </a:lnSpc>
              <a:buClr>
                <a:srgbClr val="ffb310"/>
              </a:buClr>
              <a:buSzPct val="150000"/>
              <a:buFont typeface="Arial"/>
              <a:buChar char="–"/>
              <a:tabLst>
                <a:tab algn="l" pos="399960"/>
                <a:tab algn="l" pos="514440"/>
                <a:tab algn="l" pos="685800"/>
                <a:tab algn="l" pos="857160"/>
                <a:tab algn="l" pos="1028880"/>
                <a:tab algn="l" pos="1200240"/>
                <a:tab algn="l" pos="1371600"/>
                <a:tab algn="l" pos="1542960"/>
                <a:tab algn="l" pos="1714680"/>
                <a:tab algn="l" pos="1886040"/>
                <a:tab algn="l" pos="2057400"/>
                <a:tab algn="l" pos="2228760"/>
                <a:tab algn="l" pos="2400480"/>
                <a:tab algn="l" pos="2571840"/>
                <a:tab algn="l" pos="2743200"/>
                <a:tab algn="l" pos="2914560"/>
                <a:tab algn="l" pos="3086280"/>
                <a:tab algn="l" pos="3257640"/>
                <a:tab algn="l" pos="3429000"/>
                <a:tab algn="l" pos="3600360"/>
                <a:tab algn="l" pos="3772080"/>
              </a:tabLst>
            </a:pPr>
            <a:r>
              <a:rPr b="1" lang="en-US" sz="1300" strike="noStrike" u="none">
                <a:solidFill>
                  <a:srgbClr val="000000"/>
                </a:solidFill>
                <a:effectLst/>
                <a:uFillTx/>
                <a:latin typeface="Arial"/>
              </a:rPr>
              <a:t>   Asia</a:t>
            </a:r>
            <a:endParaRPr b="0" lang="en-US" sz="1300" strike="noStrike" u="none">
              <a:solidFill>
                <a:srgbClr val="000000"/>
              </a:solidFill>
              <a:effectLst/>
              <a:uFillTx/>
              <a:latin typeface="Arial"/>
            </a:endParaRPr>
          </a:p>
          <a:p>
            <a:pPr>
              <a:buClr>
                <a:srgbClr val="ffb310"/>
              </a:buClr>
              <a:buSzPct val="150000"/>
              <a:buFont typeface="Arial"/>
              <a:buChar char="•"/>
              <a:tabLst>
                <a:tab algn="l" pos="399960"/>
                <a:tab algn="l" pos="514440"/>
                <a:tab algn="l" pos="685800"/>
                <a:tab algn="l" pos="857160"/>
                <a:tab algn="l" pos="1028880"/>
                <a:tab algn="l" pos="1200240"/>
                <a:tab algn="l" pos="1371600"/>
                <a:tab algn="l" pos="1542960"/>
                <a:tab algn="l" pos="1714680"/>
                <a:tab algn="l" pos="1886040"/>
                <a:tab algn="l" pos="2057400"/>
                <a:tab algn="l" pos="2228760"/>
                <a:tab algn="l" pos="2400480"/>
                <a:tab algn="l" pos="2571840"/>
                <a:tab algn="l" pos="2743200"/>
                <a:tab algn="l" pos="2914560"/>
                <a:tab algn="l" pos="3086280"/>
                <a:tab algn="l" pos="3257640"/>
                <a:tab algn="l" pos="3429000"/>
                <a:tab algn="l" pos="3600360"/>
                <a:tab algn="l" pos="3772080"/>
              </a:tabLst>
            </a:pPr>
            <a:endParaRPr b="0" lang="en-US" sz="1300" strike="noStrike" u="none">
              <a:solidFill>
                <a:srgbClr val="000000"/>
              </a:solidFill>
              <a:effectLst/>
              <a:uFillTx/>
              <a:latin typeface="Arial"/>
            </a:endParaRPr>
          </a:p>
          <a:p>
            <a:pPr>
              <a:buClr>
                <a:srgbClr val="ffb310"/>
              </a:buClr>
              <a:buSzPct val="150000"/>
              <a:buFont typeface="Arial"/>
              <a:buChar char="•"/>
              <a:tabLst>
                <a:tab algn="l" pos="399960"/>
                <a:tab algn="l" pos="514440"/>
                <a:tab algn="l" pos="685800"/>
                <a:tab algn="l" pos="857160"/>
                <a:tab algn="l" pos="1028880"/>
                <a:tab algn="l" pos="1200240"/>
                <a:tab algn="l" pos="1371600"/>
                <a:tab algn="l" pos="1542960"/>
                <a:tab algn="l" pos="1714680"/>
                <a:tab algn="l" pos="1886040"/>
                <a:tab algn="l" pos="2057400"/>
                <a:tab algn="l" pos="2228760"/>
                <a:tab algn="l" pos="2400480"/>
                <a:tab algn="l" pos="2571840"/>
                <a:tab algn="l" pos="2743200"/>
                <a:tab algn="l" pos="2914560"/>
                <a:tab algn="l" pos="3086280"/>
                <a:tab algn="l" pos="3257640"/>
                <a:tab algn="l" pos="3429000"/>
                <a:tab algn="l" pos="3600360"/>
                <a:tab algn="l" pos="3772080"/>
              </a:tabLst>
            </a:pPr>
            <a:r>
              <a:rPr b="1" lang="en-US" sz="1500" strike="noStrike" u="none">
                <a:solidFill>
                  <a:srgbClr val="000000"/>
                </a:solidFill>
                <a:effectLst/>
                <a:uFillTx/>
                <a:latin typeface="Arial"/>
              </a:rPr>
              <a:t>  Seafreight</a:t>
            </a:r>
            <a:endParaRPr b="0" lang="en-US" sz="1500" strike="noStrike" u="none">
              <a:solidFill>
                <a:srgbClr val="000000"/>
              </a:solidFill>
              <a:effectLst/>
              <a:uFillTx/>
              <a:latin typeface="Arial"/>
            </a:endParaRPr>
          </a:p>
          <a:p>
            <a:pPr>
              <a:buClr>
                <a:srgbClr val="ffb310"/>
              </a:buClr>
              <a:buSzPct val="150000"/>
              <a:buFont typeface="Arial"/>
              <a:buChar char="•"/>
              <a:tabLst>
                <a:tab algn="l" pos="399960"/>
                <a:tab algn="l" pos="514440"/>
                <a:tab algn="l" pos="685800"/>
                <a:tab algn="l" pos="857160"/>
                <a:tab algn="l" pos="1028880"/>
                <a:tab algn="l" pos="1200240"/>
                <a:tab algn="l" pos="1371600"/>
                <a:tab algn="l" pos="1542960"/>
                <a:tab algn="l" pos="1714680"/>
                <a:tab algn="l" pos="1886040"/>
                <a:tab algn="l" pos="2057400"/>
                <a:tab algn="l" pos="2228760"/>
                <a:tab algn="l" pos="2400480"/>
                <a:tab algn="l" pos="2571840"/>
                <a:tab algn="l" pos="2743200"/>
                <a:tab algn="l" pos="2914560"/>
                <a:tab algn="l" pos="3086280"/>
                <a:tab algn="l" pos="3257640"/>
                <a:tab algn="l" pos="3429000"/>
                <a:tab algn="l" pos="3600360"/>
                <a:tab algn="l" pos="3772080"/>
              </a:tabLst>
            </a:pPr>
            <a:endParaRPr b="0" lang="en-US" sz="1500" strike="noStrike" u="none">
              <a:solidFill>
                <a:srgbClr val="000000"/>
              </a:solidFill>
              <a:effectLst/>
              <a:uFillTx/>
              <a:latin typeface="Arial"/>
            </a:endParaRPr>
          </a:p>
          <a:p>
            <a:pPr>
              <a:buClr>
                <a:srgbClr val="ffb310"/>
              </a:buClr>
              <a:buSzPct val="150000"/>
              <a:buFont typeface="Arial"/>
              <a:buChar char="•"/>
              <a:tabLst>
                <a:tab algn="l" pos="399960"/>
                <a:tab algn="l" pos="514440"/>
                <a:tab algn="l" pos="685800"/>
                <a:tab algn="l" pos="857160"/>
                <a:tab algn="l" pos="1028880"/>
                <a:tab algn="l" pos="1200240"/>
                <a:tab algn="l" pos="1371600"/>
                <a:tab algn="l" pos="1542960"/>
                <a:tab algn="l" pos="1714680"/>
                <a:tab algn="l" pos="1886040"/>
                <a:tab algn="l" pos="2057400"/>
                <a:tab algn="l" pos="2228760"/>
                <a:tab algn="l" pos="2400480"/>
                <a:tab algn="l" pos="2571840"/>
                <a:tab algn="l" pos="2743200"/>
                <a:tab algn="l" pos="2914560"/>
                <a:tab algn="l" pos="3086280"/>
                <a:tab algn="l" pos="3257640"/>
                <a:tab algn="l" pos="3429000"/>
                <a:tab algn="l" pos="3600360"/>
                <a:tab algn="l" pos="3772080"/>
              </a:tabLst>
            </a:pPr>
            <a:r>
              <a:rPr b="1" lang="en-US" sz="1500" strike="noStrike" u="none">
                <a:solidFill>
                  <a:srgbClr val="000000"/>
                </a:solidFill>
                <a:effectLst/>
                <a:uFillTx/>
                <a:latin typeface="Arial"/>
              </a:rPr>
              <a:t>  Lumber</a:t>
            </a:r>
            <a:endParaRPr b="0" lang="en-US" sz="1500" strike="noStrike" u="none">
              <a:solidFill>
                <a:srgbClr val="000000"/>
              </a:solidFill>
              <a:effectLst/>
              <a:uFillTx/>
              <a:latin typeface="Arial"/>
            </a:endParaRPr>
          </a:p>
          <a:p>
            <a:pPr>
              <a:buClr>
                <a:srgbClr val="ffb310"/>
              </a:buClr>
              <a:buSzPct val="150000"/>
              <a:buFont typeface="Arial"/>
              <a:buChar char="•"/>
              <a:tabLst>
                <a:tab algn="l" pos="399960"/>
                <a:tab algn="l" pos="514440"/>
                <a:tab algn="l" pos="685800"/>
                <a:tab algn="l" pos="857160"/>
                <a:tab algn="l" pos="1028880"/>
                <a:tab algn="l" pos="1200240"/>
                <a:tab algn="l" pos="1371600"/>
                <a:tab algn="l" pos="1542960"/>
                <a:tab algn="l" pos="1714680"/>
                <a:tab algn="l" pos="1886040"/>
                <a:tab algn="l" pos="2057400"/>
                <a:tab algn="l" pos="2228760"/>
                <a:tab algn="l" pos="2400480"/>
                <a:tab algn="l" pos="2571840"/>
                <a:tab algn="l" pos="2743200"/>
                <a:tab algn="l" pos="2914560"/>
                <a:tab algn="l" pos="3086280"/>
                <a:tab algn="l" pos="3257640"/>
                <a:tab algn="l" pos="3429000"/>
                <a:tab algn="l" pos="3600360"/>
                <a:tab algn="l" pos="3772080"/>
              </a:tabLst>
            </a:pPr>
            <a:endParaRPr b="0" lang="en-US" sz="1500" strike="noStrike" u="none">
              <a:solidFill>
                <a:srgbClr val="000000"/>
              </a:solidFill>
              <a:effectLst/>
              <a:uFillTx/>
              <a:latin typeface="Arial"/>
            </a:endParaRPr>
          </a:p>
          <a:p>
            <a:pPr>
              <a:buClr>
                <a:srgbClr val="ffb310"/>
              </a:buClr>
              <a:buSzPct val="150000"/>
              <a:buFont typeface="Arial"/>
              <a:buChar char="•"/>
              <a:tabLst>
                <a:tab algn="l" pos="399960"/>
                <a:tab algn="l" pos="514440"/>
                <a:tab algn="l" pos="685800"/>
                <a:tab algn="l" pos="857160"/>
                <a:tab algn="l" pos="1028880"/>
                <a:tab algn="l" pos="1200240"/>
                <a:tab algn="l" pos="1371600"/>
                <a:tab algn="l" pos="1542960"/>
                <a:tab algn="l" pos="1714680"/>
                <a:tab algn="l" pos="1886040"/>
                <a:tab algn="l" pos="2057400"/>
                <a:tab algn="l" pos="2228760"/>
                <a:tab algn="l" pos="2400480"/>
                <a:tab algn="l" pos="2571840"/>
                <a:tab algn="l" pos="2743200"/>
                <a:tab algn="l" pos="2914560"/>
                <a:tab algn="l" pos="3086280"/>
                <a:tab algn="l" pos="3257640"/>
                <a:tab algn="l" pos="3429000"/>
                <a:tab algn="l" pos="3600360"/>
                <a:tab algn="l" pos="3772080"/>
              </a:tabLst>
            </a:pPr>
            <a:r>
              <a:rPr b="1" lang="en-US" sz="1500" strike="noStrike" u="none">
                <a:solidFill>
                  <a:srgbClr val="000000"/>
                </a:solidFill>
                <a:effectLst/>
                <a:uFillTx/>
                <a:latin typeface="Arial"/>
              </a:rPr>
              <a:t>   Auctions</a:t>
            </a:r>
            <a:endParaRPr b="0" lang="en-US" sz="1500" strike="noStrike" u="none">
              <a:solidFill>
                <a:srgbClr val="000000"/>
              </a:solidFill>
              <a:effectLst/>
              <a:uFillTx/>
              <a:latin typeface="Arial"/>
            </a:endParaRPr>
          </a:p>
          <a:p>
            <a:pPr lvl="1" marL="235080" indent="-120600">
              <a:lnSpc>
                <a:spcPct val="100000"/>
              </a:lnSpc>
              <a:buClr>
                <a:srgbClr val="ffb310"/>
              </a:buClr>
              <a:buSzPct val="150000"/>
              <a:buFont typeface="Arial"/>
              <a:buChar char="–"/>
              <a:tabLst>
                <a:tab algn="l" pos="399960"/>
                <a:tab algn="l" pos="514440"/>
                <a:tab algn="l" pos="685800"/>
                <a:tab algn="l" pos="857160"/>
                <a:tab algn="l" pos="1028880"/>
                <a:tab algn="l" pos="1200240"/>
                <a:tab algn="l" pos="1371600"/>
                <a:tab algn="l" pos="1542960"/>
                <a:tab algn="l" pos="1714680"/>
                <a:tab algn="l" pos="1886040"/>
                <a:tab algn="l" pos="2057400"/>
                <a:tab algn="l" pos="2228760"/>
                <a:tab algn="l" pos="2400480"/>
                <a:tab algn="l" pos="2571840"/>
                <a:tab algn="l" pos="2743200"/>
                <a:tab algn="l" pos="2914560"/>
                <a:tab algn="l" pos="3086280"/>
                <a:tab algn="l" pos="3257640"/>
                <a:tab algn="l" pos="3429000"/>
                <a:tab algn="l" pos="3600360"/>
                <a:tab algn="l" pos="3772080"/>
              </a:tabLst>
            </a:pPr>
            <a:r>
              <a:rPr b="1" lang="en-US" sz="1300" strike="noStrike" u="none">
                <a:solidFill>
                  <a:srgbClr val="000000"/>
                </a:solidFill>
                <a:effectLst/>
                <a:uFillTx/>
                <a:latin typeface="Arial"/>
              </a:rPr>
              <a:t>   Emissions </a:t>
            </a:r>
            <a:endParaRPr b="0" lang="en-US" sz="1300" strike="noStrike" u="none">
              <a:solidFill>
                <a:srgbClr val="000000"/>
              </a:solidFill>
              <a:effectLst/>
              <a:uFillTx/>
              <a:latin typeface="Arial"/>
            </a:endParaRPr>
          </a:p>
          <a:p>
            <a:pPr lvl="1" marL="235080" indent="-120600">
              <a:lnSpc>
                <a:spcPct val="100000"/>
              </a:lnSpc>
              <a:buClr>
                <a:srgbClr val="ffb310"/>
              </a:buClr>
              <a:buSzPct val="150000"/>
              <a:buFont typeface="Arial"/>
              <a:buChar char="–"/>
              <a:tabLst>
                <a:tab algn="l" pos="399960"/>
                <a:tab algn="l" pos="514440"/>
                <a:tab algn="l" pos="685800"/>
                <a:tab algn="l" pos="857160"/>
                <a:tab algn="l" pos="1028880"/>
                <a:tab algn="l" pos="1200240"/>
                <a:tab algn="l" pos="1371600"/>
                <a:tab algn="l" pos="1542960"/>
                <a:tab algn="l" pos="1714680"/>
                <a:tab algn="l" pos="1886040"/>
                <a:tab algn="l" pos="2057400"/>
                <a:tab algn="l" pos="2228760"/>
                <a:tab algn="l" pos="2400480"/>
                <a:tab algn="l" pos="2571840"/>
                <a:tab algn="l" pos="2743200"/>
                <a:tab algn="l" pos="2914560"/>
                <a:tab algn="l" pos="3086280"/>
                <a:tab algn="l" pos="3257640"/>
                <a:tab algn="l" pos="3429000"/>
                <a:tab algn="l" pos="3600360"/>
                <a:tab algn="l" pos="3772080"/>
              </a:tabLst>
            </a:pPr>
            <a:r>
              <a:rPr b="1" lang="en-US" sz="1300" strike="noStrike" u="none">
                <a:solidFill>
                  <a:srgbClr val="000000"/>
                </a:solidFill>
                <a:effectLst/>
                <a:uFillTx/>
                <a:latin typeface="Arial"/>
              </a:rPr>
              <a:t>   EnBank Virtual </a:t>
            </a:r>
            <a:endParaRPr b="0" lang="en-US" sz="1300" strike="noStrike" u="none">
              <a:solidFill>
                <a:srgbClr val="000000"/>
              </a:solidFill>
              <a:effectLst/>
              <a:uFillTx/>
              <a:latin typeface="Arial"/>
            </a:endParaRPr>
          </a:p>
          <a:p>
            <a:pPr lvl="1" marL="235080" indent="-120600">
              <a:lnSpc>
                <a:spcPct val="100000"/>
              </a:lnSpc>
              <a:tabLst>
                <a:tab algn="l" pos="0"/>
                <a:tab algn="l" pos="399960"/>
                <a:tab algn="l" pos="514440"/>
                <a:tab algn="l" pos="685800"/>
                <a:tab algn="l" pos="857160"/>
                <a:tab algn="l" pos="1028880"/>
                <a:tab algn="l" pos="1200240"/>
                <a:tab algn="l" pos="1371600"/>
                <a:tab algn="l" pos="1542960"/>
                <a:tab algn="l" pos="1714680"/>
                <a:tab algn="l" pos="1886040"/>
                <a:tab algn="l" pos="2057400"/>
                <a:tab algn="l" pos="2228760"/>
                <a:tab algn="l" pos="2400480"/>
                <a:tab algn="l" pos="2571840"/>
                <a:tab algn="l" pos="2743200"/>
                <a:tab algn="l" pos="2914560"/>
                <a:tab algn="l" pos="3086280"/>
                <a:tab algn="l" pos="3257640"/>
                <a:tab algn="l" pos="3429000"/>
                <a:tab algn="l" pos="3600360"/>
                <a:tab algn="l" pos="3772080"/>
              </a:tabLst>
            </a:pP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Storage </a:t>
            </a:r>
            <a:endParaRPr b="0" lang="en-US" sz="1300" strike="noStrike" u="none">
              <a:solidFill>
                <a:srgbClr val="000000"/>
              </a:solidFill>
              <a:effectLst/>
              <a:uFillTx/>
              <a:latin typeface="Arial"/>
            </a:endParaRPr>
          </a:p>
          <a:p>
            <a:pPr lvl="1" marL="235080" indent="-120600">
              <a:lnSpc>
                <a:spcPct val="100000"/>
              </a:lnSpc>
              <a:buClr>
                <a:srgbClr val="ffb310"/>
              </a:buClr>
              <a:buSzPct val="150000"/>
              <a:buFont typeface="Arial"/>
              <a:buChar char="–"/>
              <a:tabLst>
                <a:tab algn="l" pos="399960"/>
                <a:tab algn="l" pos="514440"/>
                <a:tab algn="l" pos="685800"/>
                <a:tab algn="l" pos="857160"/>
                <a:tab algn="l" pos="1028880"/>
                <a:tab algn="l" pos="1200240"/>
                <a:tab algn="l" pos="1371600"/>
                <a:tab algn="l" pos="1542960"/>
                <a:tab algn="l" pos="1714680"/>
                <a:tab algn="l" pos="1886040"/>
                <a:tab algn="l" pos="2057400"/>
                <a:tab algn="l" pos="2228760"/>
                <a:tab algn="l" pos="2400480"/>
                <a:tab algn="l" pos="2571840"/>
                <a:tab algn="l" pos="2743200"/>
                <a:tab algn="l" pos="2914560"/>
                <a:tab algn="l" pos="3086280"/>
                <a:tab algn="l" pos="3257640"/>
                <a:tab algn="l" pos="3429000"/>
                <a:tab algn="l" pos="3600360"/>
                <a:tab algn="l" pos="3772080"/>
              </a:tabLst>
            </a:pPr>
            <a:endParaRPr b="0" lang="en-US" sz="1500" strike="noStrike" u="none">
              <a:solidFill>
                <a:srgbClr val="000000"/>
              </a:solidFill>
              <a:effectLst/>
              <a:uFillTx/>
              <a:latin typeface="Arial"/>
            </a:endParaRPr>
          </a:p>
          <a:p>
            <a:pPr>
              <a:buClr>
                <a:srgbClr val="ffb310"/>
              </a:buClr>
              <a:buSzPct val="150000"/>
              <a:buFont typeface="Arial"/>
              <a:buChar char="•"/>
              <a:tabLst>
                <a:tab algn="l" pos="399960"/>
                <a:tab algn="l" pos="514440"/>
                <a:tab algn="l" pos="685800"/>
                <a:tab algn="l" pos="857160"/>
                <a:tab algn="l" pos="1028880"/>
                <a:tab algn="l" pos="1200240"/>
                <a:tab algn="l" pos="1371600"/>
                <a:tab algn="l" pos="1542960"/>
                <a:tab algn="l" pos="1714680"/>
                <a:tab algn="l" pos="1886040"/>
                <a:tab algn="l" pos="2057400"/>
                <a:tab algn="l" pos="2228760"/>
                <a:tab algn="l" pos="2400480"/>
                <a:tab algn="l" pos="2571840"/>
                <a:tab algn="l" pos="2743200"/>
                <a:tab algn="l" pos="2914560"/>
                <a:tab algn="l" pos="3086280"/>
                <a:tab algn="l" pos="3257640"/>
                <a:tab algn="l" pos="3429000"/>
                <a:tab algn="l" pos="3600360"/>
                <a:tab algn="l" pos="3772080"/>
              </a:tabLst>
            </a:pPr>
            <a:r>
              <a:rPr b="1" lang="en-US" sz="1500" strike="noStrike" u="none">
                <a:solidFill>
                  <a:srgbClr val="000000"/>
                </a:solidFill>
                <a:effectLst/>
                <a:uFillTx/>
                <a:latin typeface="Arial"/>
              </a:rPr>
              <a:t> Pipeline Capacity </a:t>
            </a:r>
            <a:endParaRPr b="0" lang="en-US" sz="1500" strike="noStrike" u="none">
              <a:solidFill>
                <a:srgbClr val="000000"/>
              </a:solidFill>
              <a:effectLst/>
              <a:uFillTx/>
              <a:latin typeface="Arial"/>
            </a:endParaRPr>
          </a:p>
          <a:p>
            <a:pPr>
              <a:tabLst>
                <a:tab algn="l" pos="0"/>
                <a:tab algn="l" pos="399960"/>
                <a:tab algn="l" pos="514440"/>
                <a:tab algn="l" pos="685800"/>
                <a:tab algn="l" pos="857160"/>
                <a:tab algn="l" pos="1028880"/>
                <a:tab algn="l" pos="1200240"/>
                <a:tab algn="l" pos="1371600"/>
                <a:tab algn="l" pos="1542960"/>
                <a:tab algn="l" pos="1714680"/>
                <a:tab algn="l" pos="1886040"/>
                <a:tab algn="l" pos="2057400"/>
                <a:tab algn="l" pos="2228760"/>
                <a:tab algn="l" pos="2400480"/>
                <a:tab algn="l" pos="2571840"/>
                <a:tab algn="l" pos="2743200"/>
                <a:tab algn="l" pos="2914560"/>
                <a:tab algn="l" pos="3086280"/>
                <a:tab algn="l" pos="3257640"/>
                <a:tab algn="l" pos="3429000"/>
                <a:tab algn="l" pos="3600360"/>
                <a:tab algn="l" pos="3772080"/>
              </a:tabLst>
            </a:pPr>
            <a:r>
              <a:rPr b="1" lang="en-US" sz="1500" strike="noStrike" u="none">
                <a:solidFill>
                  <a:srgbClr val="000000"/>
                </a:solidFill>
                <a:effectLst/>
                <a:uFillTx/>
                <a:latin typeface="Arial"/>
              </a:rPr>
              <a:t>	</a:t>
            </a:r>
            <a:r>
              <a:rPr b="1" lang="en-US" sz="1500" strike="noStrike" u="none">
                <a:solidFill>
                  <a:srgbClr val="000000"/>
                </a:solidFill>
                <a:effectLst/>
                <a:uFillTx/>
                <a:latin typeface="Arial"/>
              </a:rPr>
              <a:t>Auction</a:t>
            </a:r>
            <a:endParaRPr b="0" lang="en-US" sz="1500" strike="noStrike" u="none">
              <a:solidFill>
                <a:srgbClr val="000000"/>
              </a:solidFill>
              <a:effectLst/>
              <a:uFillTx/>
              <a:latin typeface="Arial"/>
            </a:endParaRPr>
          </a:p>
          <a:p>
            <a:pPr>
              <a:buClr>
                <a:srgbClr val="ffb310"/>
              </a:buClr>
              <a:buSzPct val="150000"/>
              <a:buFont typeface="Arial"/>
              <a:buChar char="•"/>
              <a:tabLst>
                <a:tab algn="l" pos="399960"/>
                <a:tab algn="l" pos="514440"/>
                <a:tab algn="l" pos="685800"/>
                <a:tab algn="l" pos="857160"/>
                <a:tab algn="l" pos="1028880"/>
                <a:tab algn="l" pos="1200240"/>
                <a:tab algn="l" pos="1371600"/>
                <a:tab algn="l" pos="1542960"/>
                <a:tab algn="l" pos="1714680"/>
                <a:tab algn="l" pos="1886040"/>
                <a:tab algn="l" pos="2057400"/>
                <a:tab algn="l" pos="2228760"/>
                <a:tab algn="l" pos="2400480"/>
                <a:tab algn="l" pos="2571840"/>
                <a:tab algn="l" pos="2743200"/>
                <a:tab algn="l" pos="2914560"/>
                <a:tab algn="l" pos="3086280"/>
                <a:tab algn="l" pos="3257640"/>
                <a:tab algn="l" pos="3429000"/>
                <a:tab algn="l" pos="3600360"/>
                <a:tab algn="l" pos="3772080"/>
              </a:tabLst>
            </a:pPr>
            <a:endParaRPr b="0" lang="en-US" sz="1500" strike="noStrike" u="none">
              <a:solidFill>
                <a:srgbClr val="000000"/>
              </a:solidFill>
              <a:effectLst/>
              <a:uFillTx/>
              <a:latin typeface="Arial"/>
            </a:endParaRPr>
          </a:p>
          <a:p>
            <a:pPr>
              <a:buClr>
                <a:srgbClr val="ffb310"/>
              </a:buClr>
              <a:buSzPct val="150000"/>
              <a:buFont typeface="Arial"/>
              <a:buChar char="•"/>
              <a:tabLst>
                <a:tab algn="l" pos="399960"/>
                <a:tab algn="l" pos="514440"/>
                <a:tab algn="l" pos="685800"/>
                <a:tab algn="l" pos="857160"/>
                <a:tab algn="l" pos="1028880"/>
                <a:tab algn="l" pos="1200240"/>
                <a:tab algn="l" pos="1371600"/>
                <a:tab algn="l" pos="1542960"/>
                <a:tab algn="l" pos="1714680"/>
                <a:tab algn="l" pos="1886040"/>
                <a:tab algn="l" pos="2057400"/>
                <a:tab algn="l" pos="2228760"/>
                <a:tab algn="l" pos="2400480"/>
                <a:tab algn="l" pos="2571840"/>
                <a:tab algn="l" pos="2743200"/>
                <a:tab algn="l" pos="2914560"/>
                <a:tab algn="l" pos="3086280"/>
                <a:tab algn="l" pos="3257640"/>
                <a:tab algn="l" pos="3429000"/>
                <a:tab algn="l" pos="3600360"/>
                <a:tab algn="l" pos="3772080"/>
              </a:tabLst>
            </a:pPr>
            <a:r>
              <a:rPr b="1" lang="en-US" sz="1500" strike="noStrike" u="none">
                <a:solidFill>
                  <a:srgbClr val="000000"/>
                </a:solidFill>
                <a:effectLst/>
                <a:uFillTx/>
                <a:latin typeface="Arial"/>
              </a:rPr>
              <a:t> Credit Derivatives</a:t>
            </a:r>
            <a:endParaRPr b="0" lang="en-US" sz="1500" strike="noStrike" u="none">
              <a:solidFill>
                <a:srgbClr val="000000"/>
              </a:solidFill>
              <a:effectLst/>
              <a:uFillTx/>
              <a:latin typeface="Arial"/>
            </a:endParaRPr>
          </a:p>
          <a:p>
            <a:pPr>
              <a:buClr>
                <a:srgbClr val="ffb310"/>
              </a:buClr>
              <a:buSzPct val="150000"/>
              <a:buFont typeface="Arial"/>
              <a:buChar char="•"/>
              <a:tabLst>
                <a:tab algn="l" pos="399960"/>
                <a:tab algn="l" pos="514440"/>
                <a:tab algn="l" pos="685800"/>
                <a:tab algn="l" pos="857160"/>
                <a:tab algn="l" pos="1028880"/>
                <a:tab algn="l" pos="1200240"/>
                <a:tab algn="l" pos="1371600"/>
                <a:tab algn="l" pos="1542960"/>
                <a:tab algn="l" pos="1714680"/>
                <a:tab algn="l" pos="1886040"/>
                <a:tab algn="l" pos="2057400"/>
                <a:tab algn="l" pos="2228760"/>
                <a:tab algn="l" pos="2400480"/>
                <a:tab algn="l" pos="2571840"/>
                <a:tab algn="l" pos="2743200"/>
                <a:tab algn="l" pos="2914560"/>
                <a:tab algn="l" pos="3086280"/>
                <a:tab algn="l" pos="3257640"/>
                <a:tab algn="l" pos="3429000"/>
                <a:tab algn="l" pos="3600360"/>
                <a:tab algn="l" pos="3772080"/>
              </a:tabLst>
            </a:pPr>
            <a:endParaRPr b="0" lang="en-US" sz="1500" strike="noStrike" u="none">
              <a:solidFill>
                <a:srgbClr val="000000"/>
              </a:solidFill>
              <a:effectLst/>
              <a:uFillTx/>
              <a:latin typeface="Arial"/>
            </a:endParaRPr>
          </a:p>
          <a:p>
            <a:pPr>
              <a:buClr>
                <a:srgbClr val="ffb310"/>
              </a:buClr>
              <a:buSzPct val="150000"/>
              <a:buFont typeface="Arial"/>
              <a:buChar char="•"/>
              <a:tabLst>
                <a:tab algn="l" pos="399960"/>
                <a:tab algn="l" pos="514440"/>
                <a:tab algn="l" pos="685800"/>
                <a:tab algn="l" pos="857160"/>
                <a:tab algn="l" pos="1028880"/>
                <a:tab algn="l" pos="1200240"/>
                <a:tab algn="l" pos="1371600"/>
                <a:tab algn="l" pos="1542960"/>
                <a:tab algn="l" pos="1714680"/>
                <a:tab algn="l" pos="1886040"/>
                <a:tab algn="l" pos="2057400"/>
                <a:tab algn="l" pos="2228760"/>
                <a:tab algn="l" pos="2400480"/>
                <a:tab algn="l" pos="2571840"/>
                <a:tab algn="l" pos="2743200"/>
                <a:tab algn="l" pos="2914560"/>
                <a:tab algn="l" pos="3086280"/>
                <a:tab algn="l" pos="3257640"/>
                <a:tab algn="l" pos="3429000"/>
                <a:tab algn="l" pos="3600360"/>
                <a:tab algn="l" pos="3772080"/>
              </a:tabLst>
            </a:pPr>
            <a:r>
              <a:rPr b="1" lang="en-US" sz="1500" strike="noStrike" u="none">
                <a:solidFill>
                  <a:srgbClr val="000000"/>
                </a:solidFill>
                <a:effectLst/>
                <a:uFillTx/>
                <a:latin typeface="Arial"/>
              </a:rPr>
              <a:t>  Aluminum</a:t>
            </a:r>
            <a:endParaRPr b="0" lang="en-US" sz="1500" strike="noStrike" u="none">
              <a:solidFill>
                <a:srgbClr val="000000"/>
              </a:solidFill>
              <a:effectLst/>
              <a:uFillTx/>
              <a:latin typeface="Arial"/>
            </a:endParaRPr>
          </a:p>
          <a:p>
            <a:pPr lvl="1" marL="235080" indent="-120600">
              <a:lnSpc>
                <a:spcPct val="100000"/>
              </a:lnSpc>
              <a:buClr>
                <a:srgbClr val="ffb310"/>
              </a:buClr>
              <a:buSzPct val="150000"/>
              <a:buFont typeface="Arial"/>
              <a:buChar char="–"/>
              <a:tabLst>
                <a:tab algn="l" pos="399960"/>
                <a:tab algn="l" pos="514440"/>
                <a:tab algn="l" pos="685800"/>
                <a:tab algn="l" pos="857160"/>
                <a:tab algn="l" pos="1028880"/>
                <a:tab algn="l" pos="1200240"/>
                <a:tab algn="l" pos="1371600"/>
                <a:tab algn="l" pos="1542960"/>
                <a:tab algn="l" pos="1714680"/>
                <a:tab algn="l" pos="1886040"/>
                <a:tab algn="l" pos="2057400"/>
                <a:tab algn="l" pos="2228760"/>
                <a:tab algn="l" pos="2400480"/>
                <a:tab algn="l" pos="2571840"/>
                <a:tab algn="l" pos="2743200"/>
                <a:tab algn="l" pos="2914560"/>
                <a:tab algn="l" pos="3086280"/>
                <a:tab algn="l" pos="3257640"/>
                <a:tab algn="l" pos="3429000"/>
                <a:tab algn="l" pos="3600360"/>
                <a:tab algn="l" pos="3772080"/>
              </a:tabLst>
            </a:pPr>
            <a:r>
              <a:rPr b="1" lang="en-US" sz="1300" strike="noStrike" u="none">
                <a:solidFill>
                  <a:srgbClr val="000000"/>
                </a:solidFill>
                <a:effectLst/>
                <a:uFillTx/>
                <a:latin typeface="Arial"/>
              </a:rPr>
              <a:t>   Japan</a:t>
            </a:r>
            <a:endParaRPr b="0" lang="en-US" sz="1300" strike="noStrike" u="none">
              <a:solidFill>
                <a:srgbClr val="000000"/>
              </a:solidFill>
              <a:effectLst/>
              <a:uFillTx/>
              <a:latin typeface="Arial"/>
            </a:endParaRPr>
          </a:p>
          <a:p>
            <a:pPr lvl="1" marL="235080" indent="-120600">
              <a:lnSpc>
                <a:spcPct val="100000"/>
              </a:lnSpc>
              <a:buClr>
                <a:srgbClr val="ffb310"/>
              </a:buClr>
              <a:buSzPct val="150000"/>
              <a:buFont typeface="Arial"/>
              <a:buChar char="–"/>
              <a:tabLst>
                <a:tab algn="l" pos="399960"/>
                <a:tab algn="l" pos="514440"/>
                <a:tab algn="l" pos="685800"/>
                <a:tab algn="l" pos="857160"/>
                <a:tab algn="l" pos="1028880"/>
                <a:tab algn="l" pos="1200240"/>
                <a:tab algn="l" pos="1371600"/>
                <a:tab algn="l" pos="1542960"/>
                <a:tab algn="l" pos="1714680"/>
                <a:tab algn="l" pos="1886040"/>
                <a:tab algn="l" pos="2057400"/>
                <a:tab algn="l" pos="2228760"/>
                <a:tab algn="l" pos="2400480"/>
                <a:tab algn="l" pos="2571840"/>
                <a:tab algn="l" pos="2743200"/>
                <a:tab algn="l" pos="2914560"/>
                <a:tab algn="l" pos="3086280"/>
                <a:tab algn="l" pos="3257640"/>
                <a:tab algn="l" pos="3429000"/>
                <a:tab algn="l" pos="3600360"/>
                <a:tab algn="l" pos="3772080"/>
              </a:tabLst>
            </a:pPr>
            <a:r>
              <a:rPr b="1" lang="en-US" sz="1300" strike="noStrike" u="none">
                <a:solidFill>
                  <a:srgbClr val="000000"/>
                </a:solidFill>
                <a:effectLst/>
                <a:uFillTx/>
                <a:latin typeface="Arial"/>
              </a:rPr>
              <a:t>   Holland</a:t>
            </a:r>
            <a:endParaRPr b="0" lang="en-US" sz="1300" strike="noStrike" u="none">
              <a:solidFill>
                <a:srgbClr val="000000"/>
              </a:solidFill>
              <a:effectLst/>
              <a:uFillTx/>
              <a:latin typeface="Arial"/>
            </a:endParaRPr>
          </a:p>
        </p:txBody>
      </p:sp>
      <p:grpSp>
        <p:nvGrpSpPr>
          <p:cNvPr id="115" name=""/>
          <p:cNvGrpSpPr/>
          <p:nvPr/>
        </p:nvGrpSpPr>
        <p:grpSpPr>
          <a:xfrm>
            <a:off x="2468520" y="1541520"/>
            <a:ext cx="2820960" cy="4638600"/>
            <a:chOff x="2468520" y="1541520"/>
            <a:chExt cx="2820960" cy="4638600"/>
          </a:xfrm>
        </p:grpSpPr>
        <p:sp>
          <p:nvSpPr>
            <p:cNvPr id="116" name=""/>
            <p:cNvSpPr/>
            <p:nvPr/>
          </p:nvSpPr>
          <p:spPr>
            <a:xfrm>
              <a:off x="2468520" y="1541520"/>
              <a:ext cx="2421000" cy="4638600"/>
            </a:xfrm>
            <a:prstGeom prst="rect">
              <a:avLst/>
            </a:prstGeom>
            <a:noFill/>
            <a:ln w="0">
              <a:noFill/>
            </a:ln>
          </p:spPr>
          <p:style>
            <a:lnRef idx="0"/>
            <a:fillRef idx="0"/>
            <a:effectRef idx="0"/>
            <a:fontRef idx="minor"/>
          </p:style>
          <p:txBody>
            <a:bodyPr lIns="90000" rIns="90000" tIns="46800" bIns="46800" anchor="t">
              <a:noAutofit/>
            </a:bodyPr>
            <a:p>
              <a:pPr>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  Natural Gas</a:t>
              </a:r>
              <a:endParaRPr b="0" lang="en-US" sz="1500" strike="noStrike" u="none">
                <a:solidFill>
                  <a:srgbClr val="000000"/>
                </a:solidFill>
                <a:effectLst/>
                <a:uFillTx/>
                <a:latin typeface="Arial"/>
              </a:endParaRPr>
            </a:p>
            <a:p>
              <a:pPr lvl="1" marL="399960" indent="-285480">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U.K.</a:t>
              </a:r>
              <a:endParaRPr b="0" lang="en-US" sz="1300" strike="noStrike" u="none">
                <a:solidFill>
                  <a:srgbClr val="000000"/>
                </a:solidFill>
                <a:effectLst/>
                <a:uFillTx/>
                <a:latin typeface="Arial"/>
              </a:endParaRPr>
            </a:p>
            <a:p>
              <a:pPr lvl="1" marL="399960" indent="-285480">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Belgium</a:t>
              </a:r>
              <a:endParaRPr b="0" lang="en-US" sz="1300" strike="noStrike" u="none">
                <a:solidFill>
                  <a:srgbClr val="000000"/>
                </a:solidFill>
                <a:effectLst/>
                <a:uFillTx/>
                <a:latin typeface="Arial"/>
              </a:endParaRPr>
            </a:p>
            <a:p>
              <a:pPr lvl="1" marL="399960" indent="-285480">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Argentina</a:t>
              </a:r>
              <a:endParaRPr b="0" lang="en-US" sz="1300" strike="noStrike" u="none">
                <a:solidFill>
                  <a:srgbClr val="000000"/>
                </a:solidFill>
                <a:effectLst/>
                <a:uFillTx/>
                <a:latin typeface="Arial"/>
              </a:endParaRPr>
            </a:p>
            <a:p>
              <a:pPr lvl="1" marL="399960" indent="-285480">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Canada</a:t>
              </a:r>
              <a:endParaRPr b="0" lang="en-US" sz="1300" strike="noStrike" u="none">
                <a:solidFill>
                  <a:srgbClr val="000000"/>
                </a:solidFill>
                <a:effectLst/>
                <a:uFillTx/>
                <a:latin typeface="Arial"/>
              </a:endParaRPr>
            </a:p>
            <a:p>
              <a:pPr>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  Power</a:t>
              </a:r>
              <a:endParaRPr b="0" lang="en-US" sz="1500" strike="noStrike" u="none">
                <a:solidFill>
                  <a:srgbClr val="000000"/>
                </a:solidFill>
                <a:effectLst/>
                <a:uFillTx/>
                <a:latin typeface="Arial"/>
              </a:endParaRPr>
            </a:p>
            <a:p>
              <a:pPr lvl="1" marL="399960" indent="-285480">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U.K.</a:t>
              </a:r>
              <a:endParaRPr b="0" lang="en-US" sz="1300" strike="noStrike" u="none">
                <a:solidFill>
                  <a:srgbClr val="000000"/>
                </a:solidFill>
                <a:effectLst/>
                <a:uFillTx/>
                <a:latin typeface="Arial"/>
              </a:endParaRPr>
            </a:p>
            <a:p>
              <a:pPr lvl="1" marL="399960" indent="-285480">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Germany</a:t>
              </a:r>
              <a:endParaRPr b="0" lang="en-US" sz="1300" strike="noStrike" u="none">
                <a:solidFill>
                  <a:srgbClr val="000000"/>
                </a:solidFill>
                <a:effectLst/>
                <a:uFillTx/>
                <a:latin typeface="Arial"/>
              </a:endParaRPr>
            </a:p>
            <a:p>
              <a:pPr lvl="1" marL="399960" indent="-285480">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Holland</a:t>
              </a:r>
              <a:endParaRPr b="0" lang="en-US" sz="1300" strike="noStrike" u="none">
                <a:solidFill>
                  <a:srgbClr val="000000"/>
                </a:solidFill>
                <a:effectLst/>
                <a:uFillTx/>
                <a:latin typeface="Arial"/>
              </a:endParaRPr>
            </a:p>
            <a:p>
              <a:pPr lvl="1" marL="399960" indent="-285480">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Switzerland</a:t>
              </a:r>
              <a:endParaRPr b="0" lang="en-US" sz="1300" strike="noStrike" u="none">
                <a:solidFill>
                  <a:srgbClr val="000000"/>
                </a:solidFill>
                <a:effectLst/>
                <a:uFillTx/>
                <a:latin typeface="Arial"/>
              </a:endParaRPr>
            </a:p>
            <a:p>
              <a:pPr lvl="1" marL="399960" indent="-285480">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Australia</a:t>
              </a:r>
              <a:endParaRPr b="0" lang="en-US" sz="1300" strike="noStrike" u="none">
                <a:solidFill>
                  <a:srgbClr val="000000"/>
                </a:solidFill>
                <a:effectLst/>
                <a:uFillTx/>
                <a:latin typeface="Arial"/>
              </a:endParaRPr>
            </a:p>
            <a:p>
              <a:pPr>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Arial"/>
              </a:endParaRPr>
            </a:p>
            <a:p>
              <a:pPr>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  Coal</a:t>
              </a:r>
              <a:endParaRPr b="0" lang="en-US" sz="1500" strike="noStrike" u="none">
                <a:solidFill>
                  <a:srgbClr val="000000"/>
                </a:solidFill>
                <a:effectLst/>
                <a:uFillTx/>
                <a:latin typeface="Arial"/>
              </a:endParaRPr>
            </a:p>
            <a:p>
              <a:pPr lvl="1" marL="399960" indent="-285480">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Europe</a:t>
              </a:r>
              <a:endParaRPr b="0" lang="en-US" sz="1300" strike="noStrike" u="none">
                <a:solidFill>
                  <a:srgbClr val="000000"/>
                </a:solidFill>
                <a:effectLst/>
                <a:uFillTx/>
                <a:latin typeface="Arial"/>
              </a:endParaRPr>
            </a:p>
            <a:p>
              <a:pPr lvl="1" marL="399960" indent="-285480">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U.S.</a:t>
              </a:r>
              <a:endParaRPr b="0" lang="en-US" sz="1300" strike="noStrike" u="none">
                <a:solidFill>
                  <a:srgbClr val="000000"/>
                </a:solidFill>
                <a:effectLst/>
                <a:uFillTx/>
                <a:latin typeface="Arial"/>
              </a:endParaRPr>
            </a:p>
            <a:p>
              <a:pPr lvl="1" marL="399960" indent="-285480">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International</a:t>
              </a:r>
              <a:endParaRPr b="0" lang="en-US" sz="1300" strike="noStrike" u="none">
                <a:solidFill>
                  <a:srgbClr val="000000"/>
                </a:solidFill>
                <a:effectLst/>
                <a:uFillTx/>
                <a:latin typeface="Arial"/>
              </a:endParaRPr>
            </a:p>
            <a:p>
              <a:pPr lvl="1" marL="399960" indent="-285480">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Arial"/>
              </a:endParaRPr>
            </a:p>
            <a:p>
              <a:pPr>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  Options</a:t>
              </a:r>
              <a:endParaRPr b="0" lang="en-US" sz="1500" strike="noStrike" u="none">
                <a:solidFill>
                  <a:srgbClr val="000000"/>
                </a:solidFill>
                <a:effectLst/>
                <a:uFillTx/>
                <a:latin typeface="Arial"/>
              </a:endParaRPr>
            </a:p>
            <a:p>
              <a:pPr lvl="1" marL="399960" indent="-285480">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Continental power options</a:t>
              </a:r>
              <a:endParaRPr b="0" lang="en-US" sz="1300" strike="noStrike" u="none">
                <a:solidFill>
                  <a:srgbClr val="000000"/>
                </a:solidFill>
                <a:effectLst/>
                <a:uFillTx/>
                <a:latin typeface="Arial"/>
              </a:endParaRPr>
            </a:p>
            <a:p>
              <a:pPr lvl="1" marL="399960" indent="-285480">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lvl="1" marL="399960" indent="-285480">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Nuclear  outage knock-in call options</a:t>
              </a:r>
              <a:endParaRPr b="0" lang="en-US" sz="1300" strike="noStrike" u="none">
                <a:solidFill>
                  <a:srgbClr val="000000"/>
                </a:solidFill>
                <a:effectLst/>
                <a:uFillTx/>
                <a:latin typeface="Arial"/>
              </a:endParaRPr>
            </a:p>
            <a:p>
              <a:pPr lvl="1" marL="399960" indent="-285480">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lvl="1" marL="399960" indent="-285480">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US &amp; UK gas options</a:t>
              </a:r>
              <a:endParaRPr b="0" lang="en-US" sz="1300" strike="noStrike" u="none">
                <a:solidFill>
                  <a:srgbClr val="000000"/>
                </a:solidFill>
                <a:effectLst/>
                <a:uFillTx/>
                <a:latin typeface="Arial"/>
              </a:endParaRPr>
            </a:p>
            <a:p>
              <a:pPr>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lvl="1" marL="399960" indent="-285480">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lvl="1" marL="399960" indent="-285480">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a:lnSpc>
                  <a:spcPct val="90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p:txBody>
        </p:sp>
        <p:sp>
          <p:nvSpPr>
            <p:cNvPr id="117" name=""/>
            <p:cNvSpPr/>
            <p:nvPr/>
          </p:nvSpPr>
          <p:spPr>
            <a:xfrm>
              <a:off x="3754440" y="2693880"/>
              <a:ext cx="1535040" cy="1733760"/>
            </a:xfrm>
            <a:prstGeom prst="rect">
              <a:avLst/>
            </a:prstGeom>
            <a:noFill/>
            <a:ln w="0">
              <a:noFill/>
            </a:ln>
          </p:spPr>
          <p:style>
            <a:lnRef idx="0"/>
            <a:fillRef idx="0"/>
            <a:effectRef idx="0"/>
            <a:fontRef idx="minor"/>
          </p:style>
          <p:txBody>
            <a:bodyPr lIns="90000" rIns="90000" tIns="46800" bIns="46800" anchor="t">
              <a:noAutofit/>
            </a:bodyPr>
            <a:p>
              <a:pPr>
                <a:lnSpc>
                  <a:spcPct val="95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lvl="1" marL="399960" indent="-285480">
                <a:lnSpc>
                  <a:spcPct val="95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Spain</a:t>
              </a:r>
              <a:endParaRPr b="0" lang="en-US" sz="1300" strike="noStrike" u="none">
                <a:solidFill>
                  <a:srgbClr val="000000"/>
                </a:solidFill>
                <a:effectLst/>
                <a:uFillTx/>
                <a:latin typeface="Arial"/>
              </a:endParaRPr>
            </a:p>
            <a:p>
              <a:pPr lvl="1" marL="399960" indent="-285480">
                <a:lnSpc>
                  <a:spcPct val="95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Austria</a:t>
              </a:r>
              <a:endParaRPr b="0" lang="en-US" sz="1300" strike="noStrike" u="none">
                <a:solidFill>
                  <a:srgbClr val="000000"/>
                </a:solidFill>
                <a:effectLst/>
                <a:uFillTx/>
                <a:latin typeface="Arial"/>
              </a:endParaRPr>
            </a:p>
            <a:p>
              <a:pPr lvl="1" marL="399960" indent="-285480">
                <a:lnSpc>
                  <a:spcPct val="95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Nordic Pool</a:t>
              </a:r>
              <a:endParaRPr b="0" lang="en-US" sz="1300" strike="noStrike" u="none">
                <a:solidFill>
                  <a:srgbClr val="000000"/>
                </a:solidFill>
                <a:effectLst/>
                <a:uFillTx/>
                <a:latin typeface="Arial"/>
              </a:endParaRPr>
            </a:p>
            <a:p>
              <a:pPr lvl="1" marL="399960" indent="-285480">
                <a:lnSpc>
                  <a:spcPct val="95000"/>
                </a:lnSpc>
                <a:buClr>
                  <a:srgbClr val="ffb31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Canada</a:t>
              </a:r>
              <a:endParaRPr b="0" lang="en-US" sz="1300" strike="noStrike" u="none">
                <a:solidFill>
                  <a:srgbClr val="000000"/>
                </a:solidFill>
                <a:effectLst/>
                <a:uFillTx/>
                <a:latin typeface="Arial"/>
              </a:endParaRPr>
            </a:p>
          </p:txBody>
        </p:sp>
      </p:gr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9927</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1998-04-21T11:26:21Z</dcterms:created>
  <dc:creator>ECT</dc:creator>
  <dc:description/>
  <dc:language>en-US</dc:language>
  <cp:lastModifiedBy>mtaylo1</cp:lastModifiedBy>
  <cp:lastPrinted>2001-03-26T21:11:44Z</cp:lastPrinted>
  <dcterms:modified xsi:type="dcterms:W3CDTF">2001-07-25T11:57:04Z</dcterms:modified>
  <cp:revision>634</cp:revision>
  <dc:subject/>
  <dc:title>No Slide Title</dc:title>
</cp:coreProperties>
</file>