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_rels/presentation.xml.rels" ContentType="application/vnd.openxmlformats-package.relationships+xml"/>
  <Override PartName="/ppt/media/image1.png" ContentType="image/png"/>
  <Override PartName="/ppt/media/image2.png" ContentType="image/png"/>
  <Override PartName="/ppt/media/image3.jpeg" ContentType="image/jpeg"/>
  <Override PartName="/ppt/media/image4.wmf" ContentType="image/x-wmf"/>
  <Override PartName="/ppt/media/image5.jpeg" ContentType="image/jpeg"/>
  <Override PartName="/ppt/slides/_rels/slide12.xml.rels" ContentType="application/vnd.openxmlformats-package.relationships+xml"/>
  <Override PartName="/ppt/slides/_rels/slide13.xml.rels" ContentType="application/vnd.openxmlformats-package.relationships+xml"/>
  <Override PartName="/ppt/slides/_rels/slide14.xml.rels" ContentType="application/vnd.openxmlformats-package.relationships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_rels/slide10.xml.rels" ContentType="application/vnd.openxmlformats-package.relationships+xml"/>
  <Override PartName="/ppt/slides/_rels/slide8.xml.rels" ContentType="application/vnd.openxmlformats-package.relationships+xml"/>
  <Override PartName="/ppt/slides/_rels/slide11.xml.rels" ContentType="application/vnd.openxmlformats-package.relationships+xml"/>
  <Override PartName="/ppt/slides/_rels/slide9.xml.rels" ContentType="application/vnd.openxmlformats-package.relationships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10.xml" ContentType="application/vnd.openxmlformats-officedocument.presentationml.slide+xml"/>
  <Override PartName="/ppt/slides/slide8.xml" ContentType="application/vnd.openxmlformats-officedocument.presentationml.slide+xml"/>
  <Override PartName="/ppt/slides/slide11.xml" ContentType="application/vnd.openxmlformats-officedocument.presentationml.slide+xml"/>
  <Override PartName="/ppt/slides/slide9.xml" ContentType="application/vnd.openxmlformats-officedocument.presentationml.slide+xml"/>
  <Override PartName="/ppt/slides/slide12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</p:sldIdLst>
  <p:sldSz cx="9144000" cy="6858000"/>
  <p:notesSz cx="6994525" cy="9280525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png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png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bg>
      <p:bgPr>
        <a:solidFill>
          <a:srgbClr val="00336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0" name="DB4-1%20bkg%20only" descr=""/>
          <p:cNvPicPr/>
          <p:nvPr/>
        </p:nvPicPr>
        <p:blipFill>
          <a:blip r:embed="rId2"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" name="DB4%20txt%20header" descr=""/>
          <p:cNvPicPr/>
          <p:nvPr/>
        </p:nvPicPr>
        <p:blipFill>
          <a:blip r:embed="rId3"/>
          <a:stretch/>
        </p:blipFill>
        <p:spPr>
          <a:xfrm>
            <a:off x="309600" y="0"/>
            <a:ext cx="8524800" cy="12700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82120" y="317520"/>
            <a:ext cx="6566040" cy="54432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000000"/>
            </a:outerShdw>
          </a:effectLst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ffffff"/>
                </a:solidFill>
                <a:effectLst/>
                <a:uFillTx/>
                <a:latin typeface="Futura BdCn BT"/>
              </a:rPr>
              <a:t>Click to edit the title text format</a:t>
            </a:r>
            <a:endParaRPr b="0" lang="en-US" sz="4000" strike="noStrike" u="none">
              <a:solidFill>
                <a:srgbClr val="ffffff"/>
              </a:solidFill>
              <a:effectLst/>
              <a:uFillTx/>
              <a:latin typeface="Futura BdCn BT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body"/>
          </p:nvPr>
        </p:nvSpPr>
        <p:spPr>
          <a:xfrm>
            <a:off x="652320" y="1447920"/>
            <a:ext cx="7839360" cy="50925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290520" indent="-290520">
              <a:spcBef>
                <a:spcPts val="1749"/>
              </a:spcBef>
              <a:buClr>
                <a:srgbClr val="a5cdeb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cc66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1" lang="en-US" sz="2800" strike="noStrike" u="none">
              <a:solidFill>
                <a:srgbClr val="ffcc66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1749"/>
              </a:spcBef>
              <a:buClr>
                <a:srgbClr val="a5cdeb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cc66"/>
                </a:solidFill>
                <a:effectLst/>
                <a:uFillTx/>
                <a:latin typeface="Times New Roman"/>
              </a:rPr>
              <a:t>Second Outline Level</a:t>
            </a:r>
            <a:endParaRPr b="1" lang="en-US" sz="2800" strike="noStrike" u="none">
              <a:solidFill>
                <a:srgbClr val="ffcc66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1749"/>
              </a:spcBef>
              <a:buClr>
                <a:srgbClr val="a5cdeb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cc66"/>
                </a:solidFill>
                <a:effectLst/>
                <a:uFillTx/>
                <a:latin typeface="Times New Roman"/>
              </a:rPr>
              <a:t>Third Outline Level</a:t>
            </a:r>
            <a:endParaRPr b="1" lang="en-US" sz="2800" strike="noStrike" u="none">
              <a:solidFill>
                <a:srgbClr val="ffcc66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1749"/>
              </a:spcBef>
              <a:buClr>
                <a:srgbClr val="a5cdeb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cc66"/>
                </a:solidFill>
                <a:effectLst/>
                <a:uFillTx/>
                <a:latin typeface="Times New Roman"/>
              </a:rPr>
              <a:t>Fourth Outline Level</a:t>
            </a:r>
            <a:endParaRPr b="1" lang="en-US" sz="2800" strike="noStrike" u="none">
              <a:solidFill>
                <a:srgbClr val="ffcc66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1749"/>
              </a:spcBef>
              <a:buClr>
                <a:srgbClr val="a5cdeb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cc66"/>
                </a:solidFill>
                <a:effectLst/>
                <a:uFillTx/>
                <a:latin typeface="Times New Roman"/>
              </a:rPr>
              <a:t>Fifth Outline Level</a:t>
            </a:r>
            <a:endParaRPr b="1" lang="en-US" sz="2800" strike="noStrike" u="none">
              <a:solidFill>
                <a:srgbClr val="ffcc66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1749"/>
              </a:spcBef>
              <a:buClr>
                <a:srgbClr val="ffffff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cc66"/>
                </a:solidFill>
                <a:effectLst/>
                <a:uFillTx/>
                <a:latin typeface="Times New Roman"/>
              </a:rPr>
              <a:t>Sixth Outline Level</a:t>
            </a:r>
            <a:endParaRPr b="1" lang="en-US" sz="2800" strike="noStrike" u="none">
              <a:solidFill>
                <a:srgbClr val="ffcc66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1749"/>
              </a:spcBef>
              <a:buClr>
                <a:srgbClr val="ffffff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cc66"/>
                </a:solidFill>
                <a:effectLst/>
                <a:uFillTx/>
                <a:latin typeface="Times New Roman"/>
              </a:rPr>
              <a:t>Seventh Outline Level</a:t>
            </a:r>
            <a:endParaRPr b="1" lang="en-US" sz="2800" strike="noStrike" u="none">
              <a:solidFill>
                <a:srgbClr val="ffcc66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fffff"/>
                </a:solidFill>
                <a:effectLst/>
                <a:uFillTx/>
                <a:latin typeface="Tahoma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fffff"/>
                </a:solidFill>
                <a:effectLst/>
                <a:uFillTx/>
                <a:latin typeface="Tahoma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>
          <a:xfrm>
            <a:off x="7238880" y="640080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1" lang="en-US" sz="1000" strike="noStrike" u="none">
                <a:solidFill>
                  <a:srgbClr val="ffffff"/>
                </a:solidFill>
                <a:effectLst/>
                <a:uFillTx/>
                <a:latin typeface="Tahoma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P799D-</a:t>
            </a:r>
            <a:fld id="{A609F80B-3441-444C-9303-2DB43BEBDF6D}" type="slidenum"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&lt;number&gt;</a:t>
            </a:fld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bg>
      <p:bgPr>
        <a:solidFill>
          <a:srgbClr val="00336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DB4-1%20bkg%20only" descr=""/>
          <p:cNvPicPr/>
          <p:nvPr/>
        </p:nvPicPr>
        <p:blipFill>
          <a:blip r:embed="rId2"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8" name="DB4%20txt%20header" descr=""/>
          <p:cNvPicPr/>
          <p:nvPr/>
        </p:nvPicPr>
        <p:blipFill>
          <a:blip r:embed="rId3"/>
          <a:stretch/>
        </p:blipFill>
        <p:spPr>
          <a:xfrm>
            <a:off x="309600" y="0"/>
            <a:ext cx="8524800" cy="12700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82120" y="317520"/>
            <a:ext cx="6566040" cy="54432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000000"/>
            </a:outerShdw>
          </a:effectLst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ffffff"/>
                </a:solidFill>
                <a:effectLst/>
                <a:uFillTx/>
                <a:latin typeface="Futura BdCn BT"/>
              </a:rPr>
              <a:t>Click to edit the title text format</a:t>
            </a:r>
            <a:endParaRPr b="0" lang="en-US" sz="4000" strike="noStrike" u="none">
              <a:solidFill>
                <a:srgbClr val="ffffff"/>
              </a:solidFill>
              <a:effectLst/>
              <a:uFillTx/>
              <a:latin typeface="Futura BdCn BT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652320" y="1447920"/>
            <a:ext cx="7839360" cy="50925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290520" indent="-290520">
              <a:spcBef>
                <a:spcPts val="1749"/>
              </a:spcBef>
              <a:buClr>
                <a:srgbClr val="a5cdeb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cc66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1" lang="en-US" sz="2800" strike="noStrike" u="none">
              <a:solidFill>
                <a:srgbClr val="ffcc66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1749"/>
              </a:spcBef>
              <a:buClr>
                <a:srgbClr val="a5cdeb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cc66"/>
                </a:solidFill>
                <a:effectLst/>
                <a:uFillTx/>
                <a:latin typeface="Times New Roman"/>
              </a:rPr>
              <a:t>Second Outline Level</a:t>
            </a:r>
            <a:endParaRPr b="1" lang="en-US" sz="2800" strike="noStrike" u="none">
              <a:solidFill>
                <a:srgbClr val="ffcc66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1749"/>
              </a:spcBef>
              <a:buClr>
                <a:srgbClr val="a5cdeb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cc66"/>
                </a:solidFill>
                <a:effectLst/>
                <a:uFillTx/>
                <a:latin typeface="Times New Roman"/>
              </a:rPr>
              <a:t>Third Outline Level</a:t>
            </a:r>
            <a:endParaRPr b="1" lang="en-US" sz="2800" strike="noStrike" u="none">
              <a:solidFill>
                <a:srgbClr val="ffcc66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1749"/>
              </a:spcBef>
              <a:buClr>
                <a:srgbClr val="a5cdeb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cc66"/>
                </a:solidFill>
                <a:effectLst/>
                <a:uFillTx/>
                <a:latin typeface="Times New Roman"/>
              </a:rPr>
              <a:t>Fourth Outline Level</a:t>
            </a:r>
            <a:endParaRPr b="1" lang="en-US" sz="2800" strike="noStrike" u="none">
              <a:solidFill>
                <a:srgbClr val="ffcc66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1749"/>
              </a:spcBef>
              <a:buClr>
                <a:srgbClr val="a5cdeb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cc66"/>
                </a:solidFill>
                <a:effectLst/>
                <a:uFillTx/>
                <a:latin typeface="Times New Roman"/>
              </a:rPr>
              <a:t>Fifth Outline Level</a:t>
            </a:r>
            <a:endParaRPr b="1" lang="en-US" sz="2800" strike="noStrike" u="none">
              <a:solidFill>
                <a:srgbClr val="ffcc66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1749"/>
              </a:spcBef>
              <a:buClr>
                <a:srgbClr val="ffffff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cc66"/>
                </a:solidFill>
                <a:effectLst/>
                <a:uFillTx/>
                <a:latin typeface="Times New Roman"/>
              </a:rPr>
              <a:t>Sixth Outline Level</a:t>
            </a:r>
            <a:endParaRPr b="1" lang="en-US" sz="2800" strike="noStrike" u="none">
              <a:solidFill>
                <a:srgbClr val="ffcc66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1749"/>
              </a:spcBef>
              <a:buClr>
                <a:srgbClr val="ffffff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cc66"/>
                </a:solidFill>
                <a:effectLst/>
                <a:uFillTx/>
                <a:latin typeface="Times New Roman"/>
              </a:rPr>
              <a:t>Seventh Outline Level</a:t>
            </a:r>
            <a:endParaRPr b="1" lang="en-US" sz="2800" strike="noStrike" u="none">
              <a:solidFill>
                <a:srgbClr val="ffcc66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dt" idx="4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fffff"/>
                </a:solidFill>
                <a:effectLst/>
                <a:uFillTx/>
                <a:latin typeface="Tahoma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PlaceHolder 4"/>
          <p:cNvSpPr>
            <a:spLocks noGrp="1"/>
          </p:cNvSpPr>
          <p:nvPr>
            <p:ph type="ftr" idx="5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fffff"/>
                </a:solidFill>
                <a:effectLst/>
                <a:uFillTx/>
                <a:latin typeface="Tahoma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PlaceHolder 5"/>
          <p:cNvSpPr>
            <a:spLocks noGrp="1"/>
          </p:cNvSpPr>
          <p:nvPr>
            <p:ph type="sldNum" idx="6"/>
          </p:nvPr>
        </p:nvSpPr>
        <p:spPr>
          <a:xfrm>
            <a:off x="7238880" y="640080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1" lang="en-US" sz="1000" strike="noStrike" u="none">
                <a:solidFill>
                  <a:srgbClr val="ffffff"/>
                </a:solidFill>
                <a:effectLst/>
                <a:uFillTx/>
                <a:latin typeface="Tahoma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P799D-</a:t>
            </a:r>
            <a:fld id="{5CA1050A-16C1-4852-A064-54739E72A647}" type="slidenum"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&lt;number&gt;</a:t>
            </a:fld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image" Target="../media/image4.wmf"/><Relationship Id="rId2" Type="http://schemas.openxmlformats.org/officeDocument/2006/relationships/slideLayout" Target="../slideLayouts/slideLayout1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image" Target="../media/image4.wmf"/><Relationship Id="rId2" Type="http://schemas.openxmlformats.org/officeDocument/2006/relationships/slideLayout" Target="../slideLayouts/slideLayout1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image" Target="../media/image4.wmf"/><Relationship Id="rId2" Type="http://schemas.openxmlformats.org/officeDocument/2006/relationships/slideLayout" Target="../slideLayouts/slideLayout1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image" Target="../media/image4.wmf"/><Relationship Id="rId2" Type="http://schemas.openxmlformats.org/officeDocument/2006/relationships/slideLayout" Target="../slideLayouts/slideLayout1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image" Target="../media/image4.wmf"/><Relationship Id="rId2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3.jpeg"/><Relationship Id="rId2" Type="http://schemas.openxmlformats.org/officeDocument/2006/relationships/image" Target="../media/image4.wmf"/><Relationship Id="rId3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4.wmf"/><Relationship Id="rId2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wmf"/><Relationship Id="rId2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5.jpeg"/><Relationship Id="rId2" Type="http://schemas.openxmlformats.org/officeDocument/2006/relationships/image" Target="../media/image4.wmf"/><Relationship Id="rId3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4.wmf"/><Relationship Id="rId2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4.wmf"/><Relationship Id="rId2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4.wmf"/><Relationship Id="rId2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image" Target="../media/image4.wmf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336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"/>
          <p:cNvSpPr/>
          <p:nvPr/>
        </p:nvSpPr>
        <p:spPr>
          <a:xfrm>
            <a:off x="2306520" y="1957320"/>
            <a:ext cx="4496040" cy="1374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26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42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 </a:t>
            </a:r>
            <a:r>
              <a:rPr b="1" i="1" lang="en-US" sz="4200" strike="noStrike" u="none">
                <a:solidFill>
                  <a:srgbClr val="ffcc66"/>
                </a:solidFill>
                <a:effectLst/>
                <a:uFillTx/>
                <a:latin typeface="Arial"/>
              </a:rPr>
              <a:t>Western  Frontier Pipeline</a:t>
            </a:r>
            <a:endParaRPr b="0" lang="en-US" sz="4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"/>
          <p:cNvSpPr/>
          <p:nvPr/>
        </p:nvSpPr>
        <p:spPr>
          <a:xfrm>
            <a:off x="5207040" y="4133880"/>
            <a:ext cx="3414600" cy="1596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7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ffcc66"/>
                </a:solidFill>
                <a:effectLst/>
                <a:uFillTx/>
                <a:latin typeface="Arial"/>
              </a:rPr>
              <a:t>Enron North America Corp.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7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ffcc66"/>
                </a:solidFill>
                <a:effectLst/>
                <a:uFillTx/>
                <a:latin typeface="Arial"/>
              </a:rPr>
              <a:t>    November 2000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>
            <a:off x="582480" y="317520"/>
            <a:ext cx="6566040" cy="54432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ffffff"/>
                </a:solidFill>
                <a:effectLst/>
                <a:uFillTx/>
                <a:latin typeface="Futura BdCn BT"/>
              </a:rPr>
              <a:t>Williams Gas Pipeline</a:t>
            </a:r>
            <a:endParaRPr b="0" lang="en-US" sz="4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p:transition>
    <p:random/>
  </p:transition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336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PlaceHolder 1"/>
          <p:cNvSpPr>
            <a:spLocks noGrp="1"/>
          </p:cNvSpPr>
          <p:nvPr>
            <p:ph/>
          </p:nvPr>
        </p:nvSpPr>
        <p:spPr>
          <a:xfrm>
            <a:off x="652320" y="1447920"/>
            <a:ext cx="7839360" cy="50925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290520" indent="-290520">
              <a:spcBef>
                <a:spcPts val="1749"/>
              </a:spcBef>
              <a:buClr>
                <a:srgbClr val="a5cdeb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cc66"/>
                </a:solidFill>
                <a:effectLst/>
                <a:uFillTx/>
                <a:latin typeface="Times New Roman"/>
              </a:rPr>
              <a:t>Storage Opportunities</a:t>
            </a:r>
            <a:endParaRPr b="1" lang="en-US" sz="2800" strike="noStrike" u="none">
              <a:solidFill>
                <a:srgbClr val="ffcc66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a5cdeb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Mid-Continent Location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451"/>
              </a:spcBef>
              <a:buClr>
                <a:srgbClr val="a5cdeb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Central’s System Storage Capacity 42 Bcf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451"/>
              </a:spcBef>
              <a:buClr>
                <a:srgbClr val="a5cdeb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Party Storage - Manchester Storage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a5cdeb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Development of Kiowa Storage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451"/>
              </a:spcBef>
              <a:buClr>
                <a:srgbClr val="a5cdeb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Salt Dome Storage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451"/>
              </a:spcBef>
              <a:buClr>
                <a:srgbClr val="a5cdeb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5 Bcf Capacity Proposed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451"/>
              </a:spcBef>
              <a:buClr>
                <a:srgbClr val="a5cdeb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High Injection and Deliverability Rates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pic>
        <p:nvPicPr>
          <p:cNvPr id="46" name="" descr=""/>
          <p:cNvPicPr/>
          <p:nvPr/>
        </p:nvPicPr>
        <p:blipFill>
          <a:blip r:embed="rId1"/>
          <a:stretch/>
        </p:blipFill>
        <p:spPr>
          <a:xfrm>
            <a:off x="0" y="0"/>
            <a:ext cx="9144000" cy="12333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47" name=""/>
          <p:cNvSpPr/>
          <p:nvPr/>
        </p:nvSpPr>
        <p:spPr>
          <a:xfrm>
            <a:off x="1521000" y="198360"/>
            <a:ext cx="590652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ffffff"/>
                </a:solidFill>
                <a:effectLst/>
                <a:uFillTx/>
                <a:latin typeface="Futura BdCn BT"/>
              </a:rPr>
              <a:t>Western Frontier Pipeline</a:t>
            </a:r>
            <a:endParaRPr b="0" lang="en-US" sz="4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p:transition>
    <p:random/>
  </p:transition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336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/>
          </p:nvPr>
        </p:nvSpPr>
        <p:spPr>
          <a:xfrm>
            <a:off x="652320" y="1447920"/>
            <a:ext cx="7839360" cy="50925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290520" indent="-290520">
              <a:spcBef>
                <a:spcPts val="1749"/>
              </a:spcBef>
              <a:buClr>
                <a:srgbClr val="a5cdeb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cc66"/>
                </a:solidFill>
                <a:effectLst/>
                <a:uFillTx/>
                <a:latin typeface="Times New Roman"/>
              </a:rPr>
              <a:t>Ease of Use</a:t>
            </a:r>
            <a:endParaRPr b="1" lang="en-US" sz="2800" strike="noStrike" u="none">
              <a:solidFill>
                <a:srgbClr val="ffcc66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a5cdeb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Total Focus on Customer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a5cdeb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Williams 1Line System (Scheduling &amp; Nominations)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a5cdeb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Seamless Transportation to Any Off-System or Williams Markets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pic>
        <p:nvPicPr>
          <p:cNvPr id="49" name="" descr=""/>
          <p:cNvPicPr/>
          <p:nvPr/>
        </p:nvPicPr>
        <p:blipFill>
          <a:blip r:embed="rId1"/>
          <a:stretch/>
        </p:blipFill>
        <p:spPr>
          <a:xfrm>
            <a:off x="0" y="0"/>
            <a:ext cx="9144000" cy="12333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50" name=""/>
          <p:cNvSpPr/>
          <p:nvPr/>
        </p:nvSpPr>
        <p:spPr>
          <a:xfrm>
            <a:off x="1521000" y="198360"/>
            <a:ext cx="590652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ffffff"/>
                </a:solidFill>
                <a:effectLst/>
                <a:uFillTx/>
                <a:latin typeface="Futura BdCn BT"/>
              </a:rPr>
              <a:t>Western Frontier Pipeline</a:t>
            </a:r>
            <a:endParaRPr b="0" lang="en-US" sz="4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p:transition>
    <p:random/>
  </p:transition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336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PlaceHolder 1"/>
          <p:cNvSpPr>
            <a:spLocks noGrp="1"/>
          </p:cNvSpPr>
          <p:nvPr>
            <p:ph/>
          </p:nvPr>
        </p:nvSpPr>
        <p:spPr>
          <a:xfrm>
            <a:off x="652320" y="1447920"/>
            <a:ext cx="7839360" cy="50925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290520" indent="-290520">
              <a:spcBef>
                <a:spcPts val="17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cc66"/>
                </a:solidFill>
                <a:effectLst/>
                <a:uFillTx/>
                <a:latin typeface="Times New Roman"/>
              </a:rPr>
              <a:t>Williams Current Risk Exposure</a:t>
            </a:r>
            <a:endParaRPr b="1" lang="en-US" sz="2800" strike="noStrike" u="none">
              <a:solidFill>
                <a:srgbClr val="ffcc66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451"/>
              </a:spcBef>
              <a:buClr>
                <a:srgbClr val="a5cdeb"/>
              </a:buClr>
              <a:buFont typeface="Times New Roman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Investment in Up-Front Manpower and Expenses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451"/>
              </a:spcBef>
              <a:buClr>
                <a:srgbClr val="a5cdeb"/>
              </a:buClr>
              <a:buFont typeface="Times New Roman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Environmental and Regulatory Risks 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451"/>
              </a:spcBef>
              <a:buClr>
                <a:srgbClr val="a5cdeb"/>
              </a:buClr>
              <a:buFont typeface="Times New Roman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Construction Risks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451"/>
              </a:spcBef>
              <a:buClr>
                <a:srgbClr val="a5cdeb"/>
              </a:buClr>
              <a:buFont typeface="Times New Roman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Assuming All Risk Beyond First 10 Years of Project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pic>
        <p:nvPicPr>
          <p:cNvPr id="52" name="" descr=""/>
          <p:cNvPicPr/>
          <p:nvPr/>
        </p:nvPicPr>
        <p:blipFill>
          <a:blip r:embed="rId1"/>
          <a:stretch/>
        </p:blipFill>
        <p:spPr>
          <a:xfrm>
            <a:off x="0" y="0"/>
            <a:ext cx="9144000" cy="12333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53" name=""/>
          <p:cNvSpPr/>
          <p:nvPr/>
        </p:nvSpPr>
        <p:spPr>
          <a:xfrm>
            <a:off x="1521000" y="198360"/>
            <a:ext cx="590652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ffffff"/>
                </a:solidFill>
                <a:effectLst/>
                <a:uFillTx/>
                <a:latin typeface="Futura BdCn BT"/>
              </a:rPr>
              <a:t>Western Frontier Pipeline</a:t>
            </a:r>
            <a:endParaRPr b="0" lang="en-US" sz="4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p:transition>
    <p:random/>
  </p:transition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336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/>
          </p:nvPr>
        </p:nvSpPr>
        <p:spPr>
          <a:xfrm>
            <a:off x="652320" y="1447920"/>
            <a:ext cx="7839360" cy="50925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290520" indent="-290520">
              <a:spcBef>
                <a:spcPts val="1749"/>
              </a:spcBef>
              <a:buClr>
                <a:srgbClr val="a5cdeb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cc66"/>
                </a:solidFill>
                <a:effectLst/>
                <a:uFillTx/>
                <a:latin typeface="Times New Roman"/>
              </a:rPr>
              <a:t>Project Critical Dates</a:t>
            </a:r>
            <a:endParaRPr b="1" lang="en-US" sz="2800" strike="noStrike" u="none">
              <a:solidFill>
                <a:srgbClr val="ffcc66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a5cdeb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Precedent Agreements in Place by November 15, 2000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a5cdeb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Binding Open Season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451"/>
              </a:spcBef>
              <a:buClr>
                <a:srgbClr val="a5cdeb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Begins December 1, 2000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451"/>
              </a:spcBef>
              <a:buClr>
                <a:srgbClr val="a5cdeb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Ends December 15, 2000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a5cdeb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FERC Project Filing July 15, 2001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a5cdeb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In-Service Date of November 1, 2003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pic>
        <p:nvPicPr>
          <p:cNvPr id="55" name="" descr=""/>
          <p:cNvPicPr/>
          <p:nvPr/>
        </p:nvPicPr>
        <p:blipFill>
          <a:blip r:embed="rId1"/>
          <a:stretch/>
        </p:blipFill>
        <p:spPr>
          <a:xfrm>
            <a:off x="0" y="0"/>
            <a:ext cx="9144000" cy="12333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56" name=""/>
          <p:cNvSpPr/>
          <p:nvPr/>
        </p:nvSpPr>
        <p:spPr>
          <a:xfrm>
            <a:off x="1521000" y="198360"/>
            <a:ext cx="590652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ffffff"/>
                </a:solidFill>
                <a:effectLst/>
                <a:uFillTx/>
                <a:latin typeface="Futura BdCn BT"/>
              </a:rPr>
              <a:t>Western Frontier Pipeline</a:t>
            </a:r>
            <a:endParaRPr b="0" lang="en-US" sz="4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p:transition>
    <p:random/>
  </p:transition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336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"/>
          <p:cNvSpPr/>
          <p:nvPr/>
        </p:nvSpPr>
        <p:spPr>
          <a:xfrm>
            <a:off x="4152960" y="5537160"/>
            <a:ext cx="762120" cy="534960"/>
          </a:xfrm>
          <a:custGeom>
            <a:avLst/>
            <a:gdLst/>
            <a:ahLst/>
            <a:rect l="l" t="t" r="r" b="b"/>
            <a:pathLst>
              <a:path w="2397" h="1685">
                <a:moveTo>
                  <a:pt x="57" y="956"/>
                </a:moveTo>
                <a:lnTo>
                  <a:pt x="1641" y="108"/>
                </a:lnTo>
                <a:lnTo>
                  <a:pt x="1687" y="74"/>
                </a:lnTo>
                <a:lnTo>
                  <a:pt x="1732" y="47"/>
                </a:lnTo>
                <a:lnTo>
                  <a:pt x="1782" y="25"/>
                </a:lnTo>
                <a:lnTo>
                  <a:pt x="1844" y="9"/>
                </a:lnTo>
                <a:lnTo>
                  <a:pt x="1896" y="1"/>
                </a:lnTo>
                <a:lnTo>
                  <a:pt x="1956" y="0"/>
                </a:lnTo>
                <a:lnTo>
                  <a:pt x="2012" y="4"/>
                </a:lnTo>
                <a:lnTo>
                  <a:pt x="2072" y="9"/>
                </a:lnTo>
                <a:lnTo>
                  <a:pt x="2123" y="27"/>
                </a:lnTo>
                <a:lnTo>
                  <a:pt x="2173" y="47"/>
                </a:lnTo>
                <a:lnTo>
                  <a:pt x="2221" y="71"/>
                </a:lnTo>
                <a:lnTo>
                  <a:pt x="2267" y="93"/>
                </a:lnTo>
                <a:lnTo>
                  <a:pt x="2331" y="161"/>
                </a:lnTo>
                <a:lnTo>
                  <a:pt x="2356" y="197"/>
                </a:lnTo>
                <a:lnTo>
                  <a:pt x="2372" y="236"/>
                </a:lnTo>
                <a:lnTo>
                  <a:pt x="2389" y="351"/>
                </a:lnTo>
                <a:lnTo>
                  <a:pt x="2397" y="456"/>
                </a:lnTo>
                <a:lnTo>
                  <a:pt x="2397" y="556"/>
                </a:lnTo>
                <a:lnTo>
                  <a:pt x="2397" y="650"/>
                </a:lnTo>
                <a:lnTo>
                  <a:pt x="2382" y="742"/>
                </a:lnTo>
                <a:lnTo>
                  <a:pt x="2362" y="825"/>
                </a:lnTo>
                <a:lnTo>
                  <a:pt x="2338" y="905"/>
                </a:lnTo>
                <a:lnTo>
                  <a:pt x="2312" y="977"/>
                </a:lnTo>
                <a:lnTo>
                  <a:pt x="2274" y="1051"/>
                </a:lnTo>
                <a:lnTo>
                  <a:pt x="2231" y="1114"/>
                </a:lnTo>
                <a:lnTo>
                  <a:pt x="2183" y="1175"/>
                </a:lnTo>
                <a:lnTo>
                  <a:pt x="2130" y="1234"/>
                </a:lnTo>
                <a:lnTo>
                  <a:pt x="2073" y="1284"/>
                </a:lnTo>
                <a:lnTo>
                  <a:pt x="2012" y="1335"/>
                </a:lnTo>
                <a:lnTo>
                  <a:pt x="1949" y="1379"/>
                </a:lnTo>
                <a:lnTo>
                  <a:pt x="1884" y="1424"/>
                </a:lnTo>
                <a:lnTo>
                  <a:pt x="1809" y="1459"/>
                </a:lnTo>
                <a:lnTo>
                  <a:pt x="1732" y="1495"/>
                </a:lnTo>
                <a:lnTo>
                  <a:pt x="1657" y="1526"/>
                </a:lnTo>
                <a:lnTo>
                  <a:pt x="1579" y="1556"/>
                </a:lnTo>
                <a:lnTo>
                  <a:pt x="1493" y="1580"/>
                </a:lnTo>
                <a:lnTo>
                  <a:pt x="1413" y="1602"/>
                </a:lnTo>
                <a:lnTo>
                  <a:pt x="1327" y="1623"/>
                </a:lnTo>
                <a:lnTo>
                  <a:pt x="1244" y="1642"/>
                </a:lnTo>
                <a:lnTo>
                  <a:pt x="1157" y="1652"/>
                </a:lnTo>
                <a:lnTo>
                  <a:pt x="1068" y="1664"/>
                </a:lnTo>
                <a:lnTo>
                  <a:pt x="981" y="1670"/>
                </a:lnTo>
                <a:lnTo>
                  <a:pt x="895" y="1678"/>
                </a:lnTo>
                <a:lnTo>
                  <a:pt x="808" y="1679"/>
                </a:lnTo>
                <a:lnTo>
                  <a:pt x="722" y="1685"/>
                </a:lnTo>
                <a:lnTo>
                  <a:pt x="635" y="1685"/>
                </a:lnTo>
                <a:lnTo>
                  <a:pt x="553" y="1685"/>
                </a:lnTo>
                <a:lnTo>
                  <a:pt x="429" y="1679"/>
                </a:lnTo>
                <a:lnTo>
                  <a:pt x="329" y="1670"/>
                </a:lnTo>
                <a:lnTo>
                  <a:pt x="239" y="1648"/>
                </a:lnTo>
                <a:lnTo>
                  <a:pt x="169" y="1623"/>
                </a:lnTo>
                <a:lnTo>
                  <a:pt x="112" y="1582"/>
                </a:lnTo>
                <a:lnTo>
                  <a:pt x="73" y="1539"/>
                </a:lnTo>
                <a:lnTo>
                  <a:pt x="41" y="1491"/>
                </a:lnTo>
                <a:lnTo>
                  <a:pt x="15" y="1440"/>
                </a:lnTo>
                <a:lnTo>
                  <a:pt x="6" y="1381"/>
                </a:lnTo>
                <a:lnTo>
                  <a:pt x="0" y="1323"/>
                </a:lnTo>
                <a:lnTo>
                  <a:pt x="4" y="1260"/>
                </a:lnTo>
                <a:lnTo>
                  <a:pt x="7" y="1198"/>
                </a:lnTo>
                <a:lnTo>
                  <a:pt x="17" y="1133"/>
                </a:lnTo>
                <a:lnTo>
                  <a:pt x="32" y="1074"/>
                </a:lnTo>
                <a:lnTo>
                  <a:pt x="43" y="1017"/>
                </a:lnTo>
                <a:lnTo>
                  <a:pt x="57" y="956"/>
                </a:lnTo>
                <a:close/>
              </a:path>
            </a:pathLst>
          </a:custGeom>
          <a:solidFill>
            <a:srgbClr val="003366"/>
          </a:solidFill>
          <a:ln w="1440">
            <a:solidFill>
              <a:srgbClr val="ababab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"/>
          <p:cNvSpPr/>
          <p:nvPr/>
        </p:nvSpPr>
        <p:spPr>
          <a:xfrm>
            <a:off x="3875040" y="5718240"/>
            <a:ext cx="285840" cy="303120"/>
          </a:xfrm>
          <a:custGeom>
            <a:avLst/>
            <a:gdLst/>
            <a:ahLst/>
            <a:rect l="l" t="t" r="r" b="b"/>
            <a:pathLst>
              <a:path w="901" h="958">
                <a:moveTo>
                  <a:pt x="122" y="0"/>
                </a:moveTo>
                <a:lnTo>
                  <a:pt x="103" y="67"/>
                </a:lnTo>
                <a:lnTo>
                  <a:pt x="75" y="146"/>
                </a:lnTo>
                <a:lnTo>
                  <a:pt x="50" y="219"/>
                </a:lnTo>
                <a:lnTo>
                  <a:pt x="25" y="300"/>
                </a:lnTo>
                <a:lnTo>
                  <a:pt x="7" y="379"/>
                </a:lnTo>
                <a:lnTo>
                  <a:pt x="0" y="458"/>
                </a:lnTo>
                <a:lnTo>
                  <a:pt x="5" y="534"/>
                </a:lnTo>
                <a:lnTo>
                  <a:pt x="29" y="610"/>
                </a:lnTo>
                <a:lnTo>
                  <a:pt x="59" y="673"/>
                </a:lnTo>
                <a:lnTo>
                  <a:pt x="100" y="733"/>
                </a:lnTo>
                <a:lnTo>
                  <a:pt x="161" y="788"/>
                </a:lnTo>
                <a:lnTo>
                  <a:pt x="238" y="835"/>
                </a:lnTo>
                <a:lnTo>
                  <a:pt x="322" y="876"/>
                </a:lnTo>
                <a:lnTo>
                  <a:pt x="416" y="915"/>
                </a:lnTo>
                <a:lnTo>
                  <a:pt x="516" y="938"/>
                </a:lnTo>
                <a:lnTo>
                  <a:pt x="618" y="958"/>
                </a:lnTo>
                <a:lnTo>
                  <a:pt x="714" y="949"/>
                </a:lnTo>
                <a:lnTo>
                  <a:pt x="800" y="927"/>
                </a:lnTo>
                <a:lnTo>
                  <a:pt x="860" y="884"/>
                </a:lnTo>
                <a:lnTo>
                  <a:pt x="901" y="829"/>
                </a:lnTo>
                <a:lnTo>
                  <a:pt x="890" y="157"/>
                </a:lnTo>
                <a:lnTo>
                  <a:pt x="122" y="0"/>
                </a:lnTo>
                <a:close/>
              </a:path>
            </a:pathLst>
          </a:custGeom>
          <a:solidFill>
            <a:srgbClr val="003366"/>
          </a:solidFill>
          <a:ln w="1440">
            <a:solidFill>
              <a:srgbClr val="ababab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"/>
          <p:cNvSpPr/>
          <p:nvPr/>
        </p:nvSpPr>
        <p:spPr>
          <a:xfrm>
            <a:off x="2039760" y="1366920"/>
            <a:ext cx="5220000" cy="3809880"/>
          </a:xfrm>
          <a:prstGeom prst="rect">
            <a:avLst/>
          </a:prstGeom>
          <a:solidFill>
            <a:srgbClr val="ababab"/>
          </a:solidFill>
          <a:ln w="1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"/>
          <p:cNvSpPr/>
          <p:nvPr/>
        </p:nvSpPr>
        <p:spPr>
          <a:xfrm>
            <a:off x="2246400" y="1535040"/>
            <a:ext cx="4859280" cy="3475080"/>
          </a:xfrm>
          <a:prstGeom prst="rect">
            <a:avLst/>
          </a:prstGeom>
          <a:solidFill>
            <a:srgbClr val="339933"/>
          </a:solidFill>
          <a:ln w="1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"/>
          <p:cNvSpPr/>
          <p:nvPr/>
        </p:nvSpPr>
        <p:spPr>
          <a:xfrm>
            <a:off x="1320840" y="5192640"/>
            <a:ext cx="6477120" cy="122400"/>
          </a:xfrm>
          <a:custGeom>
            <a:avLst/>
            <a:gdLst/>
            <a:ahLst/>
            <a:rect l="l" t="t" r="r" b="b"/>
            <a:pathLst>
              <a:path w="20400" h="388">
                <a:moveTo>
                  <a:pt x="417" y="0"/>
                </a:moveTo>
                <a:lnTo>
                  <a:pt x="20007" y="0"/>
                </a:lnTo>
                <a:lnTo>
                  <a:pt x="20400" y="388"/>
                </a:lnTo>
                <a:lnTo>
                  <a:pt x="0" y="388"/>
                </a:lnTo>
                <a:lnTo>
                  <a:pt x="417" y="0"/>
                </a:lnTo>
                <a:close/>
              </a:path>
            </a:pathLst>
          </a:custGeom>
          <a:solidFill>
            <a:srgbClr val="ababab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2" name=""/>
          <p:cNvSpPr/>
          <p:nvPr/>
        </p:nvSpPr>
        <p:spPr>
          <a:xfrm>
            <a:off x="1320840" y="5315040"/>
            <a:ext cx="6477120" cy="48960"/>
          </a:xfrm>
          <a:prstGeom prst="rect">
            <a:avLst/>
          </a:prstGeom>
          <a:solidFill>
            <a:srgbClr val="ababab"/>
          </a:solidFill>
          <a:ln w="1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160" bIns="21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3" name=""/>
          <p:cNvSpPr/>
          <p:nvPr/>
        </p:nvSpPr>
        <p:spPr>
          <a:xfrm>
            <a:off x="1454040" y="5191200"/>
            <a:ext cx="6216840" cy="33120"/>
          </a:xfrm>
          <a:custGeom>
            <a:avLst/>
            <a:gdLst/>
            <a:ahLst/>
            <a:rect l="l" t="t" r="r" b="b"/>
            <a:pathLst>
              <a:path w="19582" h="102">
                <a:moveTo>
                  <a:pt x="0" y="0"/>
                </a:moveTo>
                <a:lnTo>
                  <a:pt x="19582" y="0"/>
                </a:lnTo>
                <a:lnTo>
                  <a:pt x="19582" y="95"/>
                </a:lnTo>
                <a:lnTo>
                  <a:pt x="0" y="102"/>
                </a:lnTo>
                <a:lnTo>
                  <a:pt x="0" y="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3680" bIns="-136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4" name=""/>
          <p:cNvSpPr/>
          <p:nvPr/>
        </p:nvSpPr>
        <p:spPr>
          <a:xfrm flipH="1">
            <a:off x="1355760" y="5224320"/>
            <a:ext cx="100080" cy="88920"/>
          </a:xfrm>
          <a:prstGeom prst="line">
            <a:avLst/>
          </a:prstGeom>
          <a:ln w="1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2120" bIns="4212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5" name=""/>
          <p:cNvSpPr/>
          <p:nvPr/>
        </p:nvSpPr>
        <p:spPr>
          <a:xfrm>
            <a:off x="7672320" y="5222880"/>
            <a:ext cx="90720" cy="92160"/>
          </a:xfrm>
          <a:prstGeom prst="line">
            <a:avLst/>
          </a:prstGeom>
          <a:ln w="1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5360" bIns="453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6" name=""/>
          <p:cNvSpPr/>
          <p:nvPr/>
        </p:nvSpPr>
        <p:spPr>
          <a:xfrm>
            <a:off x="4325760" y="3711600"/>
            <a:ext cx="179640" cy="96840"/>
          </a:xfrm>
          <a:custGeom>
            <a:avLst/>
            <a:gdLst/>
            <a:ahLst/>
            <a:rect l="l" t="t" r="r" b="b"/>
            <a:pathLst>
              <a:path w="563" h="303">
                <a:moveTo>
                  <a:pt x="0" y="303"/>
                </a:moveTo>
                <a:lnTo>
                  <a:pt x="563" y="303"/>
                </a:lnTo>
                <a:lnTo>
                  <a:pt x="532" y="251"/>
                </a:lnTo>
                <a:lnTo>
                  <a:pt x="503" y="199"/>
                </a:lnTo>
                <a:lnTo>
                  <a:pt x="468" y="147"/>
                </a:lnTo>
                <a:lnTo>
                  <a:pt x="436" y="96"/>
                </a:lnTo>
                <a:lnTo>
                  <a:pt x="399" y="59"/>
                </a:lnTo>
                <a:lnTo>
                  <a:pt x="328" y="7"/>
                </a:lnTo>
                <a:lnTo>
                  <a:pt x="239" y="0"/>
                </a:lnTo>
                <a:lnTo>
                  <a:pt x="207" y="19"/>
                </a:lnTo>
                <a:lnTo>
                  <a:pt x="167" y="46"/>
                </a:lnTo>
                <a:lnTo>
                  <a:pt x="131" y="84"/>
                </a:lnTo>
                <a:lnTo>
                  <a:pt x="91" y="134"/>
                </a:lnTo>
                <a:lnTo>
                  <a:pt x="59" y="183"/>
                </a:lnTo>
                <a:lnTo>
                  <a:pt x="23" y="242"/>
                </a:lnTo>
                <a:lnTo>
                  <a:pt x="11" y="276"/>
                </a:lnTo>
                <a:lnTo>
                  <a:pt x="0" y="303"/>
                </a:lnTo>
                <a:close/>
              </a:path>
            </a:pathLst>
          </a:custGeom>
          <a:solidFill>
            <a:srgbClr val="ffc285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7" name=""/>
          <p:cNvSpPr/>
          <p:nvPr/>
        </p:nvSpPr>
        <p:spPr>
          <a:xfrm>
            <a:off x="2039760" y="1366920"/>
            <a:ext cx="195480" cy="180720"/>
          </a:xfrm>
          <a:prstGeom prst="line">
            <a:avLst/>
          </a:prstGeom>
          <a:ln w="1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8" name=""/>
          <p:cNvSpPr/>
          <p:nvPr/>
        </p:nvSpPr>
        <p:spPr>
          <a:xfrm flipV="1">
            <a:off x="7094520" y="1366920"/>
            <a:ext cx="165240" cy="180720"/>
          </a:xfrm>
          <a:prstGeom prst="line">
            <a:avLst/>
          </a:prstGeom>
          <a:ln w="1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9" name=""/>
          <p:cNvSpPr/>
          <p:nvPr/>
        </p:nvSpPr>
        <p:spPr>
          <a:xfrm>
            <a:off x="4135320" y="5769000"/>
            <a:ext cx="540000" cy="144360"/>
          </a:xfrm>
          <a:custGeom>
            <a:avLst/>
            <a:gdLst/>
            <a:ahLst/>
            <a:rect l="l" t="t" r="r" b="b"/>
            <a:pathLst>
              <a:path w="1697" h="454">
                <a:moveTo>
                  <a:pt x="111" y="1"/>
                </a:moveTo>
                <a:lnTo>
                  <a:pt x="1568" y="12"/>
                </a:lnTo>
                <a:lnTo>
                  <a:pt x="1609" y="0"/>
                </a:lnTo>
                <a:lnTo>
                  <a:pt x="1646" y="10"/>
                </a:lnTo>
                <a:lnTo>
                  <a:pt x="1686" y="63"/>
                </a:lnTo>
                <a:lnTo>
                  <a:pt x="1697" y="111"/>
                </a:lnTo>
                <a:lnTo>
                  <a:pt x="1696" y="165"/>
                </a:lnTo>
                <a:lnTo>
                  <a:pt x="1677" y="209"/>
                </a:lnTo>
                <a:lnTo>
                  <a:pt x="1642" y="249"/>
                </a:lnTo>
                <a:lnTo>
                  <a:pt x="1518" y="303"/>
                </a:lnTo>
                <a:lnTo>
                  <a:pt x="1417" y="342"/>
                </a:lnTo>
                <a:lnTo>
                  <a:pt x="1322" y="371"/>
                </a:lnTo>
                <a:lnTo>
                  <a:pt x="1227" y="401"/>
                </a:lnTo>
                <a:lnTo>
                  <a:pt x="1128" y="423"/>
                </a:lnTo>
                <a:lnTo>
                  <a:pt x="1032" y="442"/>
                </a:lnTo>
                <a:lnTo>
                  <a:pt x="935" y="450"/>
                </a:lnTo>
                <a:lnTo>
                  <a:pt x="839" y="454"/>
                </a:lnTo>
                <a:lnTo>
                  <a:pt x="738" y="450"/>
                </a:lnTo>
                <a:lnTo>
                  <a:pt x="639" y="442"/>
                </a:lnTo>
                <a:lnTo>
                  <a:pt x="540" y="423"/>
                </a:lnTo>
                <a:lnTo>
                  <a:pt x="442" y="397"/>
                </a:lnTo>
                <a:lnTo>
                  <a:pt x="336" y="361"/>
                </a:lnTo>
                <a:lnTo>
                  <a:pt x="238" y="319"/>
                </a:lnTo>
                <a:lnTo>
                  <a:pt x="131" y="267"/>
                </a:lnTo>
                <a:lnTo>
                  <a:pt x="27" y="206"/>
                </a:lnTo>
                <a:lnTo>
                  <a:pt x="0" y="162"/>
                </a:lnTo>
                <a:lnTo>
                  <a:pt x="3" y="121"/>
                </a:lnTo>
                <a:lnTo>
                  <a:pt x="22" y="74"/>
                </a:lnTo>
                <a:lnTo>
                  <a:pt x="55" y="38"/>
                </a:lnTo>
                <a:lnTo>
                  <a:pt x="96" y="8"/>
                </a:lnTo>
                <a:lnTo>
                  <a:pt x="111" y="1"/>
                </a:lnTo>
                <a:close/>
              </a:path>
            </a:pathLst>
          </a:custGeom>
          <a:solidFill>
            <a:srgbClr val="0099ff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0" name=""/>
          <p:cNvSpPr/>
          <p:nvPr/>
        </p:nvSpPr>
        <p:spPr>
          <a:xfrm>
            <a:off x="3875040" y="5645160"/>
            <a:ext cx="295200" cy="201600"/>
          </a:xfrm>
          <a:custGeom>
            <a:avLst/>
            <a:gdLst/>
            <a:ahLst/>
            <a:rect l="l" t="t" r="r" b="b"/>
            <a:pathLst>
              <a:path w="932" h="633">
                <a:moveTo>
                  <a:pt x="182" y="0"/>
                </a:moveTo>
                <a:lnTo>
                  <a:pt x="143" y="10"/>
                </a:lnTo>
                <a:lnTo>
                  <a:pt x="96" y="12"/>
                </a:lnTo>
                <a:lnTo>
                  <a:pt x="56" y="25"/>
                </a:lnTo>
                <a:lnTo>
                  <a:pt x="15" y="70"/>
                </a:lnTo>
                <a:lnTo>
                  <a:pt x="0" y="112"/>
                </a:lnTo>
                <a:lnTo>
                  <a:pt x="23" y="205"/>
                </a:lnTo>
                <a:lnTo>
                  <a:pt x="62" y="275"/>
                </a:lnTo>
                <a:lnTo>
                  <a:pt x="103" y="337"/>
                </a:lnTo>
                <a:lnTo>
                  <a:pt x="147" y="393"/>
                </a:lnTo>
                <a:lnTo>
                  <a:pt x="201" y="443"/>
                </a:lnTo>
                <a:lnTo>
                  <a:pt x="260" y="489"/>
                </a:lnTo>
                <a:lnTo>
                  <a:pt x="318" y="525"/>
                </a:lnTo>
                <a:lnTo>
                  <a:pt x="384" y="562"/>
                </a:lnTo>
                <a:lnTo>
                  <a:pt x="448" y="586"/>
                </a:lnTo>
                <a:lnTo>
                  <a:pt x="515" y="607"/>
                </a:lnTo>
                <a:lnTo>
                  <a:pt x="582" y="622"/>
                </a:lnTo>
                <a:lnTo>
                  <a:pt x="652" y="633"/>
                </a:lnTo>
                <a:lnTo>
                  <a:pt x="718" y="633"/>
                </a:lnTo>
                <a:lnTo>
                  <a:pt x="785" y="628"/>
                </a:lnTo>
                <a:lnTo>
                  <a:pt x="848" y="618"/>
                </a:lnTo>
                <a:lnTo>
                  <a:pt x="914" y="606"/>
                </a:lnTo>
                <a:lnTo>
                  <a:pt x="932" y="399"/>
                </a:lnTo>
                <a:lnTo>
                  <a:pt x="182" y="0"/>
                </a:lnTo>
                <a:close/>
              </a:path>
            </a:pathLst>
          </a:custGeom>
          <a:solidFill>
            <a:srgbClr val="0099ff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1" name=""/>
          <p:cNvSpPr/>
          <p:nvPr/>
        </p:nvSpPr>
        <p:spPr>
          <a:xfrm>
            <a:off x="3886200" y="4906800"/>
            <a:ext cx="90360" cy="463680"/>
          </a:xfrm>
          <a:custGeom>
            <a:avLst/>
            <a:gdLst/>
            <a:ahLst/>
            <a:rect l="l" t="t" r="r" b="b"/>
            <a:pathLst>
              <a:path w="285" h="1460">
                <a:moveTo>
                  <a:pt x="2" y="0"/>
                </a:moveTo>
                <a:lnTo>
                  <a:pt x="285" y="0"/>
                </a:lnTo>
                <a:lnTo>
                  <a:pt x="246" y="1460"/>
                </a:lnTo>
                <a:lnTo>
                  <a:pt x="200" y="1375"/>
                </a:lnTo>
                <a:lnTo>
                  <a:pt x="159" y="1294"/>
                </a:lnTo>
                <a:lnTo>
                  <a:pt x="126" y="1205"/>
                </a:lnTo>
                <a:lnTo>
                  <a:pt x="97" y="1121"/>
                </a:lnTo>
                <a:lnTo>
                  <a:pt x="70" y="1028"/>
                </a:lnTo>
                <a:lnTo>
                  <a:pt x="51" y="936"/>
                </a:lnTo>
                <a:lnTo>
                  <a:pt x="36" y="845"/>
                </a:lnTo>
                <a:lnTo>
                  <a:pt x="26" y="749"/>
                </a:lnTo>
                <a:lnTo>
                  <a:pt x="17" y="655"/>
                </a:lnTo>
                <a:lnTo>
                  <a:pt x="9" y="560"/>
                </a:lnTo>
                <a:lnTo>
                  <a:pt x="6" y="464"/>
                </a:lnTo>
                <a:lnTo>
                  <a:pt x="0" y="369"/>
                </a:lnTo>
                <a:lnTo>
                  <a:pt x="0" y="274"/>
                </a:lnTo>
                <a:lnTo>
                  <a:pt x="0" y="183"/>
                </a:lnTo>
                <a:lnTo>
                  <a:pt x="2" y="90"/>
                </a:lnTo>
                <a:lnTo>
                  <a:pt x="2" y="0"/>
                </a:lnTo>
                <a:close/>
              </a:path>
            </a:pathLst>
          </a:custGeom>
          <a:solidFill>
            <a:srgbClr val="ffc285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2" name=""/>
          <p:cNvSpPr/>
          <p:nvPr/>
        </p:nvSpPr>
        <p:spPr>
          <a:xfrm flipV="1">
            <a:off x="2038320" y="5021280"/>
            <a:ext cx="195120" cy="155520"/>
          </a:xfrm>
          <a:prstGeom prst="line">
            <a:avLst/>
          </a:prstGeom>
          <a:ln w="1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3" name=""/>
          <p:cNvSpPr/>
          <p:nvPr/>
        </p:nvSpPr>
        <p:spPr>
          <a:xfrm>
            <a:off x="7094520" y="5022720"/>
            <a:ext cx="165240" cy="152640"/>
          </a:xfrm>
          <a:prstGeom prst="line">
            <a:avLst/>
          </a:prstGeom>
          <a:ln w="1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4" name=""/>
          <p:cNvSpPr/>
          <p:nvPr/>
        </p:nvSpPr>
        <p:spPr>
          <a:xfrm>
            <a:off x="4938840" y="4379760"/>
            <a:ext cx="158760" cy="303480"/>
          </a:xfrm>
          <a:custGeom>
            <a:avLst/>
            <a:gdLst/>
            <a:ahLst/>
            <a:rect l="l" t="t" r="r" b="b"/>
            <a:pathLst>
              <a:path w="500" h="954">
                <a:moveTo>
                  <a:pt x="201" y="0"/>
                </a:moveTo>
                <a:lnTo>
                  <a:pt x="250" y="8"/>
                </a:lnTo>
                <a:lnTo>
                  <a:pt x="297" y="34"/>
                </a:lnTo>
                <a:lnTo>
                  <a:pt x="341" y="72"/>
                </a:lnTo>
                <a:lnTo>
                  <a:pt x="385" y="128"/>
                </a:lnTo>
                <a:lnTo>
                  <a:pt x="402" y="161"/>
                </a:lnTo>
                <a:lnTo>
                  <a:pt x="422" y="194"/>
                </a:lnTo>
                <a:lnTo>
                  <a:pt x="441" y="233"/>
                </a:lnTo>
                <a:lnTo>
                  <a:pt x="457" y="274"/>
                </a:lnTo>
                <a:lnTo>
                  <a:pt x="468" y="319"/>
                </a:lnTo>
                <a:lnTo>
                  <a:pt x="480" y="361"/>
                </a:lnTo>
                <a:lnTo>
                  <a:pt x="488" y="407"/>
                </a:lnTo>
                <a:lnTo>
                  <a:pt x="497" y="456"/>
                </a:lnTo>
                <a:lnTo>
                  <a:pt x="498" y="479"/>
                </a:lnTo>
                <a:lnTo>
                  <a:pt x="500" y="552"/>
                </a:lnTo>
                <a:lnTo>
                  <a:pt x="498" y="598"/>
                </a:lnTo>
                <a:lnTo>
                  <a:pt x="497" y="642"/>
                </a:lnTo>
                <a:lnTo>
                  <a:pt x="488" y="683"/>
                </a:lnTo>
                <a:lnTo>
                  <a:pt x="480" y="727"/>
                </a:lnTo>
                <a:lnTo>
                  <a:pt x="469" y="763"/>
                </a:lnTo>
                <a:lnTo>
                  <a:pt x="460" y="798"/>
                </a:lnTo>
                <a:lnTo>
                  <a:pt x="432" y="858"/>
                </a:lnTo>
                <a:lnTo>
                  <a:pt x="397" y="908"/>
                </a:lnTo>
                <a:lnTo>
                  <a:pt x="332" y="948"/>
                </a:lnTo>
                <a:lnTo>
                  <a:pt x="297" y="954"/>
                </a:lnTo>
                <a:lnTo>
                  <a:pt x="259" y="946"/>
                </a:lnTo>
                <a:lnTo>
                  <a:pt x="209" y="923"/>
                </a:lnTo>
                <a:lnTo>
                  <a:pt x="159" y="883"/>
                </a:lnTo>
                <a:lnTo>
                  <a:pt x="116" y="830"/>
                </a:lnTo>
                <a:lnTo>
                  <a:pt x="76" y="763"/>
                </a:lnTo>
                <a:lnTo>
                  <a:pt x="62" y="727"/>
                </a:lnTo>
                <a:lnTo>
                  <a:pt x="46" y="683"/>
                </a:lnTo>
                <a:lnTo>
                  <a:pt x="31" y="642"/>
                </a:lnTo>
                <a:lnTo>
                  <a:pt x="21" y="599"/>
                </a:lnTo>
                <a:lnTo>
                  <a:pt x="11" y="552"/>
                </a:lnTo>
                <a:lnTo>
                  <a:pt x="6" y="503"/>
                </a:lnTo>
                <a:lnTo>
                  <a:pt x="1" y="479"/>
                </a:lnTo>
                <a:lnTo>
                  <a:pt x="0" y="407"/>
                </a:lnTo>
                <a:lnTo>
                  <a:pt x="0" y="361"/>
                </a:lnTo>
                <a:lnTo>
                  <a:pt x="3" y="319"/>
                </a:lnTo>
                <a:lnTo>
                  <a:pt x="8" y="274"/>
                </a:lnTo>
                <a:lnTo>
                  <a:pt x="16" y="233"/>
                </a:lnTo>
                <a:lnTo>
                  <a:pt x="25" y="194"/>
                </a:lnTo>
                <a:lnTo>
                  <a:pt x="40" y="157"/>
                </a:lnTo>
                <a:lnTo>
                  <a:pt x="72" y="97"/>
                </a:lnTo>
                <a:lnTo>
                  <a:pt x="106" y="47"/>
                </a:lnTo>
                <a:lnTo>
                  <a:pt x="152" y="17"/>
                </a:lnTo>
                <a:lnTo>
                  <a:pt x="201" y="0"/>
                </a:lnTo>
                <a:close/>
              </a:path>
            </a:pathLst>
          </a:custGeom>
          <a:solidFill>
            <a:srgbClr val="000000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5" name=""/>
          <p:cNvSpPr/>
          <p:nvPr/>
        </p:nvSpPr>
        <p:spPr>
          <a:xfrm>
            <a:off x="3687840" y="3780000"/>
            <a:ext cx="461880" cy="547560"/>
          </a:xfrm>
          <a:custGeom>
            <a:avLst/>
            <a:gdLst/>
            <a:ahLst/>
            <a:rect l="l" t="t" r="r" b="b"/>
            <a:pathLst>
              <a:path w="1458" h="1725">
                <a:moveTo>
                  <a:pt x="1458" y="185"/>
                </a:moveTo>
                <a:lnTo>
                  <a:pt x="1420" y="150"/>
                </a:lnTo>
                <a:lnTo>
                  <a:pt x="1367" y="122"/>
                </a:lnTo>
                <a:lnTo>
                  <a:pt x="1303" y="89"/>
                </a:lnTo>
                <a:lnTo>
                  <a:pt x="1260" y="72"/>
                </a:lnTo>
                <a:lnTo>
                  <a:pt x="1220" y="61"/>
                </a:lnTo>
                <a:lnTo>
                  <a:pt x="1178" y="47"/>
                </a:lnTo>
                <a:lnTo>
                  <a:pt x="1129" y="36"/>
                </a:lnTo>
                <a:lnTo>
                  <a:pt x="1081" y="25"/>
                </a:lnTo>
                <a:lnTo>
                  <a:pt x="1032" y="18"/>
                </a:lnTo>
                <a:lnTo>
                  <a:pt x="981" y="9"/>
                </a:lnTo>
                <a:lnTo>
                  <a:pt x="927" y="6"/>
                </a:lnTo>
                <a:lnTo>
                  <a:pt x="870" y="0"/>
                </a:lnTo>
                <a:lnTo>
                  <a:pt x="818" y="4"/>
                </a:lnTo>
                <a:lnTo>
                  <a:pt x="762" y="6"/>
                </a:lnTo>
                <a:lnTo>
                  <a:pt x="707" y="14"/>
                </a:lnTo>
                <a:lnTo>
                  <a:pt x="651" y="28"/>
                </a:lnTo>
                <a:lnTo>
                  <a:pt x="597" y="44"/>
                </a:lnTo>
                <a:lnTo>
                  <a:pt x="545" y="62"/>
                </a:lnTo>
                <a:lnTo>
                  <a:pt x="494" y="89"/>
                </a:lnTo>
                <a:lnTo>
                  <a:pt x="438" y="113"/>
                </a:lnTo>
                <a:lnTo>
                  <a:pt x="388" y="150"/>
                </a:lnTo>
                <a:lnTo>
                  <a:pt x="340" y="190"/>
                </a:lnTo>
                <a:lnTo>
                  <a:pt x="296" y="233"/>
                </a:lnTo>
                <a:lnTo>
                  <a:pt x="250" y="287"/>
                </a:lnTo>
                <a:lnTo>
                  <a:pt x="211" y="344"/>
                </a:lnTo>
                <a:lnTo>
                  <a:pt x="172" y="411"/>
                </a:lnTo>
                <a:lnTo>
                  <a:pt x="137" y="482"/>
                </a:lnTo>
                <a:lnTo>
                  <a:pt x="122" y="515"/>
                </a:lnTo>
                <a:lnTo>
                  <a:pt x="106" y="551"/>
                </a:lnTo>
                <a:lnTo>
                  <a:pt x="63" y="650"/>
                </a:lnTo>
                <a:lnTo>
                  <a:pt x="40" y="729"/>
                </a:lnTo>
                <a:lnTo>
                  <a:pt x="20" y="806"/>
                </a:lnTo>
                <a:lnTo>
                  <a:pt x="6" y="879"/>
                </a:lnTo>
                <a:lnTo>
                  <a:pt x="0" y="948"/>
                </a:lnTo>
                <a:lnTo>
                  <a:pt x="0" y="1014"/>
                </a:lnTo>
                <a:lnTo>
                  <a:pt x="5" y="1071"/>
                </a:lnTo>
                <a:lnTo>
                  <a:pt x="10" y="1129"/>
                </a:lnTo>
                <a:lnTo>
                  <a:pt x="22" y="1178"/>
                </a:lnTo>
                <a:lnTo>
                  <a:pt x="43" y="1231"/>
                </a:lnTo>
                <a:lnTo>
                  <a:pt x="64" y="1276"/>
                </a:lnTo>
                <a:lnTo>
                  <a:pt x="92" y="1320"/>
                </a:lnTo>
                <a:lnTo>
                  <a:pt x="124" y="1357"/>
                </a:lnTo>
                <a:lnTo>
                  <a:pt x="157" y="1397"/>
                </a:lnTo>
                <a:lnTo>
                  <a:pt x="194" y="1431"/>
                </a:lnTo>
                <a:lnTo>
                  <a:pt x="230" y="1465"/>
                </a:lnTo>
                <a:lnTo>
                  <a:pt x="269" y="1492"/>
                </a:lnTo>
                <a:lnTo>
                  <a:pt x="311" y="1519"/>
                </a:lnTo>
                <a:lnTo>
                  <a:pt x="357" y="1543"/>
                </a:lnTo>
                <a:lnTo>
                  <a:pt x="394" y="1565"/>
                </a:lnTo>
                <a:lnTo>
                  <a:pt x="446" y="1587"/>
                </a:lnTo>
                <a:lnTo>
                  <a:pt x="483" y="1605"/>
                </a:lnTo>
                <a:lnTo>
                  <a:pt x="529" y="1621"/>
                </a:lnTo>
                <a:lnTo>
                  <a:pt x="568" y="1641"/>
                </a:lnTo>
                <a:lnTo>
                  <a:pt x="612" y="1653"/>
                </a:lnTo>
                <a:lnTo>
                  <a:pt x="651" y="1666"/>
                </a:lnTo>
                <a:lnTo>
                  <a:pt x="691" y="1681"/>
                </a:lnTo>
                <a:lnTo>
                  <a:pt x="756" y="1702"/>
                </a:lnTo>
                <a:lnTo>
                  <a:pt x="812" y="1725"/>
                </a:lnTo>
                <a:lnTo>
                  <a:pt x="1458" y="185"/>
                </a:lnTo>
                <a:close/>
              </a:path>
            </a:pathLst>
          </a:custGeom>
          <a:solidFill>
            <a:srgbClr val="ff0088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6" name=""/>
          <p:cNvSpPr/>
          <p:nvPr/>
        </p:nvSpPr>
        <p:spPr>
          <a:xfrm>
            <a:off x="3900600" y="5038560"/>
            <a:ext cx="793800" cy="779760"/>
          </a:xfrm>
          <a:custGeom>
            <a:avLst/>
            <a:gdLst/>
            <a:ahLst/>
            <a:rect l="l" t="t" r="r" b="b"/>
            <a:pathLst>
              <a:path w="2500" h="2456">
                <a:moveTo>
                  <a:pt x="172" y="0"/>
                </a:moveTo>
                <a:lnTo>
                  <a:pt x="2500" y="0"/>
                </a:lnTo>
                <a:lnTo>
                  <a:pt x="2484" y="114"/>
                </a:lnTo>
                <a:lnTo>
                  <a:pt x="2477" y="233"/>
                </a:lnTo>
                <a:lnTo>
                  <a:pt x="2469" y="355"/>
                </a:lnTo>
                <a:lnTo>
                  <a:pt x="2469" y="484"/>
                </a:lnTo>
                <a:lnTo>
                  <a:pt x="2469" y="612"/>
                </a:lnTo>
                <a:lnTo>
                  <a:pt x="2475" y="744"/>
                </a:lnTo>
                <a:lnTo>
                  <a:pt x="2477" y="873"/>
                </a:lnTo>
                <a:lnTo>
                  <a:pt x="2479" y="1002"/>
                </a:lnTo>
                <a:lnTo>
                  <a:pt x="2469" y="1123"/>
                </a:lnTo>
                <a:lnTo>
                  <a:pt x="2458" y="1238"/>
                </a:lnTo>
                <a:lnTo>
                  <a:pt x="2439" y="1349"/>
                </a:lnTo>
                <a:lnTo>
                  <a:pt x="2416" y="1454"/>
                </a:lnTo>
                <a:lnTo>
                  <a:pt x="2376" y="1546"/>
                </a:lnTo>
                <a:lnTo>
                  <a:pt x="2327" y="1628"/>
                </a:lnTo>
                <a:lnTo>
                  <a:pt x="2260" y="1698"/>
                </a:lnTo>
                <a:lnTo>
                  <a:pt x="2181" y="1757"/>
                </a:lnTo>
                <a:lnTo>
                  <a:pt x="2226" y="1778"/>
                </a:lnTo>
                <a:lnTo>
                  <a:pt x="2267" y="1807"/>
                </a:lnTo>
                <a:lnTo>
                  <a:pt x="2317" y="1878"/>
                </a:lnTo>
                <a:lnTo>
                  <a:pt x="2331" y="1915"/>
                </a:lnTo>
                <a:lnTo>
                  <a:pt x="2336" y="1960"/>
                </a:lnTo>
                <a:lnTo>
                  <a:pt x="2341" y="2001"/>
                </a:lnTo>
                <a:lnTo>
                  <a:pt x="2342" y="2045"/>
                </a:lnTo>
                <a:lnTo>
                  <a:pt x="2341" y="2087"/>
                </a:lnTo>
                <a:lnTo>
                  <a:pt x="2336" y="2127"/>
                </a:lnTo>
                <a:lnTo>
                  <a:pt x="2331" y="2163"/>
                </a:lnTo>
                <a:lnTo>
                  <a:pt x="2327" y="2199"/>
                </a:lnTo>
                <a:lnTo>
                  <a:pt x="2320" y="2253"/>
                </a:lnTo>
                <a:lnTo>
                  <a:pt x="2311" y="2313"/>
                </a:lnTo>
                <a:lnTo>
                  <a:pt x="2220" y="2366"/>
                </a:lnTo>
                <a:lnTo>
                  <a:pt x="2154" y="2390"/>
                </a:lnTo>
                <a:lnTo>
                  <a:pt x="2071" y="2409"/>
                </a:lnTo>
                <a:lnTo>
                  <a:pt x="1978" y="2428"/>
                </a:lnTo>
                <a:lnTo>
                  <a:pt x="1874" y="2441"/>
                </a:lnTo>
                <a:lnTo>
                  <a:pt x="1764" y="2451"/>
                </a:lnTo>
                <a:lnTo>
                  <a:pt x="1649" y="2456"/>
                </a:lnTo>
                <a:lnTo>
                  <a:pt x="1529" y="2456"/>
                </a:lnTo>
                <a:lnTo>
                  <a:pt x="1404" y="2448"/>
                </a:lnTo>
                <a:lnTo>
                  <a:pt x="1286" y="2435"/>
                </a:lnTo>
                <a:lnTo>
                  <a:pt x="1167" y="2414"/>
                </a:lnTo>
                <a:lnTo>
                  <a:pt x="1055" y="2389"/>
                </a:lnTo>
                <a:lnTo>
                  <a:pt x="1012" y="2381"/>
                </a:lnTo>
                <a:lnTo>
                  <a:pt x="970" y="2369"/>
                </a:lnTo>
                <a:lnTo>
                  <a:pt x="938" y="2353"/>
                </a:lnTo>
                <a:lnTo>
                  <a:pt x="898" y="2336"/>
                </a:lnTo>
                <a:lnTo>
                  <a:pt x="862" y="2315"/>
                </a:lnTo>
                <a:lnTo>
                  <a:pt x="794" y="2344"/>
                </a:lnTo>
                <a:lnTo>
                  <a:pt x="732" y="2366"/>
                </a:lnTo>
                <a:lnTo>
                  <a:pt x="671" y="2373"/>
                </a:lnTo>
                <a:lnTo>
                  <a:pt x="608" y="2373"/>
                </a:lnTo>
                <a:lnTo>
                  <a:pt x="539" y="2363"/>
                </a:lnTo>
                <a:lnTo>
                  <a:pt x="481" y="2344"/>
                </a:lnTo>
                <a:lnTo>
                  <a:pt x="418" y="2315"/>
                </a:lnTo>
                <a:lnTo>
                  <a:pt x="357" y="2280"/>
                </a:lnTo>
                <a:lnTo>
                  <a:pt x="300" y="2237"/>
                </a:lnTo>
                <a:lnTo>
                  <a:pt x="248" y="2191"/>
                </a:lnTo>
                <a:lnTo>
                  <a:pt x="203" y="2142"/>
                </a:lnTo>
                <a:lnTo>
                  <a:pt x="168" y="2093"/>
                </a:lnTo>
                <a:lnTo>
                  <a:pt x="136" y="2041"/>
                </a:lnTo>
                <a:lnTo>
                  <a:pt x="116" y="1985"/>
                </a:lnTo>
                <a:lnTo>
                  <a:pt x="106" y="1939"/>
                </a:lnTo>
                <a:lnTo>
                  <a:pt x="102" y="1886"/>
                </a:lnTo>
                <a:lnTo>
                  <a:pt x="92" y="1263"/>
                </a:lnTo>
                <a:lnTo>
                  <a:pt x="56" y="1178"/>
                </a:lnTo>
                <a:lnTo>
                  <a:pt x="30" y="1092"/>
                </a:lnTo>
                <a:lnTo>
                  <a:pt x="9" y="995"/>
                </a:lnTo>
                <a:lnTo>
                  <a:pt x="0" y="898"/>
                </a:lnTo>
                <a:lnTo>
                  <a:pt x="0" y="795"/>
                </a:lnTo>
                <a:lnTo>
                  <a:pt x="1" y="693"/>
                </a:lnTo>
                <a:lnTo>
                  <a:pt x="5" y="594"/>
                </a:lnTo>
                <a:lnTo>
                  <a:pt x="20" y="498"/>
                </a:lnTo>
                <a:lnTo>
                  <a:pt x="40" y="403"/>
                </a:lnTo>
                <a:lnTo>
                  <a:pt x="56" y="315"/>
                </a:lnTo>
                <a:lnTo>
                  <a:pt x="75" y="233"/>
                </a:lnTo>
                <a:lnTo>
                  <a:pt x="100" y="162"/>
                </a:lnTo>
                <a:lnTo>
                  <a:pt x="122" y="104"/>
                </a:lnTo>
                <a:lnTo>
                  <a:pt x="139" y="51"/>
                </a:lnTo>
                <a:lnTo>
                  <a:pt x="159" y="19"/>
                </a:lnTo>
                <a:lnTo>
                  <a:pt x="172" y="0"/>
                </a:lnTo>
                <a:close/>
              </a:path>
            </a:pathLst>
          </a:custGeom>
          <a:solidFill>
            <a:srgbClr val="0099ff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7" name=""/>
          <p:cNvSpPr/>
          <p:nvPr/>
        </p:nvSpPr>
        <p:spPr>
          <a:xfrm>
            <a:off x="3867120" y="4379760"/>
            <a:ext cx="1176480" cy="787680"/>
          </a:xfrm>
          <a:custGeom>
            <a:avLst/>
            <a:gdLst/>
            <a:ahLst/>
            <a:rect l="l" t="t" r="r" b="b"/>
            <a:pathLst>
              <a:path w="3701" h="2482">
                <a:moveTo>
                  <a:pt x="429" y="210"/>
                </a:moveTo>
                <a:lnTo>
                  <a:pt x="2499" y="250"/>
                </a:lnTo>
                <a:lnTo>
                  <a:pt x="2591" y="313"/>
                </a:lnTo>
                <a:lnTo>
                  <a:pt x="2697" y="346"/>
                </a:lnTo>
                <a:lnTo>
                  <a:pt x="2809" y="348"/>
                </a:lnTo>
                <a:lnTo>
                  <a:pt x="2936" y="328"/>
                </a:lnTo>
                <a:lnTo>
                  <a:pt x="3063" y="278"/>
                </a:lnTo>
                <a:lnTo>
                  <a:pt x="3202" y="207"/>
                </a:lnTo>
                <a:lnTo>
                  <a:pt x="3340" y="110"/>
                </a:lnTo>
                <a:lnTo>
                  <a:pt x="3556" y="0"/>
                </a:lnTo>
                <a:lnTo>
                  <a:pt x="3477" y="54"/>
                </a:lnTo>
                <a:lnTo>
                  <a:pt x="3423" y="136"/>
                </a:lnTo>
                <a:lnTo>
                  <a:pt x="3388" y="233"/>
                </a:lnTo>
                <a:lnTo>
                  <a:pt x="3374" y="311"/>
                </a:lnTo>
                <a:lnTo>
                  <a:pt x="3369" y="391"/>
                </a:lnTo>
                <a:lnTo>
                  <a:pt x="3374" y="475"/>
                </a:lnTo>
                <a:lnTo>
                  <a:pt x="3388" y="561"/>
                </a:lnTo>
                <a:lnTo>
                  <a:pt x="3404" y="642"/>
                </a:lnTo>
                <a:lnTo>
                  <a:pt x="3429" y="719"/>
                </a:lnTo>
                <a:lnTo>
                  <a:pt x="3467" y="785"/>
                </a:lnTo>
                <a:lnTo>
                  <a:pt x="3532" y="873"/>
                </a:lnTo>
                <a:lnTo>
                  <a:pt x="3607" y="925"/>
                </a:lnTo>
                <a:lnTo>
                  <a:pt x="3701" y="954"/>
                </a:lnTo>
                <a:lnTo>
                  <a:pt x="3572" y="1057"/>
                </a:lnTo>
                <a:lnTo>
                  <a:pt x="3500" y="1095"/>
                </a:lnTo>
                <a:lnTo>
                  <a:pt x="3355" y="1161"/>
                </a:lnTo>
                <a:lnTo>
                  <a:pt x="3218" y="1203"/>
                </a:lnTo>
                <a:lnTo>
                  <a:pt x="3083" y="1232"/>
                </a:lnTo>
                <a:lnTo>
                  <a:pt x="2963" y="1251"/>
                </a:lnTo>
                <a:lnTo>
                  <a:pt x="2860" y="1263"/>
                </a:lnTo>
                <a:lnTo>
                  <a:pt x="2779" y="1276"/>
                </a:lnTo>
                <a:lnTo>
                  <a:pt x="2702" y="1337"/>
                </a:lnTo>
                <a:lnTo>
                  <a:pt x="2693" y="1412"/>
                </a:lnTo>
                <a:lnTo>
                  <a:pt x="2693" y="1505"/>
                </a:lnTo>
                <a:lnTo>
                  <a:pt x="2693" y="1614"/>
                </a:lnTo>
                <a:lnTo>
                  <a:pt x="2682" y="1742"/>
                </a:lnTo>
                <a:lnTo>
                  <a:pt x="2678" y="1812"/>
                </a:lnTo>
                <a:lnTo>
                  <a:pt x="2662" y="1883"/>
                </a:lnTo>
                <a:lnTo>
                  <a:pt x="2642" y="1957"/>
                </a:lnTo>
                <a:lnTo>
                  <a:pt x="2613" y="2028"/>
                </a:lnTo>
                <a:lnTo>
                  <a:pt x="2580" y="2107"/>
                </a:lnTo>
                <a:lnTo>
                  <a:pt x="2504" y="2145"/>
                </a:lnTo>
                <a:lnTo>
                  <a:pt x="2430" y="2180"/>
                </a:lnTo>
                <a:lnTo>
                  <a:pt x="2355" y="2213"/>
                </a:lnTo>
                <a:lnTo>
                  <a:pt x="2283" y="2247"/>
                </a:lnTo>
                <a:lnTo>
                  <a:pt x="2209" y="2279"/>
                </a:lnTo>
                <a:lnTo>
                  <a:pt x="2136" y="2307"/>
                </a:lnTo>
                <a:lnTo>
                  <a:pt x="2064" y="2337"/>
                </a:lnTo>
                <a:lnTo>
                  <a:pt x="1921" y="2383"/>
                </a:lnTo>
                <a:lnTo>
                  <a:pt x="1850" y="2404"/>
                </a:lnTo>
                <a:lnTo>
                  <a:pt x="1775" y="2423"/>
                </a:lnTo>
                <a:lnTo>
                  <a:pt x="1708" y="2443"/>
                </a:lnTo>
                <a:lnTo>
                  <a:pt x="1633" y="2453"/>
                </a:lnTo>
                <a:lnTo>
                  <a:pt x="1493" y="2474"/>
                </a:lnTo>
                <a:lnTo>
                  <a:pt x="1351" y="2482"/>
                </a:lnTo>
                <a:lnTo>
                  <a:pt x="1207" y="2478"/>
                </a:lnTo>
                <a:lnTo>
                  <a:pt x="1069" y="2460"/>
                </a:lnTo>
                <a:lnTo>
                  <a:pt x="933" y="2429"/>
                </a:lnTo>
                <a:lnTo>
                  <a:pt x="789" y="2383"/>
                </a:lnTo>
                <a:lnTo>
                  <a:pt x="652" y="2325"/>
                </a:lnTo>
                <a:lnTo>
                  <a:pt x="519" y="2251"/>
                </a:lnTo>
                <a:lnTo>
                  <a:pt x="383" y="2159"/>
                </a:lnTo>
                <a:lnTo>
                  <a:pt x="219" y="1705"/>
                </a:lnTo>
                <a:lnTo>
                  <a:pt x="0" y="1705"/>
                </a:lnTo>
                <a:lnTo>
                  <a:pt x="44" y="775"/>
                </a:lnTo>
                <a:lnTo>
                  <a:pt x="53" y="676"/>
                </a:lnTo>
                <a:lnTo>
                  <a:pt x="68" y="587"/>
                </a:lnTo>
                <a:lnTo>
                  <a:pt x="98" y="500"/>
                </a:lnTo>
                <a:lnTo>
                  <a:pt x="134" y="426"/>
                </a:lnTo>
                <a:lnTo>
                  <a:pt x="186" y="358"/>
                </a:lnTo>
                <a:lnTo>
                  <a:pt x="293" y="274"/>
                </a:lnTo>
                <a:lnTo>
                  <a:pt x="381" y="226"/>
                </a:lnTo>
                <a:lnTo>
                  <a:pt x="429" y="210"/>
                </a:lnTo>
                <a:close/>
              </a:path>
            </a:pathLst>
          </a:custGeom>
          <a:solidFill>
            <a:srgbClr val="003366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8" name=""/>
          <p:cNvSpPr/>
          <p:nvPr/>
        </p:nvSpPr>
        <p:spPr>
          <a:xfrm>
            <a:off x="3902040" y="3767040"/>
            <a:ext cx="946080" cy="804960"/>
          </a:xfrm>
          <a:custGeom>
            <a:avLst/>
            <a:gdLst/>
            <a:ahLst/>
            <a:rect l="l" t="t" r="r" b="b"/>
            <a:pathLst>
              <a:path w="2982" h="2536">
                <a:moveTo>
                  <a:pt x="1493" y="0"/>
                </a:moveTo>
                <a:lnTo>
                  <a:pt x="1569" y="2"/>
                </a:lnTo>
                <a:lnTo>
                  <a:pt x="1644" y="9"/>
                </a:lnTo>
                <a:lnTo>
                  <a:pt x="1789" y="27"/>
                </a:lnTo>
                <a:lnTo>
                  <a:pt x="1931" y="59"/>
                </a:lnTo>
                <a:lnTo>
                  <a:pt x="2068" y="102"/>
                </a:lnTo>
                <a:lnTo>
                  <a:pt x="2196" y="154"/>
                </a:lnTo>
                <a:lnTo>
                  <a:pt x="2322" y="218"/>
                </a:lnTo>
                <a:lnTo>
                  <a:pt x="2433" y="291"/>
                </a:lnTo>
                <a:lnTo>
                  <a:pt x="2544" y="374"/>
                </a:lnTo>
                <a:lnTo>
                  <a:pt x="2637" y="465"/>
                </a:lnTo>
                <a:lnTo>
                  <a:pt x="2721" y="563"/>
                </a:lnTo>
                <a:lnTo>
                  <a:pt x="2799" y="667"/>
                </a:lnTo>
                <a:lnTo>
                  <a:pt x="2863" y="777"/>
                </a:lnTo>
                <a:lnTo>
                  <a:pt x="2911" y="892"/>
                </a:lnTo>
                <a:lnTo>
                  <a:pt x="2946" y="1015"/>
                </a:lnTo>
                <a:lnTo>
                  <a:pt x="2970" y="1141"/>
                </a:lnTo>
                <a:lnTo>
                  <a:pt x="2982" y="1269"/>
                </a:lnTo>
                <a:lnTo>
                  <a:pt x="2978" y="1333"/>
                </a:lnTo>
                <a:lnTo>
                  <a:pt x="2970" y="1397"/>
                </a:lnTo>
                <a:lnTo>
                  <a:pt x="2946" y="1523"/>
                </a:lnTo>
                <a:lnTo>
                  <a:pt x="2911" y="1646"/>
                </a:lnTo>
                <a:lnTo>
                  <a:pt x="2863" y="1759"/>
                </a:lnTo>
                <a:lnTo>
                  <a:pt x="2799" y="1870"/>
                </a:lnTo>
                <a:lnTo>
                  <a:pt x="2721" y="1978"/>
                </a:lnTo>
                <a:lnTo>
                  <a:pt x="2637" y="2073"/>
                </a:lnTo>
                <a:lnTo>
                  <a:pt x="2544" y="2163"/>
                </a:lnTo>
                <a:lnTo>
                  <a:pt x="2433" y="2246"/>
                </a:lnTo>
                <a:lnTo>
                  <a:pt x="2322" y="2319"/>
                </a:lnTo>
                <a:lnTo>
                  <a:pt x="2196" y="2383"/>
                </a:lnTo>
                <a:lnTo>
                  <a:pt x="2068" y="2435"/>
                </a:lnTo>
                <a:lnTo>
                  <a:pt x="1931" y="2479"/>
                </a:lnTo>
                <a:lnTo>
                  <a:pt x="1789" y="2510"/>
                </a:lnTo>
                <a:lnTo>
                  <a:pt x="1644" y="2530"/>
                </a:lnTo>
                <a:lnTo>
                  <a:pt x="1493" y="2536"/>
                </a:lnTo>
                <a:lnTo>
                  <a:pt x="1416" y="2536"/>
                </a:lnTo>
                <a:lnTo>
                  <a:pt x="1340" y="2530"/>
                </a:lnTo>
                <a:lnTo>
                  <a:pt x="1190" y="2510"/>
                </a:lnTo>
                <a:lnTo>
                  <a:pt x="1050" y="2479"/>
                </a:lnTo>
                <a:lnTo>
                  <a:pt x="914" y="2435"/>
                </a:lnTo>
                <a:lnTo>
                  <a:pt x="782" y="2383"/>
                </a:lnTo>
                <a:lnTo>
                  <a:pt x="661" y="2319"/>
                </a:lnTo>
                <a:lnTo>
                  <a:pt x="544" y="2246"/>
                </a:lnTo>
                <a:lnTo>
                  <a:pt x="441" y="2163"/>
                </a:lnTo>
                <a:lnTo>
                  <a:pt x="341" y="2073"/>
                </a:lnTo>
                <a:lnTo>
                  <a:pt x="255" y="1978"/>
                </a:lnTo>
                <a:lnTo>
                  <a:pt x="178" y="1870"/>
                </a:lnTo>
                <a:lnTo>
                  <a:pt x="119" y="1759"/>
                </a:lnTo>
                <a:lnTo>
                  <a:pt x="67" y="1646"/>
                </a:lnTo>
                <a:lnTo>
                  <a:pt x="31" y="1523"/>
                </a:lnTo>
                <a:lnTo>
                  <a:pt x="9" y="1397"/>
                </a:lnTo>
                <a:lnTo>
                  <a:pt x="0" y="1269"/>
                </a:lnTo>
                <a:lnTo>
                  <a:pt x="0" y="1203"/>
                </a:lnTo>
                <a:lnTo>
                  <a:pt x="9" y="1141"/>
                </a:lnTo>
                <a:lnTo>
                  <a:pt x="31" y="1015"/>
                </a:lnTo>
                <a:lnTo>
                  <a:pt x="67" y="892"/>
                </a:lnTo>
                <a:lnTo>
                  <a:pt x="119" y="777"/>
                </a:lnTo>
                <a:lnTo>
                  <a:pt x="178" y="667"/>
                </a:lnTo>
                <a:lnTo>
                  <a:pt x="255" y="563"/>
                </a:lnTo>
                <a:lnTo>
                  <a:pt x="341" y="465"/>
                </a:lnTo>
                <a:lnTo>
                  <a:pt x="441" y="374"/>
                </a:lnTo>
                <a:lnTo>
                  <a:pt x="544" y="291"/>
                </a:lnTo>
                <a:lnTo>
                  <a:pt x="661" y="218"/>
                </a:lnTo>
                <a:lnTo>
                  <a:pt x="782" y="154"/>
                </a:lnTo>
                <a:lnTo>
                  <a:pt x="914" y="102"/>
                </a:lnTo>
                <a:lnTo>
                  <a:pt x="1050" y="59"/>
                </a:lnTo>
                <a:lnTo>
                  <a:pt x="1190" y="27"/>
                </a:lnTo>
                <a:lnTo>
                  <a:pt x="1340" y="9"/>
                </a:lnTo>
                <a:lnTo>
                  <a:pt x="1493" y="0"/>
                </a:lnTo>
                <a:close/>
              </a:path>
            </a:pathLst>
          </a:custGeom>
          <a:solidFill>
            <a:srgbClr val="ff0088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9" name=""/>
          <p:cNvSpPr/>
          <p:nvPr/>
        </p:nvSpPr>
        <p:spPr>
          <a:xfrm>
            <a:off x="3998880" y="4092480"/>
            <a:ext cx="312840" cy="39960"/>
          </a:xfrm>
          <a:custGeom>
            <a:avLst/>
            <a:gdLst/>
            <a:ahLst/>
            <a:rect l="l" t="t" r="r" b="b"/>
            <a:pathLst>
              <a:path w="984" h="128">
                <a:moveTo>
                  <a:pt x="984" y="128"/>
                </a:moveTo>
                <a:lnTo>
                  <a:pt x="869" y="75"/>
                </a:lnTo>
                <a:lnTo>
                  <a:pt x="745" y="34"/>
                </a:lnTo>
                <a:lnTo>
                  <a:pt x="616" y="14"/>
                </a:lnTo>
                <a:lnTo>
                  <a:pt x="491" y="0"/>
                </a:lnTo>
                <a:lnTo>
                  <a:pt x="362" y="4"/>
                </a:lnTo>
                <a:lnTo>
                  <a:pt x="237" y="15"/>
                </a:lnTo>
                <a:lnTo>
                  <a:pt x="117" y="34"/>
                </a:lnTo>
                <a:lnTo>
                  <a:pt x="0" y="66"/>
                </a:lnTo>
              </a:path>
            </a:pathLst>
          </a:custGeom>
          <a:noFill/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6840" bIns="-684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0" name=""/>
          <p:cNvSpPr/>
          <p:nvPr/>
        </p:nvSpPr>
        <p:spPr>
          <a:xfrm>
            <a:off x="4125960" y="4170240"/>
            <a:ext cx="199800" cy="265320"/>
          </a:xfrm>
          <a:custGeom>
            <a:avLst/>
            <a:gdLst/>
            <a:ahLst/>
            <a:rect l="l" t="t" r="r" b="b"/>
            <a:pathLst>
              <a:path w="630" h="834">
                <a:moveTo>
                  <a:pt x="630" y="0"/>
                </a:moveTo>
                <a:lnTo>
                  <a:pt x="571" y="30"/>
                </a:lnTo>
                <a:lnTo>
                  <a:pt x="514" y="72"/>
                </a:lnTo>
                <a:lnTo>
                  <a:pt x="456" y="113"/>
                </a:lnTo>
                <a:lnTo>
                  <a:pt x="393" y="160"/>
                </a:lnTo>
                <a:lnTo>
                  <a:pt x="345" y="205"/>
                </a:lnTo>
                <a:lnTo>
                  <a:pt x="293" y="254"/>
                </a:lnTo>
                <a:lnTo>
                  <a:pt x="246" y="307"/>
                </a:lnTo>
                <a:lnTo>
                  <a:pt x="198" y="364"/>
                </a:lnTo>
                <a:lnTo>
                  <a:pt x="159" y="418"/>
                </a:lnTo>
                <a:lnTo>
                  <a:pt x="123" y="471"/>
                </a:lnTo>
                <a:lnTo>
                  <a:pt x="92" y="527"/>
                </a:lnTo>
                <a:lnTo>
                  <a:pt x="62" y="589"/>
                </a:lnTo>
                <a:lnTo>
                  <a:pt x="41" y="649"/>
                </a:lnTo>
                <a:lnTo>
                  <a:pt x="20" y="707"/>
                </a:lnTo>
                <a:lnTo>
                  <a:pt x="10" y="770"/>
                </a:lnTo>
                <a:lnTo>
                  <a:pt x="0" y="834"/>
                </a:lnTo>
              </a:path>
            </a:pathLst>
          </a:custGeom>
          <a:noFill/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1" name=""/>
          <p:cNvSpPr/>
          <p:nvPr/>
        </p:nvSpPr>
        <p:spPr>
          <a:xfrm>
            <a:off x="4365720" y="4175280"/>
            <a:ext cx="71280" cy="330120"/>
          </a:xfrm>
          <a:custGeom>
            <a:avLst/>
            <a:gdLst/>
            <a:ahLst/>
            <a:rect l="l" t="t" r="r" b="b"/>
            <a:pathLst>
              <a:path w="227" h="1042">
                <a:moveTo>
                  <a:pt x="0" y="0"/>
                </a:moveTo>
                <a:lnTo>
                  <a:pt x="40" y="67"/>
                </a:lnTo>
                <a:lnTo>
                  <a:pt x="76" y="129"/>
                </a:lnTo>
                <a:lnTo>
                  <a:pt x="108" y="192"/>
                </a:lnTo>
                <a:lnTo>
                  <a:pt x="135" y="257"/>
                </a:lnTo>
                <a:lnTo>
                  <a:pt x="155" y="321"/>
                </a:lnTo>
                <a:lnTo>
                  <a:pt x="175" y="388"/>
                </a:lnTo>
                <a:lnTo>
                  <a:pt x="189" y="449"/>
                </a:lnTo>
                <a:lnTo>
                  <a:pt x="202" y="517"/>
                </a:lnTo>
                <a:lnTo>
                  <a:pt x="207" y="580"/>
                </a:lnTo>
                <a:lnTo>
                  <a:pt x="216" y="645"/>
                </a:lnTo>
                <a:lnTo>
                  <a:pt x="222" y="709"/>
                </a:lnTo>
                <a:lnTo>
                  <a:pt x="227" y="775"/>
                </a:lnTo>
                <a:lnTo>
                  <a:pt x="227" y="841"/>
                </a:lnTo>
                <a:lnTo>
                  <a:pt x="227" y="909"/>
                </a:lnTo>
                <a:lnTo>
                  <a:pt x="225" y="975"/>
                </a:lnTo>
                <a:lnTo>
                  <a:pt x="222" y="1042"/>
                </a:lnTo>
              </a:path>
            </a:pathLst>
          </a:custGeom>
          <a:noFill/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2" name=""/>
          <p:cNvSpPr/>
          <p:nvPr/>
        </p:nvSpPr>
        <p:spPr>
          <a:xfrm>
            <a:off x="4378320" y="3849840"/>
            <a:ext cx="87480" cy="249120"/>
          </a:xfrm>
          <a:custGeom>
            <a:avLst/>
            <a:gdLst/>
            <a:ahLst/>
            <a:rect l="l" t="t" r="r" b="b"/>
            <a:pathLst>
              <a:path w="273" h="786">
                <a:moveTo>
                  <a:pt x="0" y="786"/>
                </a:moveTo>
                <a:lnTo>
                  <a:pt x="69" y="697"/>
                </a:lnTo>
                <a:lnTo>
                  <a:pt x="129" y="601"/>
                </a:lnTo>
                <a:lnTo>
                  <a:pt x="173" y="502"/>
                </a:lnTo>
                <a:lnTo>
                  <a:pt x="212" y="404"/>
                </a:lnTo>
                <a:lnTo>
                  <a:pt x="236" y="304"/>
                </a:lnTo>
                <a:lnTo>
                  <a:pt x="256" y="202"/>
                </a:lnTo>
                <a:lnTo>
                  <a:pt x="269" y="103"/>
                </a:lnTo>
                <a:lnTo>
                  <a:pt x="273" y="0"/>
                </a:lnTo>
              </a:path>
            </a:pathLst>
          </a:custGeom>
          <a:noFill/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3" name=""/>
          <p:cNvSpPr/>
          <p:nvPr/>
        </p:nvSpPr>
        <p:spPr>
          <a:xfrm>
            <a:off x="4402080" y="4119480"/>
            <a:ext cx="273240" cy="77760"/>
          </a:xfrm>
          <a:custGeom>
            <a:avLst/>
            <a:gdLst/>
            <a:ahLst/>
            <a:rect l="l" t="t" r="r" b="b"/>
            <a:pathLst>
              <a:path w="857" h="243">
                <a:moveTo>
                  <a:pt x="0" y="67"/>
                </a:moveTo>
                <a:lnTo>
                  <a:pt x="73" y="42"/>
                </a:lnTo>
                <a:lnTo>
                  <a:pt x="146" y="23"/>
                </a:lnTo>
                <a:lnTo>
                  <a:pt x="211" y="8"/>
                </a:lnTo>
                <a:lnTo>
                  <a:pt x="278" y="0"/>
                </a:lnTo>
                <a:lnTo>
                  <a:pt x="336" y="0"/>
                </a:lnTo>
                <a:lnTo>
                  <a:pt x="397" y="5"/>
                </a:lnTo>
                <a:lnTo>
                  <a:pt x="452" y="16"/>
                </a:lnTo>
                <a:lnTo>
                  <a:pt x="505" y="29"/>
                </a:lnTo>
                <a:lnTo>
                  <a:pt x="552" y="49"/>
                </a:lnTo>
                <a:lnTo>
                  <a:pt x="602" y="67"/>
                </a:lnTo>
                <a:lnTo>
                  <a:pt x="649" y="91"/>
                </a:lnTo>
                <a:lnTo>
                  <a:pt x="696" y="118"/>
                </a:lnTo>
                <a:lnTo>
                  <a:pt x="736" y="147"/>
                </a:lnTo>
                <a:lnTo>
                  <a:pt x="777" y="180"/>
                </a:lnTo>
                <a:lnTo>
                  <a:pt x="816" y="212"/>
                </a:lnTo>
                <a:lnTo>
                  <a:pt x="857" y="243"/>
                </a:lnTo>
              </a:path>
            </a:pathLst>
          </a:custGeom>
          <a:noFill/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30960" bIns="309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4" name=""/>
          <p:cNvSpPr/>
          <p:nvPr/>
        </p:nvSpPr>
        <p:spPr>
          <a:xfrm>
            <a:off x="4311720" y="4095720"/>
            <a:ext cx="90360" cy="81000"/>
          </a:xfrm>
          <a:custGeom>
            <a:avLst/>
            <a:gdLst/>
            <a:ahLst/>
            <a:rect l="l" t="t" r="r" b="b"/>
            <a:pathLst>
              <a:path w="286" h="254">
                <a:moveTo>
                  <a:pt x="286" y="129"/>
                </a:moveTo>
                <a:lnTo>
                  <a:pt x="285" y="114"/>
                </a:lnTo>
                <a:lnTo>
                  <a:pt x="284" y="105"/>
                </a:lnTo>
                <a:lnTo>
                  <a:pt x="279" y="93"/>
                </a:lnTo>
                <a:lnTo>
                  <a:pt x="278" y="84"/>
                </a:lnTo>
                <a:lnTo>
                  <a:pt x="273" y="73"/>
                </a:lnTo>
                <a:lnTo>
                  <a:pt x="268" y="62"/>
                </a:lnTo>
                <a:lnTo>
                  <a:pt x="260" y="54"/>
                </a:lnTo>
                <a:lnTo>
                  <a:pt x="254" y="44"/>
                </a:lnTo>
                <a:lnTo>
                  <a:pt x="245" y="35"/>
                </a:lnTo>
                <a:lnTo>
                  <a:pt x="235" y="28"/>
                </a:lnTo>
                <a:lnTo>
                  <a:pt x="225" y="20"/>
                </a:lnTo>
                <a:lnTo>
                  <a:pt x="215" y="17"/>
                </a:lnTo>
                <a:lnTo>
                  <a:pt x="203" y="10"/>
                </a:lnTo>
                <a:lnTo>
                  <a:pt x="192" y="6"/>
                </a:lnTo>
                <a:lnTo>
                  <a:pt x="180" y="3"/>
                </a:lnTo>
                <a:lnTo>
                  <a:pt x="169" y="1"/>
                </a:lnTo>
                <a:lnTo>
                  <a:pt x="154" y="0"/>
                </a:lnTo>
                <a:lnTo>
                  <a:pt x="141" y="0"/>
                </a:lnTo>
                <a:lnTo>
                  <a:pt x="132" y="0"/>
                </a:lnTo>
                <a:lnTo>
                  <a:pt x="117" y="1"/>
                </a:lnTo>
                <a:lnTo>
                  <a:pt x="107" y="3"/>
                </a:lnTo>
                <a:lnTo>
                  <a:pt x="95" y="6"/>
                </a:lnTo>
                <a:lnTo>
                  <a:pt x="82" y="10"/>
                </a:lnTo>
                <a:lnTo>
                  <a:pt x="72" y="17"/>
                </a:lnTo>
                <a:lnTo>
                  <a:pt x="62" y="20"/>
                </a:lnTo>
                <a:lnTo>
                  <a:pt x="51" y="28"/>
                </a:lnTo>
                <a:lnTo>
                  <a:pt x="42" y="35"/>
                </a:lnTo>
                <a:lnTo>
                  <a:pt x="37" y="44"/>
                </a:lnTo>
                <a:lnTo>
                  <a:pt x="27" y="54"/>
                </a:lnTo>
                <a:lnTo>
                  <a:pt x="20" y="62"/>
                </a:lnTo>
                <a:lnTo>
                  <a:pt x="12" y="73"/>
                </a:lnTo>
                <a:lnTo>
                  <a:pt x="10" y="84"/>
                </a:lnTo>
                <a:lnTo>
                  <a:pt x="5" y="93"/>
                </a:lnTo>
                <a:lnTo>
                  <a:pt x="2" y="105"/>
                </a:lnTo>
                <a:lnTo>
                  <a:pt x="0" y="114"/>
                </a:lnTo>
                <a:lnTo>
                  <a:pt x="0" y="129"/>
                </a:lnTo>
                <a:lnTo>
                  <a:pt x="0" y="137"/>
                </a:lnTo>
                <a:lnTo>
                  <a:pt x="2" y="147"/>
                </a:lnTo>
                <a:lnTo>
                  <a:pt x="5" y="159"/>
                </a:lnTo>
                <a:lnTo>
                  <a:pt x="10" y="167"/>
                </a:lnTo>
                <a:lnTo>
                  <a:pt x="12" y="178"/>
                </a:lnTo>
                <a:lnTo>
                  <a:pt x="20" y="190"/>
                </a:lnTo>
                <a:lnTo>
                  <a:pt x="27" y="198"/>
                </a:lnTo>
                <a:lnTo>
                  <a:pt x="37" y="206"/>
                </a:lnTo>
                <a:lnTo>
                  <a:pt x="42" y="214"/>
                </a:lnTo>
                <a:lnTo>
                  <a:pt x="51" y="225"/>
                </a:lnTo>
                <a:lnTo>
                  <a:pt x="62" y="233"/>
                </a:lnTo>
                <a:lnTo>
                  <a:pt x="72" y="237"/>
                </a:lnTo>
                <a:lnTo>
                  <a:pt x="82" y="242"/>
                </a:lnTo>
                <a:lnTo>
                  <a:pt x="95" y="245"/>
                </a:lnTo>
                <a:lnTo>
                  <a:pt x="107" y="246"/>
                </a:lnTo>
                <a:lnTo>
                  <a:pt x="117" y="253"/>
                </a:lnTo>
                <a:lnTo>
                  <a:pt x="132" y="253"/>
                </a:lnTo>
                <a:lnTo>
                  <a:pt x="141" y="254"/>
                </a:lnTo>
                <a:lnTo>
                  <a:pt x="154" y="253"/>
                </a:lnTo>
                <a:lnTo>
                  <a:pt x="169" y="253"/>
                </a:lnTo>
                <a:lnTo>
                  <a:pt x="180" y="246"/>
                </a:lnTo>
                <a:lnTo>
                  <a:pt x="192" y="245"/>
                </a:lnTo>
                <a:lnTo>
                  <a:pt x="203" y="242"/>
                </a:lnTo>
                <a:lnTo>
                  <a:pt x="215" y="237"/>
                </a:lnTo>
                <a:lnTo>
                  <a:pt x="225" y="233"/>
                </a:lnTo>
                <a:lnTo>
                  <a:pt x="235" y="225"/>
                </a:lnTo>
                <a:lnTo>
                  <a:pt x="245" y="214"/>
                </a:lnTo>
                <a:lnTo>
                  <a:pt x="254" y="206"/>
                </a:lnTo>
                <a:lnTo>
                  <a:pt x="260" y="198"/>
                </a:lnTo>
                <a:lnTo>
                  <a:pt x="268" y="190"/>
                </a:lnTo>
                <a:lnTo>
                  <a:pt x="273" y="178"/>
                </a:lnTo>
                <a:lnTo>
                  <a:pt x="278" y="167"/>
                </a:lnTo>
                <a:lnTo>
                  <a:pt x="279" y="159"/>
                </a:lnTo>
                <a:lnTo>
                  <a:pt x="284" y="147"/>
                </a:lnTo>
                <a:lnTo>
                  <a:pt x="285" y="137"/>
                </a:lnTo>
                <a:lnTo>
                  <a:pt x="286" y="129"/>
                </a:lnTo>
                <a:close/>
              </a:path>
            </a:pathLst>
          </a:custGeom>
          <a:solidFill>
            <a:srgbClr val="000000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34200" bIns="342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5" name=""/>
          <p:cNvSpPr/>
          <p:nvPr/>
        </p:nvSpPr>
        <p:spPr>
          <a:xfrm>
            <a:off x="4265640" y="3862440"/>
            <a:ext cx="76320" cy="236520"/>
          </a:xfrm>
          <a:custGeom>
            <a:avLst/>
            <a:gdLst/>
            <a:ahLst/>
            <a:rect l="l" t="t" r="r" b="b"/>
            <a:pathLst>
              <a:path w="241" h="745">
                <a:moveTo>
                  <a:pt x="241" y="745"/>
                </a:moveTo>
                <a:lnTo>
                  <a:pt x="183" y="656"/>
                </a:lnTo>
                <a:lnTo>
                  <a:pt x="128" y="563"/>
                </a:lnTo>
                <a:lnTo>
                  <a:pt x="95" y="471"/>
                </a:lnTo>
                <a:lnTo>
                  <a:pt x="61" y="378"/>
                </a:lnTo>
                <a:lnTo>
                  <a:pt x="41" y="284"/>
                </a:lnTo>
                <a:lnTo>
                  <a:pt x="21" y="190"/>
                </a:lnTo>
                <a:lnTo>
                  <a:pt x="11" y="95"/>
                </a:lnTo>
                <a:lnTo>
                  <a:pt x="0" y="0"/>
                </a:lnTo>
              </a:path>
            </a:pathLst>
          </a:custGeom>
          <a:noFill/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6" name=""/>
          <p:cNvSpPr/>
          <p:nvPr/>
        </p:nvSpPr>
        <p:spPr>
          <a:xfrm>
            <a:off x="4905360" y="3909960"/>
            <a:ext cx="150840" cy="189000"/>
          </a:xfrm>
          <a:custGeom>
            <a:avLst/>
            <a:gdLst/>
            <a:ahLst/>
            <a:rect l="l" t="t" r="r" b="b"/>
            <a:pathLst>
              <a:path w="473" h="595">
                <a:moveTo>
                  <a:pt x="0" y="33"/>
                </a:moveTo>
                <a:lnTo>
                  <a:pt x="248" y="0"/>
                </a:lnTo>
                <a:lnTo>
                  <a:pt x="473" y="520"/>
                </a:lnTo>
                <a:lnTo>
                  <a:pt x="453" y="553"/>
                </a:lnTo>
                <a:lnTo>
                  <a:pt x="407" y="585"/>
                </a:lnTo>
                <a:lnTo>
                  <a:pt x="364" y="595"/>
                </a:lnTo>
                <a:lnTo>
                  <a:pt x="316" y="589"/>
                </a:lnTo>
                <a:lnTo>
                  <a:pt x="0" y="33"/>
                </a:lnTo>
                <a:close/>
              </a:path>
            </a:pathLst>
          </a:custGeom>
          <a:solidFill>
            <a:srgbClr val="ffc285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7" name=""/>
          <p:cNvSpPr/>
          <p:nvPr/>
        </p:nvSpPr>
        <p:spPr>
          <a:xfrm>
            <a:off x="4676760" y="3835440"/>
            <a:ext cx="485640" cy="834840"/>
          </a:xfrm>
          <a:custGeom>
            <a:avLst/>
            <a:gdLst/>
            <a:ahLst/>
            <a:rect l="l" t="t" r="r" b="b"/>
            <a:pathLst>
              <a:path w="1533" h="2631">
                <a:moveTo>
                  <a:pt x="55" y="485"/>
                </a:moveTo>
                <a:lnTo>
                  <a:pt x="804" y="61"/>
                </a:lnTo>
                <a:lnTo>
                  <a:pt x="918" y="8"/>
                </a:lnTo>
                <a:lnTo>
                  <a:pt x="1011" y="0"/>
                </a:lnTo>
                <a:lnTo>
                  <a:pt x="1116" y="15"/>
                </a:lnTo>
                <a:lnTo>
                  <a:pt x="1217" y="50"/>
                </a:lnTo>
                <a:lnTo>
                  <a:pt x="1304" y="110"/>
                </a:lnTo>
                <a:lnTo>
                  <a:pt x="1372" y="189"/>
                </a:lnTo>
                <a:lnTo>
                  <a:pt x="1406" y="282"/>
                </a:lnTo>
                <a:lnTo>
                  <a:pt x="1403" y="412"/>
                </a:lnTo>
                <a:lnTo>
                  <a:pt x="1400" y="485"/>
                </a:lnTo>
                <a:lnTo>
                  <a:pt x="1395" y="561"/>
                </a:lnTo>
                <a:lnTo>
                  <a:pt x="1395" y="639"/>
                </a:lnTo>
                <a:lnTo>
                  <a:pt x="1395" y="712"/>
                </a:lnTo>
                <a:lnTo>
                  <a:pt x="1400" y="790"/>
                </a:lnTo>
                <a:lnTo>
                  <a:pt x="1406" y="867"/>
                </a:lnTo>
                <a:lnTo>
                  <a:pt x="1419" y="943"/>
                </a:lnTo>
                <a:lnTo>
                  <a:pt x="1429" y="1018"/>
                </a:lnTo>
                <a:lnTo>
                  <a:pt x="1441" y="1092"/>
                </a:lnTo>
                <a:lnTo>
                  <a:pt x="1452" y="1167"/>
                </a:lnTo>
                <a:lnTo>
                  <a:pt x="1463" y="1240"/>
                </a:lnTo>
                <a:lnTo>
                  <a:pt x="1476" y="1313"/>
                </a:lnTo>
                <a:lnTo>
                  <a:pt x="1489" y="1387"/>
                </a:lnTo>
                <a:lnTo>
                  <a:pt x="1499" y="1458"/>
                </a:lnTo>
                <a:lnTo>
                  <a:pt x="1510" y="1532"/>
                </a:lnTo>
                <a:lnTo>
                  <a:pt x="1522" y="1603"/>
                </a:lnTo>
                <a:lnTo>
                  <a:pt x="1528" y="1679"/>
                </a:lnTo>
                <a:lnTo>
                  <a:pt x="1529" y="1746"/>
                </a:lnTo>
                <a:lnTo>
                  <a:pt x="1533" y="1819"/>
                </a:lnTo>
                <a:lnTo>
                  <a:pt x="1529" y="1885"/>
                </a:lnTo>
                <a:lnTo>
                  <a:pt x="1528" y="1957"/>
                </a:lnTo>
                <a:lnTo>
                  <a:pt x="1522" y="2025"/>
                </a:lnTo>
                <a:lnTo>
                  <a:pt x="1509" y="2096"/>
                </a:lnTo>
                <a:lnTo>
                  <a:pt x="1490" y="2163"/>
                </a:lnTo>
                <a:lnTo>
                  <a:pt x="1469" y="2232"/>
                </a:lnTo>
                <a:lnTo>
                  <a:pt x="1442" y="2298"/>
                </a:lnTo>
                <a:lnTo>
                  <a:pt x="1410" y="2365"/>
                </a:lnTo>
                <a:lnTo>
                  <a:pt x="1372" y="2433"/>
                </a:lnTo>
                <a:lnTo>
                  <a:pt x="1327" y="2499"/>
                </a:lnTo>
                <a:lnTo>
                  <a:pt x="1275" y="2563"/>
                </a:lnTo>
                <a:lnTo>
                  <a:pt x="1217" y="2631"/>
                </a:lnTo>
                <a:lnTo>
                  <a:pt x="1053" y="2631"/>
                </a:lnTo>
                <a:lnTo>
                  <a:pt x="1038" y="2518"/>
                </a:lnTo>
                <a:lnTo>
                  <a:pt x="1009" y="2436"/>
                </a:lnTo>
                <a:lnTo>
                  <a:pt x="974" y="2365"/>
                </a:lnTo>
                <a:lnTo>
                  <a:pt x="943" y="2288"/>
                </a:lnTo>
                <a:lnTo>
                  <a:pt x="926" y="2188"/>
                </a:lnTo>
                <a:lnTo>
                  <a:pt x="926" y="2058"/>
                </a:lnTo>
                <a:lnTo>
                  <a:pt x="939" y="1971"/>
                </a:lnTo>
                <a:lnTo>
                  <a:pt x="959" y="1871"/>
                </a:lnTo>
                <a:lnTo>
                  <a:pt x="990" y="1760"/>
                </a:lnTo>
                <a:lnTo>
                  <a:pt x="1036" y="1626"/>
                </a:lnTo>
                <a:lnTo>
                  <a:pt x="1066" y="1514"/>
                </a:lnTo>
                <a:lnTo>
                  <a:pt x="1096" y="1404"/>
                </a:lnTo>
                <a:lnTo>
                  <a:pt x="1118" y="1297"/>
                </a:lnTo>
                <a:lnTo>
                  <a:pt x="1143" y="1185"/>
                </a:lnTo>
                <a:lnTo>
                  <a:pt x="1155" y="1074"/>
                </a:lnTo>
                <a:lnTo>
                  <a:pt x="1168" y="968"/>
                </a:lnTo>
                <a:lnTo>
                  <a:pt x="1168" y="867"/>
                </a:lnTo>
                <a:lnTo>
                  <a:pt x="1168" y="770"/>
                </a:lnTo>
                <a:lnTo>
                  <a:pt x="553" y="822"/>
                </a:lnTo>
                <a:lnTo>
                  <a:pt x="479" y="807"/>
                </a:lnTo>
                <a:lnTo>
                  <a:pt x="449" y="789"/>
                </a:lnTo>
                <a:lnTo>
                  <a:pt x="417" y="738"/>
                </a:lnTo>
                <a:lnTo>
                  <a:pt x="433" y="733"/>
                </a:lnTo>
                <a:lnTo>
                  <a:pt x="427" y="690"/>
                </a:lnTo>
                <a:lnTo>
                  <a:pt x="513" y="669"/>
                </a:lnTo>
                <a:lnTo>
                  <a:pt x="615" y="663"/>
                </a:lnTo>
                <a:lnTo>
                  <a:pt x="696" y="650"/>
                </a:lnTo>
                <a:lnTo>
                  <a:pt x="766" y="632"/>
                </a:lnTo>
                <a:lnTo>
                  <a:pt x="838" y="610"/>
                </a:lnTo>
                <a:lnTo>
                  <a:pt x="959" y="541"/>
                </a:lnTo>
                <a:lnTo>
                  <a:pt x="1053" y="451"/>
                </a:lnTo>
                <a:lnTo>
                  <a:pt x="1006" y="353"/>
                </a:lnTo>
                <a:lnTo>
                  <a:pt x="926" y="310"/>
                </a:lnTo>
                <a:lnTo>
                  <a:pt x="813" y="309"/>
                </a:lnTo>
                <a:lnTo>
                  <a:pt x="685" y="336"/>
                </a:lnTo>
                <a:lnTo>
                  <a:pt x="613" y="366"/>
                </a:lnTo>
                <a:lnTo>
                  <a:pt x="544" y="393"/>
                </a:lnTo>
                <a:lnTo>
                  <a:pt x="468" y="431"/>
                </a:lnTo>
                <a:lnTo>
                  <a:pt x="397" y="466"/>
                </a:lnTo>
                <a:lnTo>
                  <a:pt x="322" y="501"/>
                </a:lnTo>
                <a:lnTo>
                  <a:pt x="254" y="538"/>
                </a:lnTo>
                <a:lnTo>
                  <a:pt x="121" y="616"/>
                </a:lnTo>
                <a:lnTo>
                  <a:pt x="47" y="619"/>
                </a:lnTo>
                <a:lnTo>
                  <a:pt x="0" y="554"/>
                </a:lnTo>
                <a:lnTo>
                  <a:pt x="55" y="485"/>
                </a:lnTo>
                <a:close/>
              </a:path>
            </a:pathLst>
          </a:custGeom>
          <a:solidFill>
            <a:srgbClr val="ffc285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8" name=""/>
          <p:cNvSpPr/>
          <p:nvPr/>
        </p:nvSpPr>
        <p:spPr>
          <a:xfrm>
            <a:off x="4143240" y="4545000"/>
            <a:ext cx="59040" cy="584280"/>
          </a:xfrm>
          <a:custGeom>
            <a:avLst/>
            <a:gdLst/>
            <a:ahLst/>
            <a:rect l="l" t="t" r="r" b="b"/>
            <a:pathLst>
              <a:path w="187" h="1840">
                <a:moveTo>
                  <a:pt x="70" y="1840"/>
                </a:moveTo>
                <a:lnTo>
                  <a:pt x="70" y="1717"/>
                </a:lnTo>
                <a:lnTo>
                  <a:pt x="68" y="1594"/>
                </a:lnTo>
                <a:lnTo>
                  <a:pt x="65" y="1467"/>
                </a:lnTo>
                <a:lnTo>
                  <a:pt x="55" y="1333"/>
                </a:lnTo>
                <a:lnTo>
                  <a:pt x="48" y="1202"/>
                </a:lnTo>
                <a:lnTo>
                  <a:pt x="40" y="1069"/>
                </a:lnTo>
                <a:lnTo>
                  <a:pt x="9" y="937"/>
                </a:lnTo>
                <a:lnTo>
                  <a:pt x="9" y="804"/>
                </a:lnTo>
                <a:lnTo>
                  <a:pt x="0" y="677"/>
                </a:lnTo>
                <a:lnTo>
                  <a:pt x="9" y="548"/>
                </a:lnTo>
                <a:lnTo>
                  <a:pt x="20" y="425"/>
                </a:lnTo>
                <a:lnTo>
                  <a:pt x="40" y="300"/>
                </a:lnTo>
                <a:lnTo>
                  <a:pt x="94" y="173"/>
                </a:lnTo>
                <a:lnTo>
                  <a:pt x="155" y="74"/>
                </a:lnTo>
                <a:lnTo>
                  <a:pt x="187" y="15"/>
                </a:lnTo>
                <a:lnTo>
                  <a:pt x="187" y="0"/>
                </a:lnTo>
              </a:path>
            </a:pathLst>
          </a:custGeom>
          <a:noFill/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9" name=""/>
          <p:cNvSpPr/>
          <p:nvPr/>
        </p:nvSpPr>
        <p:spPr>
          <a:xfrm flipV="1">
            <a:off x="3940200" y="4706640"/>
            <a:ext cx="1440" cy="214200"/>
          </a:xfrm>
          <a:prstGeom prst="line">
            <a:avLst/>
          </a:prstGeom>
          <a:ln w="1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0" name=""/>
          <p:cNvSpPr/>
          <p:nvPr/>
        </p:nvSpPr>
        <p:spPr>
          <a:xfrm>
            <a:off x="4118040" y="5324400"/>
            <a:ext cx="50760" cy="447840"/>
          </a:xfrm>
          <a:custGeom>
            <a:avLst/>
            <a:gdLst/>
            <a:ahLst/>
            <a:rect l="l" t="t" r="r" b="b"/>
            <a:pathLst>
              <a:path w="161" h="1408">
                <a:moveTo>
                  <a:pt x="3" y="0"/>
                </a:moveTo>
                <a:lnTo>
                  <a:pt x="0" y="135"/>
                </a:lnTo>
                <a:lnTo>
                  <a:pt x="0" y="233"/>
                </a:lnTo>
                <a:lnTo>
                  <a:pt x="3" y="306"/>
                </a:lnTo>
                <a:lnTo>
                  <a:pt x="18" y="362"/>
                </a:lnTo>
                <a:lnTo>
                  <a:pt x="32" y="406"/>
                </a:lnTo>
                <a:lnTo>
                  <a:pt x="48" y="440"/>
                </a:lnTo>
                <a:lnTo>
                  <a:pt x="90" y="500"/>
                </a:lnTo>
                <a:lnTo>
                  <a:pt x="110" y="535"/>
                </a:lnTo>
                <a:lnTo>
                  <a:pt x="128" y="582"/>
                </a:lnTo>
                <a:lnTo>
                  <a:pt x="141" y="647"/>
                </a:lnTo>
                <a:lnTo>
                  <a:pt x="155" y="737"/>
                </a:lnTo>
                <a:lnTo>
                  <a:pt x="161" y="849"/>
                </a:lnTo>
                <a:lnTo>
                  <a:pt x="161" y="993"/>
                </a:lnTo>
                <a:lnTo>
                  <a:pt x="151" y="1177"/>
                </a:lnTo>
                <a:lnTo>
                  <a:pt x="136" y="1408"/>
                </a:lnTo>
              </a:path>
            </a:pathLst>
          </a:custGeom>
          <a:noFill/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1" name=""/>
          <p:cNvSpPr/>
          <p:nvPr/>
        </p:nvSpPr>
        <p:spPr>
          <a:xfrm>
            <a:off x="2084400" y="1447920"/>
            <a:ext cx="1440" cy="3660480"/>
          </a:xfrm>
          <a:prstGeom prst="line">
            <a:avLst/>
          </a:prstGeom>
          <a:ln w="14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2" name=""/>
          <p:cNvSpPr/>
          <p:nvPr/>
        </p:nvSpPr>
        <p:spPr>
          <a:xfrm>
            <a:off x="2100240" y="1400040"/>
            <a:ext cx="5079960" cy="1800"/>
          </a:xfrm>
          <a:prstGeom prst="line">
            <a:avLst/>
          </a:prstGeom>
          <a:ln w="14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3" name=""/>
          <p:cNvSpPr/>
          <p:nvPr/>
        </p:nvSpPr>
        <p:spPr>
          <a:xfrm>
            <a:off x="7148520" y="1523880"/>
            <a:ext cx="1440" cy="3506760"/>
          </a:xfrm>
          <a:prstGeom prst="line">
            <a:avLst/>
          </a:prstGeom>
          <a:ln w="14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4" name=""/>
          <p:cNvSpPr/>
          <p:nvPr/>
        </p:nvSpPr>
        <p:spPr>
          <a:xfrm>
            <a:off x="4718160" y="5778360"/>
            <a:ext cx="17280" cy="14400"/>
          </a:xfrm>
          <a:custGeom>
            <a:avLst/>
            <a:gdLst/>
            <a:ahLst/>
            <a:rect l="l" t="t" r="r" b="b"/>
            <a:pathLst>
              <a:path w="51" h="46">
                <a:moveTo>
                  <a:pt x="51" y="23"/>
                </a:moveTo>
                <a:lnTo>
                  <a:pt x="51" y="23"/>
                </a:lnTo>
                <a:lnTo>
                  <a:pt x="50" y="20"/>
                </a:lnTo>
                <a:lnTo>
                  <a:pt x="49" y="15"/>
                </a:lnTo>
                <a:lnTo>
                  <a:pt x="48" y="12"/>
                </a:lnTo>
                <a:lnTo>
                  <a:pt x="43" y="7"/>
                </a:lnTo>
                <a:lnTo>
                  <a:pt x="39" y="5"/>
                </a:lnTo>
                <a:lnTo>
                  <a:pt x="35" y="3"/>
                </a:lnTo>
                <a:lnTo>
                  <a:pt x="30" y="2"/>
                </a:lnTo>
                <a:lnTo>
                  <a:pt x="27" y="0"/>
                </a:lnTo>
                <a:lnTo>
                  <a:pt x="20" y="2"/>
                </a:lnTo>
                <a:lnTo>
                  <a:pt x="15" y="3"/>
                </a:lnTo>
                <a:lnTo>
                  <a:pt x="13" y="5"/>
                </a:lnTo>
                <a:lnTo>
                  <a:pt x="8" y="7"/>
                </a:lnTo>
                <a:lnTo>
                  <a:pt x="5" y="12"/>
                </a:lnTo>
                <a:lnTo>
                  <a:pt x="2" y="15"/>
                </a:lnTo>
                <a:lnTo>
                  <a:pt x="0" y="20"/>
                </a:lnTo>
                <a:lnTo>
                  <a:pt x="0" y="23"/>
                </a:lnTo>
                <a:lnTo>
                  <a:pt x="0" y="28"/>
                </a:lnTo>
                <a:lnTo>
                  <a:pt x="2" y="34"/>
                </a:lnTo>
                <a:lnTo>
                  <a:pt x="5" y="36"/>
                </a:lnTo>
                <a:lnTo>
                  <a:pt x="8" y="40"/>
                </a:lnTo>
                <a:lnTo>
                  <a:pt x="13" y="43"/>
                </a:lnTo>
                <a:lnTo>
                  <a:pt x="15" y="45"/>
                </a:lnTo>
                <a:lnTo>
                  <a:pt x="20" y="46"/>
                </a:lnTo>
                <a:lnTo>
                  <a:pt x="27" y="46"/>
                </a:lnTo>
                <a:lnTo>
                  <a:pt x="30" y="46"/>
                </a:lnTo>
                <a:lnTo>
                  <a:pt x="35" y="45"/>
                </a:lnTo>
                <a:lnTo>
                  <a:pt x="39" y="43"/>
                </a:lnTo>
                <a:lnTo>
                  <a:pt x="43" y="40"/>
                </a:lnTo>
                <a:lnTo>
                  <a:pt x="48" y="36"/>
                </a:lnTo>
                <a:lnTo>
                  <a:pt x="49" y="34"/>
                </a:lnTo>
                <a:lnTo>
                  <a:pt x="50" y="28"/>
                </a:lnTo>
                <a:lnTo>
                  <a:pt x="51" y="23"/>
                </a:lnTo>
                <a:lnTo>
                  <a:pt x="51" y="23"/>
                </a:lnTo>
                <a:lnTo>
                  <a:pt x="51" y="23"/>
                </a:lnTo>
                <a:close/>
              </a:path>
            </a:pathLst>
          </a:custGeom>
          <a:solidFill>
            <a:srgbClr val="ffffff"/>
          </a:solidFill>
          <a:ln w="144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2400" bIns="-324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5" name=""/>
          <p:cNvSpPr/>
          <p:nvPr/>
        </p:nvSpPr>
        <p:spPr>
          <a:xfrm>
            <a:off x="4740120" y="5746680"/>
            <a:ext cx="19080" cy="15840"/>
          </a:xfrm>
          <a:custGeom>
            <a:avLst/>
            <a:gdLst/>
            <a:ahLst/>
            <a:rect l="l" t="t" r="r" b="b"/>
            <a:pathLst>
              <a:path w="58" h="54">
                <a:moveTo>
                  <a:pt x="57" y="26"/>
                </a:moveTo>
                <a:lnTo>
                  <a:pt x="57" y="26"/>
                </a:lnTo>
                <a:lnTo>
                  <a:pt x="57" y="22"/>
                </a:lnTo>
                <a:lnTo>
                  <a:pt x="54" y="17"/>
                </a:lnTo>
                <a:lnTo>
                  <a:pt x="52" y="14"/>
                </a:lnTo>
                <a:lnTo>
                  <a:pt x="48" y="8"/>
                </a:lnTo>
                <a:lnTo>
                  <a:pt x="43" y="6"/>
                </a:lnTo>
                <a:lnTo>
                  <a:pt x="38" y="1"/>
                </a:lnTo>
                <a:lnTo>
                  <a:pt x="33" y="0"/>
                </a:lnTo>
                <a:lnTo>
                  <a:pt x="30" y="0"/>
                </a:lnTo>
                <a:lnTo>
                  <a:pt x="22" y="0"/>
                </a:lnTo>
                <a:lnTo>
                  <a:pt x="17" y="1"/>
                </a:lnTo>
                <a:lnTo>
                  <a:pt x="12" y="6"/>
                </a:lnTo>
                <a:lnTo>
                  <a:pt x="8" y="8"/>
                </a:lnTo>
                <a:lnTo>
                  <a:pt x="5" y="14"/>
                </a:lnTo>
                <a:lnTo>
                  <a:pt x="2" y="17"/>
                </a:lnTo>
                <a:lnTo>
                  <a:pt x="0" y="22"/>
                </a:lnTo>
                <a:lnTo>
                  <a:pt x="0" y="26"/>
                </a:lnTo>
                <a:lnTo>
                  <a:pt x="0" y="33"/>
                </a:lnTo>
                <a:lnTo>
                  <a:pt x="2" y="36"/>
                </a:lnTo>
                <a:lnTo>
                  <a:pt x="5" y="41"/>
                </a:lnTo>
                <a:lnTo>
                  <a:pt x="8" y="46"/>
                </a:lnTo>
                <a:lnTo>
                  <a:pt x="12" y="48"/>
                </a:lnTo>
                <a:lnTo>
                  <a:pt x="17" y="52"/>
                </a:lnTo>
                <a:lnTo>
                  <a:pt x="22" y="54"/>
                </a:lnTo>
                <a:lnTo>
                  <a:pt x="30" y="54"/>
                </a:lnTo>
                <a:lnTo>
                  <a:pt x="33" y="54"/>
                </a:lnTo>
                <a:lnTo>
                  <a:pt x="38" y="52"/>
                </a:lnTo>
                <a:lnTo>
                  <a:pt x="43" y="48"/>
                </a:lnTo>
                <a:lnTo>
                  <a:pt x="48" y="46"/>
                </a:lnTo>
                <a:lnTo>
                  <a:pt x="52" y="41"/>
                </a:lnTo>
                <a:lnTo>
                  <a:pt x="54" y="36"/>
                </a:lnTo>
                <a:lnTo>
                  <a:pt x="57" y="33"/>
                </a:lnTo>
                <a:lnTo>
                  <a:pt x="57" y="26"/>
                </a:lnTo>
                <a:lnTo>
                  <a:pt x="58" y="26"/>
                </a:lnTo>
                <a:lnTo>
                  <a:pt x="57" y="26"/>
                </a:lnTo>
                <a:close/>
              </a:path>
            </a:pathLst>
          </a:custGeom>
          <a:solidFill>
            <a:srgbClr val="ffffff"/>
          </a:solidFill>
          <a:ln w="144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0960" bIns="-309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6" name=""/>
          <p:cNvSpPr/>
          <p:nvPr/>
        </p:nvSpPr>
        <p:spPr>
          <a:xfrm>
            <a:off x="4764240" y="5705640"/>
            <a:ext cx="15840" cy="14040"/>
          </a:xfrm>
          <a:custGeom>
            <a:avLst/>
            <a:gdLst/>
            <a:ahLst/>
            <a:rect l="l" t="t" r="r" b="b"/>
            <a:pathLst>
              <a:path w="49" h="45">
                <a:moveTo>
                  <a:pt x="49" y="21"/>
                </a:moveTo>
                <a:lnTo>
                  <a:pt x="49" y="21"/>
                </a:lnTo>
                <a:lnTo>
                  <a:pt x="48" y="17"/>
                </a:lnTo>
                <a:lnTo>
                  <a:pt x="47" y="12"/>
                </a:lnTo>
                <a:lnTo>
                  <a:pt x="46" y="10"/>
                </a:lnTo>
                <a:lnTo>
                  <a:pt x="42" y="5"/>
                </a:lnTo>
                <a:lnTo>
                  <a:pt x="38" y="3"/>
                </a:lnTo>
                <a:lnTo>
                  <a:pt x="33" y="1"/>
                </a:lnTo>
                <a:lnTo>
                  <a:pt x="28" y="0"/>
                </a:lnTo>
                <a:lnTo>
                  <a:pt x="25" y="0"/>
                </a:lnTo>
                <a:lnTo>
                  <a:pt x="20" y="0"/>
                </a:lnTo>
                <a:lnTo>
                  <a:pt x="15" y="1"/>
                </a:lnTo>
                <a:lnTo>
                  <a:pt x="11" y="3"/>
                </a:lnTo>
                <a:lnTo>
                  <a:pt x="6" y="5"/>
                </a:lnTo>
                <a:lnTo>
                  <a:pt x="3" y="10"/>
                </a:lnTo>
                <a:lnTo>
                  <a:pt x="1" y="12"/>
                </a:lnTo>
                <a:lnTo>
                  <a:pt x="0" y="17"/>
                </a:lnTo>
                <a:lnTo>
                  <a:pt x="0" y="21"/>
                </a:lnTo>
                <a:lnTo>
                  <a:pt x="0" y="26"/>
                </a:lnTo>
                <a:lnTo>
                  <a:pt x="1" y="30"/>
                </a:lnTo>
                <a:lnTo>
                  <a:pt x="3" y="34"/>
                </a:lnTo>
                <a:lnTo>
                  <a:pt x="6" y="37"/>
                </a:lnTo>
                <a:lnTo>
                  <a:pt x="11" y="41"/>
                </a:lnTo>
                <a:lnTo>
                  <a:pt x="15" y="43"/>
                </a:lnTo>
                <a:lnTo>
                  <a:pt x="20" y="44"/>
                </a:lnTo>
                <a:lnTo>
                  <a:pt x="25" y="45"/>
                </a:lnTo>
                <a:lnTo>
                  <a:pt x="28" y="44"/>
                </a:lnTo>
                <a:lnTo>
                  <a:pt x="33" y="43"/>
                </a:lnTo>
                <a:lnTo>
                  <a:pt x="38" y="41"/>
                </a:lnTo>
                <a:lnTo>
                  <a:pt x="42" y="37"/>
                </a:lnTo>
                <a:lnTo>
                  <a:pt x="46" y="34"/>
                </a:lnTo>
                <a:lnTo>
                  <a:pt x="47" y="30"/>
                </a:lnTo>
                <a:lnTo>
                  <a:pt x="48" y="26"/>
                </a:lnTo>
                <a:lnTo>
                  <a:pt x="49" y="21"/>
                </a:lnTo>
                <a:lnTo>
                  <a:pt x="49" y="21"/>
                </a:lnTo>
                <a:lnTo>
                  <a:pt x="49" y="21"/>
                </a:lnTo>
                <a:close/>
              </a:path>
            </a:pathLst>
          </a:custGeom>
          <a:solidFill>
            <a:srgbClr val="ffffff"/>
          </a:solidFill>
          <a:ln w="144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2760" bIns="-327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7" name=""/>
          <p:cNvSpPr/>
          <p:nvPr/>
        </p:nvSpPr>
        <p:spPr>
          <a:xfrm>
            <a:off x="4788000" y="5657760"/>
            <a:ext cx="15840" cy="15840"/>
          </a:xfrm>
          <a:custGeom>
            <a:avLst/>
            <a:gdLst/>
            <a:ahLst/>
            <a:rect l="l" t="t" r="r" b="b"/>
            <a:pathLst>
              <a:path w="50" h="47">
                <a:moveTo>
                  <a:pt x="50" y="22"/>
                </a:moveTo>
                <a:lnTo>
                  <a:pt x="50" y="22"/>
                </a:lnTo>
                <a:lnTo>
                  <a:pt x="48" y="19"/>
                </a:lnTo>
                <a:lnTo>
                  <a:pt x="47" y="14"/>
                </a:lnTo>
                <a:lnTo>
                  <a:pt x="46" y="11"/>
                </a:lnTo>
                <a:lnTo>
                  <a:pt x="42" y="7"/>
                </a:lnTo>
                <a:lnTo>
                  <a:pt x="38" y="4"/>
                </a:lnTo>
                <a:lnTo>
                  <a:pt x="35" y="1"/>
                </a:lnTo>
                <a:lnTo>
                  <a:pt x="31" y="0"/>
                </a:lnTo>
                <a:lnTo>
                  <a:pt x="25" y="0"/>
                </a:lnTo>
                <a:lnTo>
                  <a:pt x="20" y="0"/>
                </a:lnTo>
                <a:lnTo>
                  <a:pt x="15" y="1"/>
                </a:lnTo>
                <a:lnTo>
                  <a:pt x="12" y="4"/>
                </a:lnTo>
                <a:lnTo>
                  <a:pt x="7" y="7"/>
                </a:lnTo>
                <a:lnTo>
                  <a:pt x="4" y="11"/>
                </a:lnTo>
                <a:lnTo>
                  <a:pt x="2" y="14"/>
                </a:lnTo>
                <a:lnTo>
                  <a:pt x="0" y="19"/>
                </a:lnTo>
                <a:lnTo>
                  <a:pt x="0" y="22"/>
                </a:lnTo>
                <a:lnTo>
                  <a:pt x="0" y="28"/>
                </a:lnTo>
                <a:lnTo>
                  <a:pt x="2" y="32"/>
                </a:lnTo>
                <a:lnTo>
                  <a:pt x="4" y="36"/>
                </a:lnTo>
                <a:lnTo>
                  <a:pt x="7" y="39"/>
                </a:lnTo>
                <a:lnTo>
                  <a:pt x="12" y="41"/>
                </a:lnTo>
                <a:lnTo>
                  <a:pt x="15" y="44"/>
                </a:lnTo>
                <a:lnTo>
                  <a:pt x="20" y="46"/>
                </a:lnTo>
                <a:lnTo>
                  <a:pt x="25" y="47"/>
                </a:lnTo>
                <a:lnTo>
                  <a:pt x="31" y="46"/>
                </a:lnTo>
                <a:lnTo>
                  <a:pt x="35" y="44"/>
                </a:lnTo>
                <a:lnTo>
                  <a:pt x="38" y="41"/>
                </a:lnTo>
                <a:lnTo>
                  <a:pt x="42" y="39"/>
                </a:lnTo>
                <a:lnTo>
                  <a:pt x="46" y="36"/>
                </a:lnTo>
                <a:lnTo>
                  <a:pt x="47" y="32"/>
                </a:lnTo>
                <a:lnTo>
                  <a:pt x="48" y="28"/>
                </a:lnTo>
                <a:lnTo>
                  <a:pt x="50" y="22"/>
                </a:lnTo>
                <a:lnTo>
                  <a:pt x="50" y="22"/>
                </a:lnTo>
                <a:lnTo>
                  <a:pt x="50" y="22"/>
                </a:lnTo>
                <a:close/>
              </a:path>
            </a:pathLst>
          </a:custGeom>
          <a:solidFill>
            <a:srgbClr val="ffffff"/>
          </a:solidFill>
          <a:ln w="144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0960" bIns="-309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8" name=""/>
          <p:cNvSpPr/>
          <p:nvPr/>
        </p:nvSpPr>
        <p:spPr>
          <a:xfrm>
            <a:off x="4317840" y="4176720"/>
            <a:ext cx="57240" cy="7920"/>
          </a:xfrm>
          <a:prstGeom prst="line">
            <a:avLst/>
          </a:prstGeom>
          <a:ln w="1440">
            <a:solidFill>
              <a:srgbClr val="880688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9" name=""/>
          <p:cNvSpPr/>
          <p:nvPr/>
        </p:nvSpPr>
        <p:spPr>
          <a:xfrm>
            <a:off x="4299120" y="4184640"/>
            <a:ext cx="82440" cy="9360"/>
          </a:xfrm>
          <a:prstGeom prst="line">
            <a:avLst/>
          </a:prstGeom>
          <a:ln w="1440">
            <a:solidFill>
              <a:srgbClr val="880688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7440" bIns="-3744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0" name=""/>
          <p:cNvSpPr/>
          <p:nvPr/>
        </p:nvSpPr>
        <p:spPr>
          <a:xfrm>
            <a:off x="4289400" y="4191120"/>
            <a:ext cx="95400" cy="12600"/>
          </a:xfrm>
          <a:prstGeom prst="line">
            <a:avLst/>
          </a:prstGeom>
          <a:ln w="1440">
            <a:solidFill>
              <a:srgbClr val="880688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4200" bIns="-342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1" name=""/>
          <p:cNvSpPr/>
          <p:nvPr/>
        </p:nvSpPr>
        <p:spPr>
          <a:xfrm>
            <a:off x="4278240" y="4203720"/>
            <a:ext cx="109440" cy="7920"/>
          </a:xfrm>
          <a:prstGeom prst="line">
            <a:avLst/>
          </a:prstGeom>
          <a:ln w="1440">
            <a:solidFill>
              <a:srgbClr val="880688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2" name=""/>
          <p:cNvSpPr/>
          <p:nvPr/>
        </p:nvSpPr>
        <p:spPr>
          <a:xfrm>
            <a:off x="4265640" y="4211640"/>
            <a:ext cx="128520" cy="12600"/>
          </a:xfrm>
          <a:prstGeom prst="line">
            <a:avLst/>
          </a:prstGeom>
          <a:ln w="1440">
            <a:solidFill>
              <a:srgbClr val="880688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4200" bIns="-342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3" name=""/>
          <p:cNvSpPr/>
          <p:nvPr/>
        </p:nvSpPr>
        <p:spPr>
          <a:xfrm>
            <a:off x="4300560" y="4132440"/>
            <a:ext cx="15840" cy="34920"/>
          </a:xfrm>
          <a:prstGeom prst="line">
            <a:avLst/>
          </a:prstGeom>
          <a:ln w="1440">
            <a:solidFill>
              <a:srgbClr val="880688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11880" bIns="-118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4" name=""/>
          <p:cNvSpPr/>
          <p:nvPr/>
        </p:nvSpPr>
        <p:spPr>
          <a:xfrm>
            <a:off x="4282920" y="4122720"/>
            <a:ext cx="27000" cy="54000"/>
          </a:xfrm>
          <a:prstGeom prst="line">
            <a:avLst/>
          </a:prstGeom>
          <a:ln w="1440">
            <a:solidFill>
              <a:srgbClr val="880688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7200" bIns="72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5" name=""/>
          <p:cNvSpPr/>
          <p:nvPr/>
        </p:nvSpPr>
        <p:spPr>
          <a:xfrm>
            <a:off x="4273560" y="4121280"/>
            <a:ext cx="28440" cy="60120"/>
          </a:xfrm>
          <a:prstGeom prst="line">
            <a:avLst/>
          </a:prstGeom>
          <a:ln w="1440">
            <a:solidFill>
              <a:srgbClr val="880688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3320" bIns="1332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6" name=""/>
          <p:cNvSpPr/>
          <p:nvPr/>
        </p:nvSpPr>
        <p:spPr>
          <a:xfrm>
            <a:off x="4257720" y="4119480"/>
            <a:ext cx="38160" cy="68400"/>
          </a:xfrm>
          <a:prstGeom prst="line">
            <a:avLst/>
          </a:prstGeom>
          <a:ln w="1440">
            <a:solidFill>
              <a:srgbClr val="880688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1600" bIns="216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7" name=""/>
          <p:cNvSpPr/>
          <p:nvPr/>
        </p:nvSpPr>
        <p:spPr>
          <a:xfrm flipV="1">
            <a:off x="4389480" y="4129200"/>
            <a:ext cx="34920" cy="41040"/>
          </a:xfrm>
          <a:prstGeom prst="line">
            <a:avLst/>
          </a:prstGeom>
          <a:ln w="1440">
            <a:solidFill>
              <a:srgbClr val="880688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5760" bIns="-57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8" name=""/>
          <p:cNvSpPr/>
          <p:nvPr/>
        </p:nvSpPr>
        <p:spPr>
          <a:xfrm flipV="1">
            <a:off x="4387680" y="4127400"/>
            <a:ext cx="47880" cy="61920"/>
          </a:xfrm>
          <a:prstGeom prst="line">
            <a:avLst/>
          </a:prstGeom>
          <a:ln w="1440">
            <a:solidFill>
              <a:srgbClr val="880688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5120" bIns="1512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9" name=""/>
          <p:cNvSpPr/>
          <p:nvPr/>
        </p:nvSpPr>
        <p:spPr>
          <a:xfrm flipV="1">
            <a:off x="4389480" y="4129200"/>
            <a:ext cx="57240" cy="71280"/>
          </a:xfrm>
          <a:prstGeom prst="line">
            <a:avLst/>
          </a:prstGeom>
          <a:ln w="1440">
            <a:solidFill>
              <a:srgbClr val="880688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4480" bIns="244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10" name=""/>
          <p:cNvSpPr/>
          <p:nvPr/>
        </p:nvSpPr>
        <p:spPr>
          <a:xfrm flipV="1">
            <a:off x="4395960" y="4130640"/>
            <a:ext cx="60120" cy="84240"/>
          </a:xfrm>
          <a:prstGeom prst="line">
            <a:avLst/>
          </a:prstGeom>
          <a:ln w="1440">
            <a:solidFill>
              <a:srgbClr val="880688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7440" bIns="3744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11" name=""/>
          <p:cNvSpPr/>
          <p:nvPr/>
        </p:nvSpPr>
        <p:spPr>
          <a:xfrm flipH="1">
            <a:off x="4300200" y="4092480"/>
            <a:ext cx="28440" cy="28800"/>
          </a:xfrm>
          <a:prstGeom prst="line">
            <a:avLst/>
          </a:prstGeom>
          <a:ln w="1440">
            <a:solidFill>
              <a:srgbClr val="880688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18000" bIns="-180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12" name=""/>
          <p:cNvSpPr/>
          <p:nvPr/>
        </p:nvSpPr>
        <p:spPr>
          <a:xfrm flipH="1">
            <a:off x="4289040" y="4079880"/>
            <a:ext cx="41400" cy="39600"/>
          </a:xfrm>
          <a:prstGeom prst="line">
            <a:avLst/>
          </a:prstGeom>
          <a:ln w="1440">
            <a:solidFill>
              <a:srgbClr val="880688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7200" bIns="-72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13" name=""/>
          <p:cNvSpPr/>
          <p:nvPr/>
        </p:nvSpPr>
        <p:spPr>
          <a:xfrm flipH="1">
            <a:off x="4281480" y="4068720"/>
            <a:ext cx="38160" cy="47520"/>
          </a:xfrm>
          <a:prstGeom prst="line">
            <a:avLst/>
          </a:prstGeom>
          <a:ln w="1440">
            <a:solidFill>
              <a:srgbClr val="880688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720" bIns="72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14" name=""/>
          <p:cNvSpPr/>
          <p:nvPr/>
        </p:nvSpPr>
        <p:spPr>
          <a:xfrm flipH="1">
            <a:off x="4273200" y="4052880"/>
            <a:ext cx="42840" cy="58680"/>
          </a:xfrm>
          <a:prstGeom prst="line">
            <a:avLst/>
          </a:prstGeom>
          <a:ln w="1440">
            <a:solidFill>
              <a:srgbClr val="880688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1880" bIns="118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15" name=""/>
          <p:cNvSpPr/>
          <p:nvPr/>
        </p:nvSpPr>
        <p:spPr>
          <a:xfrm flipH="1" flipV="1">
            <a:off x="4389480" y="4093920"/>
            <a:ext cx="25200" cy="29880"/>
          </a:xfrm>
          <a:prstGeom prst="line">
            <a:avLst/>
          </a:prstGeom>
          <a:ln w="1440">
            <a:solidFill>
              <a:srgbClr val="880688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16920" bIns="-1692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16" name=""/>
          <p:cNvSpPr/>
          <p:nvPr/>
        </p:nvSpPr>
        <p:spPr>
          <a:xfrm flipH="1" flipV="1">
            <a:off x="4393800" y="4084200"/>
            <a:ext cx="33480" cy="42840"/>
          </a:xfrm>
          <a:prstGeom prst="line">
            <a:avLst/>
          </a:prstGeom>
          <a:ln w="1440">
            <a:solidFill>
              <a:srgbClr val="880688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960" bIns="-39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17" name=""/>
          <p:cNvSpPr/>
          <p:nvPr/>
        </p:nvSpPr>
        <p:spPr>
          <a:xfrm flipH="1" flipV="1">
            <a:off x="4404960" y="4071600"/>
            <a:ext cx="33480" cy="49320"/>
          </a:xfrm>
          <a:prstGeom prst="line">
            <a:avLst/>
          </a:prstGeom>
          <a:ln w="1440">
            <a:solidFill>
              <a:srgbClr val="880688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520" bIns="252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18" name=""/>
          <p:cNvSpPr/>
          <p:nvPr/>
        </p:nvSpPr>
        <p:spPr>
          <a:xfrm flipH="1" flipV="1">
            <a:off x="4404960" y="4061880"/>
            <a:ext cx="42840" cy="55800"/>
          </a:xfrm>
          <a:prstGeom prst="line">
            <a:avLst/>
          </a:prstGeom>
          <a:ln w="1440">
            <a:solidFill>
              <a:srgbClr val="880688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9000" bIns="90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19" name=""/>
          <p:cNvSpPr/>
          <p:nvPr/>
        </p:nvSpPr>
        <p:spPr>
          <a:xfrm flipH="1" flipV="1">
            <a:off x="4330440" y="4088880"/>
            <a:ext cx="42840" cy="1800"/>
          </a:xfrm>
          <a:prstGeom prst="line">
            <a:avLst/>
          </a:prstGeom>
          <a:ln w="1440">
            <a:solidFill>
              <a:srgbClr val="880688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20" name=""/>
          <p:cNvSpPr/>
          <p:nvPr/>
        </p:nvSpPr>
        <p:spPr>
          <a:xfrm flipH="1" flipV="1">
            <a:off x="4325400" y="4079520"/>
            <a:ext cx="57240" cy="4680"/>
          </a:xfrm>
          <a:prstGeom prst="line">
            <a:avLst/>
          </a:prstGeom>
          <a:ln w="1440">
            <a:solidFill>
              <a:srgbClr val="880688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2120" bIns="-4212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21" name=""/>
          <p:cNvSpPr/>
          <p:nvPr/>
        </p:nvSpPr>
        <p:spPr>
          <a:xfrm flipH="1">
            <a:off x="4324320" y="4070520"/>
            <a:ext cx="63360" cy="1440"/>
          </a:xfrm>
          <a:prstGeom prst="line">
            <a:avLst/>
          </a:prstGeom>
          <a:ln w="1440">
            <a:solidFill>
              <a:srgbClr val="880688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22" name=""/>
          <p:cNvSpPr/>
          <p:nvPr/>
        </p:nvSpPr>
        <p:spPr>
          <a:xfrm flipH="1" flipV="1">
            <a:off x="4321080" y="4060440"/>
            <a:ext cx="84240" cy="3240"/>
          </a:xfrm>
          <a:prstGeom prst="line">
            <a:avLst/>
          </a:prstGeom>
          <a:ln w="1440">
            <a:solidFill>
              <a:srgbClr val="880688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3560" bIns="-435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23" name=""/>
          <p:cNvSpPr/>
          <p:nvPr/>
        </p:nvSpPr>
        <p:spPr>
          <a:xfrm>
            <a:off x="2463840" y="2205000"/>
            <a:ext cx="4343400" cy="838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003366"/>
                </a:solidFill>
                <a:effectLst/>
                <a:uFillTx/>
                <a:latin typeface="Futura BdCn BT"/>
              </a:rPr>
              <a:t>QUESTIONS?</a:t>
            </a:r>
            <a:endParaRPr b="0" lang="en-US" sz="4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24" name=""/>
          <p:cNvSpPr/>
          <p:nvPr/>
        </p:nvSpPr>
        <p:spPr>
          <a:xfrm>
            <a:off x="4467240" y="5773680"/>
            <a:ext cx="365040" cy="260280"/>
          </a:xfrm>
          <a:custGeom>
            <a:avLst/>
            <a:gdLst/>
            <a:ahLst/>
            <a:rect l="l" t="t" r="r" b="b"/>
            <a:pathLst>
              <a:path w="230" h="164">
                <a:moveTo>
                  <a:pt x="230" y="0"/>
                </a:moveTo>
                <a:lnTo>
                  <a:pt x="210" y="52"/>
                </a:lnTo>
                <a:lnTo>
                  <a:pt x="176" y="95"/>
                </a:lnTo>
                <a:lnTo>
                  <a:pt x="160" y="114"/>
                </a:lnTo>
                <a:lnTo>
                  <a:pt x="118" y="140"/>
                </a:lnTo>
                <a:lnTo>
                  <a:pt x="76" y="156"/>
                </a:lnTo>
                <a:lnTo>
                  <a:pt x="50" y="164"/>
                </a:lnTo>
                <a:lnTo>
                  <a:pt x="30" y="162"/>
                </a:lnTo>
                <a:lnTo>
                  <a:pt x="8" y="158"/>
                </a:lnTo>
                <a:lnTo>
                  <a:pt x="0" y="132"/>
                </a:lnTo>
                <a:lnTo>
                  <a:pt x="12" y="106"/>
                </a:lnTo>
                <a:lnTo>
                  <a:pt x="40" y="92"/>
                </a:lnTo>
                <a:lnTo>
                  <a:pt x="78" y="96"/>
                </a:lnTo>
                <a:lnTo>
                  <a:pt x="118" y="98"/>
                </a:lnTo>
                <a:lnTo>
                  <a:pt x="162" y="72"/>
                </a:lnTo>
                <a:lnTo>
                  <a:pt x="190" y="50"/>
                </a:lnTo>
                <a:lnTo>
                  <a:pt x="230" y="0"/>
                </a:lnTo>
                <a:close/>
              </a:path>
            </a:pathLst>
          </a:custGeom>
          <a:solidFill>
            <a:srgbClr val="ffffff"/>
          </a:solidFill>
          <a:ln w="18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pic>
        <p:nvPicPr>
          <p:cNvPr id="125" name="" descr=""/>
          <p:cNvPicPr/>
          <p:nvPr/>
        </p:nvPicPr>
        <p:blipFill>
          <a:blip r:embed="rId1"/>
          <a:stretch/>
        </p:blipFill>
        <p:spPr>
          <a:xfrm>
            <a:off x="0" y="0"/>
            <a:ext cx="9144000" cy="12333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26" name=""/>
          <p:cNvSpPr/>
          <p:nvPr/>
        </p:nvSpPr>
        <p:spPr>
          <a:xfrm>
            <a:off x="1521000" y="198360"/>
            <a:ext cx="590652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ffffff"/>
                </a:solidFill>
                <a:effectLst/>
                <a:uFillTx/>
                <a:latin typeface="Futura BdCn BT"/>
              </a:rPr>
              <a:t>Western Frontier Pipeline</a:t>
            </a:r>
            <a:endParaRPr b="0" lang="en-US" sz="4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p:transition>
    <p:random/>
  </p:transition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336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"/>
          <p:cNvSpPr/>
          <p:nvPr/>
        </p:nvSpPr>
        <p:spPr>
          <a:xfrm flipV="1">
            <a:off x="0" y="6324480"/>
            <a:ext cx="9144000" cy="152640"/>
          </a:xfrm>
          <a:prstGeom prst="roundRect">
            <a:avLst>
              <a:gd name="adj" fmla="val 0"/>
            </a:avLst>
          </a:prstGeom>
          <a:gradFill rotWithShape="0">
            <a:gsLst>
              <a:gs pos="0">
                <a:srgbClr val="460075"/>
              </a:gs>
              <a:gs pos="100000">
                <a:srgbClr val="9900ff"/>
              </a:gs>
            </a:gsLst>
            <a:path path="rect">
              <a:fillToRect l="50000" t="50000" r="50000" b="50000"/>
            </a:path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"/>
          <p:cNvSpPr/>
          <p:nvPr/>
        </p:nvSpPr>
        <p:spPr>
          <a:xfrm>
            <a:off x="2590920" y="3200400"/>
            <a:ext cx="312408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Insert map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pic>
        <p:nvPicPr>
          <p:cNvPr id="19" name="centralmap" descr=""/>
          <p:cNvPicPr/>
          <p:nvPr/>
        </p:nvPicPr>
        <p:blipFill>
          <a:blip r:embed="rId1"/>
          <a:stretch/>
        </p:blipFill>
        <p:spPr>
          <a:xfrm>
            <a:off x="2151000" y="1284120"/>
            <a:ext cx="4681440" cy="5015160"/>
          </a:xfrm>
          <a:prstGeom prst="rect">
            <a:avLst/>
          </a:prstGeom>
          <a:noFill/>
          <a:ln w="28440">
            <a:solidFill>
              <a:srgbClr val="ffff00"/>
            </a:solidFill>
            <a:miter/>
          </a:ln>
        </p:spPr>
      </p:pic>
      <p:pic>
        <p:nvPicPr>
          <p:cNvPr id="20" name="" descr=""/>
          <p:cNvPicPr/>
          <p:nvPr/>
        </p:nvPicPr>
        <p:blipFill>
          <a:blip r:embed="rId2"/>
          <a:stretch/>
        </p:blipFill>
        <p:spPr>
          <a:xfrm>
            <a:off x="0" y="0"/>
            <a:ext cx="9144000" cy="12333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1" name=""/>
          <p:cNvSpPr/>
          <p:nvPr/>
        </p:nvSpPr>
        <p:spPr>
          <a:xfrm>
            <a:off x="1521000" y="198360"/>
            <a:ext cx="590652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ffffff"/>
                </a:solidFill>
                <a:effectLst/>
                <a:uFillTx/>
                <a:latin typeface="Futura BdCn BT"/>
              </a:rPr>
              <a:t>Western Frontier Pipeline</a:t>
            </a:r>
            <a:endParaRPr b="0" lang="en-US" sz="4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p:transition>
    <p:random/>
  </p:transition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336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/>
          </p:nvPr>
        </p:nvSpPr>
        <p:spPr>
          <a:xfrm>
            <a:off x="652320" y="1447920"/>
            <a:ext cx="7839360" cy="50925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290520" indent="-290520">
              <a:spcBef>
                <a:spcPts val="1749"/>
              </a:spcBef>
              <a:buClr>
                <a:srgbClr val="a5cdeb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cc66"/>
                </a:solidFill>
                <a:effectLst/>
                <a:uFillTx/>
                <a:latin typeface="Times New Roman"/>
              </a:rPr>
              <a:t>Extremely Successful Open Season</a:t>
            </a:r>
            <a:endParaRPr b="1" lang="en-US" sz="2800" strike="noStrike" u="none">
              <a:solidFill>
                <a:srgbClr val="ffcc66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a5cdeb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Expressions of Interest Exceeded Project Requirements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a5cdeb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Valuable Customer Input Utilized in Project Analysis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a5cdeb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Designed Project based on Customer Needs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a5cdeb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Senior Management Supports Next Phase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451"/>
              </a:spcBef>
              <a:buClr>
                <a:srgbClr val="a5cdeb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Initiate Project Expenditures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451"/>
              </a:spcBef>
              <a:buClr>
                <a:srgbClr val="a5cdeb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Project Design Activities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451"/>
              </a:spcBef>
              <a:buClr>
                <a:srgbClr val="a5cdeb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Binding Agreements 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451"/>
              </a:spcBef>
              <a:buClr>
                <a:srgbClr val="a5cdeb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Binding Open Season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743040"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743040"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743040"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pic>
        <p:nvPicPr>
          <p:cNvPr id="23" name="" descr=""/>
          <p:cNvPicPr/>
          <p:nvPr/>
        </p:nvPicPr>
        <p:blipFill>
          <a:blip r:embed="rId1"/>
          <a:stretch/>
        </p:blipFill>
        <p:spPr>
          <a:xfrm>
            <a:off x="0" y="0"/>
            <a:ext cx="9144000" cy="12333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4" name=""/>
          <p:cNvSpPr/>
          <p:nvPr/>
        </p:nvSpPr>
        <p:spPr>
          <a:xfrm>
            <a:off x="1521000" y="198360"/>
            <a:ext cx="590652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ffffff"/>
                </a:solidFill>
                <a:effectLst/>
                <a:uFillTx/>
                <a:latin typeface="Futura BdCn BT"/>
              </a:rPr>
              <a:t>Western Frontier Pipeline</a:t>
            </a:r>
            <a:endParaRPr b="0" lang="en-US" sz="4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p:transition>
    <p:random/>
  </p:transition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336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laceHolder 1"/>
          <p:cNvSpPr>
            <a:spLocks noGrp="1"/>
          </p:cNvSpPr>
          <p:nvPr>
            <p:ph/>
          </p:nvPr>
        </p:nvSpPr>
        <p:spPr>
          <a:xfrm>
            <a:off x="652320" y="1447920"/>
            <a:ext cx="7839360" cy="50925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290520" indent="-290520">
              <a:spcBef>
                <a:spcPts val="1749"/>
              </a:spcBef>
              <a:buClr>
                <a:srgbClr val="a5cdeb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cc66"/>
                </a:solidFill>
                <a:effectLst/>
                <a:uFillTx/>
                <a:latin typeface="Times New Roman"/>
              </a:rPr>
              <a:t>Customer Requirements</a:t>
            </a:r>
            <a:endParaRPr b="1" lang="en-US" sz="2800" strike="noStrike" u="none">
              <a:solidFill>
                <a:srgbClr val="ffcc66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a5cdeb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Cost Effective - Transportation and Fuel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a5cdeb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Market Liquidity &amp; Flexibility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a5cdeb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Storage Access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a5cdeb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Ease of Use (Nominations &amp; Scheduling)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a5cdeb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Rate Design Creativity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pic>
        <p:nvPicPr>
          <p:cNvPr id="26" name="" descr=""/>
          <p:cNvPicPr/>
          <p:nvPr/>
        </p:nvPicPr>
        <p:blipFill>
          <a:blip r:embed="rId1"/>
          <a:stretch/>
        </p:blipFill>
        <p:spPr>
          <a:xfrm>
            <a:off x="0" y="0"/>
            <a:ext cx="9144000" cy="12333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7" name=""/>
          <p:cNvSpPr/>
          <p:nvPr/>
        </p:nvSpPr>
        <p:spPr>
          <a:xfrm>
            <a:off x="1521000" y="198360"/>
            <a:ext cx="590652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ffffff"/>
                </a:solidFill>
                <a:effectLst/>
                <a:uFillTx/>
                <a:latin typeface="Futura BdCn BT"/>
              </a:rPr>
              <a:t>Western Frontier Pipeline</a:t>
            </a:r>
            <a:endParaRPr b="0" lang="en-US" sz="4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p:transition>
    <p:random/>
  </p:transition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336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"/>
          <p:cNvSpPr/>
          <p:nvPr/>
        </p:nvSpPr>
        <p:spPr>
          <a:xfrm flipV="1">
            <a:off x="0" y="6324480"/>
            <a:ext cx="9144000" cy="152640"/>
          </a:xfrm>
          <a:prstGeom prst="roundRect">
            <a:avLst>
              <a:gd name="adj" fmla="val 0"/>
            </a:avLst>
          </a:prstGeom>
          <a:gradFill rotWithShape="0">
            <a:gsLst>
              <a:gs pos="0">
                <a:srgbClr val="460075"/>
              </a:gs>
              <a:gs pos="100000">
                <a:srgbClr val="9900ff"/>
              </a:gs>
            </a:gsLst>
            <a:path path="rect">
              <a:fillToRect l="50000" t="50000" r="50000" b="50000"/>
            </a:path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>
            <a:off x="2590920" y="3200400"/>
            <a:ext cx="312408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Insert map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pic>
        <p:nvPicPr>
          <p:cNvPr id="30" name="Frontier3" descr=""/>
          <p:cNvPicPr/>
          <p:nvPr/>
        </p:nvPicPr>
        <p:blipFill>
          <a:blip r:embed="rId1"/>
          <a:stretch/>
        </p:blipFill>
        <p:spPr>
          <a:xfrm>
            <a:off x="0" y="1266840"/>
            <a:ext cx="9144000" cy="55911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1" name="" descr=""/>
          <p:cNvPicPr/>
          <p:nvPr/>
        </p:nvPicPr>
        <p:blipFill>
          <a:blip r:embed="rId2"/>
          <a:stretch/>
        </p:blipFill>
        <p:spPr>
          <a:xfrm>
            <a:off x="0" y="0"/>
            <a:ext cx="9144000" cy="12333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2" name=""/>
          <p:cNvSpPr/>
          <p:nvPr/>
        </p:nvSpPr>
        <p:spPr>
          <a:xfrm>
            <a:off x="1521000" y="198360"/>
            <a:ext cx="590652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ffffff"/>
                </a:solidFill>
                <a:effectLst/>
                <a:uFillTx/>
                <a:latin typeface="Futura BdCn BT"/>
              </a:rPr>
              <a:t>Western Frontier Pipeline</a:t>
            </a:r>
            <a:endParaRPr b="0" lang="en-US" sz="4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p:transition>
    <p:random/>
  </p:transition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336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PlaceHolder 1"/>
          <p:cNvSpPr>
            <a:spLocks noGrp="1"/>
          </p:cNvSpPr>
          <p:nvPr>
            <p:ph/>
          </p:nvPr>
        </p:nvSpPr>
        <p:spPr>
          <a:xfrm>
            <a:off x="652320" y="1447920"/>
            <a:ext cx="7839360" cy="50925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290520" indent="-290520">
              <a:spcBef>
                <a:spcPts val="1749"/>
              </a:spcBef>
              <a:buClr>
                <a:srgbClr val="a5cdeb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cc66"/>
                </a:solidFill>
                <a:effectLst/>
                <a:uFillTx/>
                <a:latin typeface="Times New Roman"/>
              </a:rPr>
              <a:t>Western Frontier Pipeline Project Refined</a:t>
            </a:r>
            <a:endParaRPr b="1" lang="en-US" sz="2800" strike="noStrike" u="none">
              <a:solidFill>
                <a:srgbClr val="ffcc66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a5cdeb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Route Cheyenne Hub/DJ Basin/Hugoton, KS/Oklahoma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a5cdeb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Maximize Efficiency of Facilities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451"/>
              </a:spcBef>
              <a:buClr>
                <a:srgbClr val="a5cdeb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400 Mile 30” Diameter Pipeline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451"/>
              </a:spcBef>
              <a:buClr>
                <a:srgbClr val="a5cdeb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Higher MAOP and Operating Pressure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a5cdeb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Minimize Horsepower  Requirement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451"/>
              </a:spcBef>
              <a:buClr>
                <a:srgbClr val="a5cdeb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13,000 HP Proposed @ Cheyenne Hub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a5cdeb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Maximize Market Opportunity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a5cdeb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Basin Flexibility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743040"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pic>
        <p:nvPicPr>
          <p:cNvPr id="34" name="" descr=""/>
          <p:cNvPicPr/>
          <p:nvPr/>
        </p:nvPicPr>
        <p:blipFill>
          <a:blip r:embed="rId1"/>
          <a:stretch/>
        </p:blipFill>
        <p:spPr>
          <a:xfrm>
            <a:off x="0" y="0"/>
            <a:ext cx="9144000" cy="12333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5" name=""/>
          <p:cNvSpPr/>
          <p:nvPr/>
        </p:nvSpPr>
        <p:spPr>
          <a:xfrm>
            <a:off x="1521000" y="198360"/>
            <a:ext cx="590652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ffffff"/>
                </a:solidFill>
                <a:effectLst/>
                <a:uFillTx/>
                <a:latin typeface="Futura BdCn BT"/>
              </a:rPr>
              <a:t>Western Frontier Pipeline</a:t>
            </a:r>
            <a:endParaRPr b="0" lang="en-US" sz="4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p:transition>
    <p:random/>
  </p:transition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336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PlaceHolder 1"/>
          <p:cNvSpPr>
            <a:spLocks noGrp="1"/>
          </p:cNvSpPr>
          <p:nvPr>
            <p:ph/>
          </p:nvPr>
        </p:nvSpPr>
        <p:spPr>
          <a:xfrm>
            <a:off x="652320" y="1447920"/>
            <a:ext cx="7839360" cy="50925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290520" indent="-290520">
              <a:spcBef>
                <a:spcPts val="1749"/>
              </a:spcBef>
              <a:buClr>
                <a:srgbClr val="a5cdeb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cc66"/>
                </a:solidFill>
                <a:effectLst/>
                <a:uFillTx/>
                <a:latin typeface="Times New Roman"/>
              </a:rPr>
              <a:t>Minimize Fuel and Transportation Cost</a:t>
            </a:r>
            <a:endParaRPr b="1" lang="en-US" sz="2800" strike="noStrike" u="none">
              <a:solidFill>
                <a:srgbClr val="ffcc66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a5cdeb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100% LF Rates from Cheyenne Hub to: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451"/>
              </a:spcBef>
              <a:buClr>
                <a:srgbClr val="a5cdeb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Hugoton - $0.25 per Dth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451"/>
              </a:spcBef>
              <a:buClr>
                <a:srgbClr val="a5cdeb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Pipeline Hub Including Central’s OK System - $0.30 per Dth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451"/>
              </a:spcBef>
              <a:buClr>
                <a:srgbClr val="a5cdeb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Rate Negotiable for Central System Market Access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a5cdeb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Fuel Anticipated at Less Than 1%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a5cdeb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Minimum Term Requirement - 10 Years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pic>
        <p:nvPicPr>
          <p:cNvPr id="37" name="" descr=""/>
          <p:cNvPicPr/>
          <p:nvPr/>
        </p:nvPicPr>
        <p:blipFill>
          <a:blip r:embed="rId1"/>
          <a:stretch/>
        </p:blipFill>
        <p:spPr>
          <a:xfrm>
            <a:off x="0" y="0"/>
            <a:ext cx="9144000" cy="12333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8" name=""/>
          <p:cNvSpPr/>
          <p:nvPr/>
        </p:nvSpPr>
        <p:spPr>
          <a:xfrm>
            <a:off x="1521000" y="198360"/>
            <a:ext cx="590652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ffffff"/>
                </a:solidFill>
                <a:effectLst/>
                <a:uFillTx/>
                <a:latin typeface="Futura BdCn BT"/>
              </a:rPr>
              <a:t>Western Frontier Pipeline</a:t>
            </a:r>
            <a:endParaRPr b="0" lang="en-US" sz="4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p:transition>
    <p:random/>
  </p:transition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336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PlaceHolder 1"/>
          <p:cNvSpPr>
            <a:spLocks noGrp="1"/>
          </p:cNvSpPr>
          <p:nvPr>
            <p:ph/>
          </p:nvPr>
        </p:nvSpPr>
        <p:spPr>
          <a:xfrm>
            <a:off x="652320" y="1447920"/>
            <a:ext cx="7839360" cy="50925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290520" indent="-290520">
              <a:spcBef>
                <a:spcPts val="1749"/>
              </a:spcBef>
              <a:buClr>
                <a:srgbClr val="a5cdeb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cc66"/>
                </a:solidFill>
                <a:effectLst/>
                <a:uFillTx/>
                <a:latin typeface="Times New Roman"/>
              </a:rPr>
              <a:t>Market Liquidity</a:t>
            </a:r>
            <a:endParaRPr b="1" lang="en-US" sz="2800" strike="noStrike" u="none">
              <a:solidFill>
                <a:srgbClr val="ffcc66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a5cdeb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Pipeline Hub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451"/>
              </a:spcBef>
              <a:buClr>
                <a:srgbClr val="a5cdeb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Northern Natural (NNG)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451"/>
              </a:spcBef>
              <a:buClr>
                <a:srgbClr val="a5cdeb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Pan Handle Eastern (PEPL)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451"/>
              </a:spcBef>
              <a:buClr>
                <a:srgbClr val="a5cdeb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ANR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451"/>
              </a:spcBef>
              <a:buClr>
                <a:srgbClr val="a5cdeb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Natural Gas Pipeline of America (NGPL)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a5cdeb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Williams System Markets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a5cdeb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Oklahoma Intrastates (TransOk, Enogex, ONG)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a5cdeb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Potential Markets along Western Frontier Pipeline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pic>
        <p:nvPicPr>
          <p:cNvPr id="40" name="" descr=""/>
          <p:cNvPicPr/>
          <p:nvPr/>
        </p:nvPicPr>
        <p:blipFill>
          <a:blip r:embed="rId1"/>
          <a:stretch/>
        </p:blipFill>
        <p:spPr>
          <a:xfrm>
            <a:off x="0" y="0"/>
            <a:ext cx="9144000" cy="12333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41" name=""/>
          <p:cNvSpPr/>
          <p:nvPr/>
        </p:nvSpPr>
        <p:spPr>
          <a:xfrm>
            <a:off x="1521000" y="198360"/>
            <a:ext cx="590652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ffffff"/>
                </a:solidFill>
                <a:effectLst/>
                <a:uFillTx/>
                <a:latin typeface="Futura BdCn BT"/>
              </a:rPr>
              <a:t>Western Frontier Pipeline</a:t>
            </a:r>
            <a:endParaRPr b="0" lang="en-US" sz="4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p:transition>
    <p:random/>
  </p:transition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336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/>
          </p:cNvSpPr>
          <p:nvPr>
            <p:ph/>
          </p:nvPr>
        </p:nvSpPr>
        <p:spPr>
          <a:xfrm>
            <a:off x="652320" y="1447920"/>
            <a:ext cx="7839360" cy="50925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290520" indent="-290520">
              <a:spcBef>
                <a:spcPts val="1749"/>
              </a:spcBef>
              <a:buClr>
                <a:srgbClr val="a5cdeb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cc66"/>
                </a:solidFill>
                <a:effectLst/>
                <a:uFillTx/>
                <a:latin typeface="Times New Roman"/>
              </a:rPr>
              <a:t>Flexibility</a:t>
            </a:r>
            <a:endParaRPr b="1" lang="en-US" sz="2800" strike="noStrike" u="none">
              <a:solidFill>
                <a:srgbClr val="ffcc66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a5cdeb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Transport to Western Frontier Markets or Hugoton Interconnect at Lower Rate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a5cdeb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Transport on Pipeline Hub to Off-System Market &amp; Central’s Oklahoma System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a5cdeb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Negotiable Rate on Williams Central System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a5cdeb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Seamless Transportation Service on Williams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a5cdeb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Future Expansion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451"/>
              </a:spcBef>
              <a:buClr>
                <a:srgbClr val="a5cdeb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Denver and Front Range Markets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451"/>
              </a:spcBef>
              <a:buClr>
                <a:srgbClr val="a5cdeb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Western Frontier Mainline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451"/>
              </a:spcBef>
              <a:buClr>
                <a:srgbClr val="a5cdeb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Williams Central System Markets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pic>
        <p:nvPicPr>
          <p:cNvPr id="43" name="" descr=""/>
          <p:cNvPicPr/>
          <p:nvPr/>
        </p:nvPicPr>
        <p:blipFill>
          <a:blip r:embed="rId1"/>
          <a:stretch/>
        </p:blipFill>
        <p:spPr>
          <a:xfrm>
            <a:off x="0" y="0"/>
            <a:ext cx="9144000" cy="12333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44" name=""/>
          <p:cNvSpPr/>
          <p:nvPr/>
        </p:nvSpPr>
        <p:spPr>
          <a:xfrm>
            <a:off x="1521000" y="198360"/>
            <a:ext cx="590652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ffffff"/>
                </a:solidFill>
                <a:effectLst/>
                <a:uFillTx/>
                <a:latin typeface="Futura BdCn BT"/>
              </a:rPr>
              <a:t>Western Frontier Pipeline</a:t>
            </a:r>
            <a:endParaRPr b="0" lang="en-US" sz="4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p:transition>
    <p:random/>
  </p:transition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5384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2000-01-05T17:14:13Z</dcterms:created>
  <dc:creator>Kerry Malone</dc:creator>
  <dc:description/>
  <dc:language>en-US</dc:language>
  <cp:lastModifiedBy>sanders_d</cp:lastModifiedBy>
  <cp:lastPrinted>2000-10-17T12:29:36Z</cp:lastPrinted>
  <dcterms:modified xsi:type="dcterms:W3CDTF">2000-11-01T12:42:45Z</dcterms:modified>
  <cp:revision>162</cp:revision>
  <dc:subject/>
  <dc:title>TEMPLATE</dc:title>
</cp:coreProperties>
</file>