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41804B2-0810-41CD-BF31-11977313556E}"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D922378-EE37-492C-9131-8C83F79C81D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457200" y="1676520"/>
            <a:ext cx="8153280" cy="117000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CALIFORNIA RELATED ISSUES BY FORUM</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6" name=""/>
          <p:cNvSpPr/>
          <p:nvPr/>
        </p:nvSpPr>
        <p:spPr>
          <a:xfrm>
            <a:off x="2286000" y="5791320"/>
            <a:ext cx="464832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As of September 14, 2000</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CPUC</a:t>
            </a:r>
            <a:endParaRPr b="0" lang="en-US" sz="2800" strike="noStrike" u="none">
              <a:solidFill>
                <a:srgbClr val="000000"/>
              </a:solidFill>
              <a:effectLst/>
              <a:uFillTx/>
              <a:latin typeface="Times New Roman"/>
            </a:endParaRPr>
          </a:p>
        </p:txBody>
      </p:sp>
      <p:sp>
        <p:nvSpPr>
          <p:cNvPr id="8" name=""/>
          <p:cNvSpPr/>
          <p:nvPr/>
        </p:nvSpPr>
        <p:spPr>
          <a:xfrm>
            <a:off x="914400" y="1371600"/>
            <a:ext cx="6934320" cy="56106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Order Instituting Investigation (OII)</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No end point, no scoping memo, initial comments due Friday Sept 15, roll in under collection issues (PG&amp;E, SCE). These comments will go to FERC. Discussion on what CPUC can do?  Our focus is on interrelationship between wholesale and retail. Frontier Econ is helping with our comments.  PR messaging on the benefits of retail competition.  Begin to explain the ESP message (ARM effort).</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SM, </a:t>
            </a:r>
            <a:r>
              <a:rPr b="1" i="1" lang="en-US" sz="2400" strike="noStrike" u="none">
                <a:solidFill>
                  <a:srgbClr val="000000"/>
                </a:solidFill>
                <a:effectLst/>
                <a:uFillTx/>
                <a:latin typeface="Times New Roman"/>
              </a:rPr>
              <a:t>MP</a:t>
            </a:r>
            <a:r>
              <a:rPr b="0" lang="en-US" sz="2400" strike="noStrike" u="none">
                <a:solidFill>
                  <a:srgbClr val="000000"/>
                </a:solidFill>
                <a:effectLst/>
                <a:uFillTx/>
                <a:latin typeface="Times New Roman"/>
              </a:rPr>
              <a:t>, MH, SN, JH, HK, JS, PK, SMc, JD, DF</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Conference Calls - HK, MH, MP, SM</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Where is the value of helping PG&amp;E for Enron?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914400" y="1371600"/>
            <a:ext cx="6934320" cy="37969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SDG&amp;E Tariff Advisory Letter (</a:t>
            </a:r>
            <a:r>
              <a:rPr b="1" i="1" lang="en-US" sz="2400" strike="noStrike" u="none">
                <a:solidFill>
                  <a:srgbClr val="000000"/>
                </a:solidFill>
                <a:effectLst/>
                <a:uFillTx/>
                <a:latin typeface="Times New Roman"/>
              </a:rPr>
              <a:t>MP</a:t>
            </a: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RAP 99</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RCS / DASF Settlement Discussions</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PG&amp;E Phase II GRC</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PG&amp;E Attrition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DG Proceedings (</a:t>
            </a:r>
            <a:r>
              <a:rPr b="1" i="1" lang="en-US" sz="2400" strike="noStrike" u="none">
                <a:solidFill>
                  <a:srgbClr val="000000"/>
                </a:solidFill>
                <a:effectLst/>
                <a:uFillTx/>
                <a:latin typeface="Times New Roman"/>
              </a:rPr>
              <a:t>BF</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SCE Post-Transition Case</a:t>
            </a:r>
            <a:endParaRPr b="0" lang="en-US" sz="2400" strike="noStrike" u="none">
              <a:solidFill>
                <a:srgbClr val="000000"/>
              </a:solidFill>
              <a:effectLst/>
              <a:uFillTx/>
              <a:latin typeface="Times New Roman"/>
            </a:endParaRPr>
          </a:p>
        </p:txBody>
      </p:sp>
      <p:sp>
        <p:nvSpPr>
          <p:cNvPr id="10"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CPUC</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914400" y="1371600"/>
            <a:ext cx="6934320" cy="15721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PG&amp;E Hydro (Limbo land - further delays)</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SCE Hydro</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PG&amp;E / SCE Cost of Capital Proceedings</a:t>
            </a:r>
            <a:endParaRPr b="0" lang="en-US" sz="2400" strike="noStrike" u="none">
              <a:solidFill>
                <a:srgbClr val="000000"/>
              </a:solidFill>
              <a:effectLst/>
              <a:uFillTx/>
              <a:latin typeface="Times New Roman"/>
            </a:endParaRPr>
          </a:p>
        </p:txBody>
      </p:sp>
      <p:sp>
        <p:nvSpPr>
          <p:cNvPr id="12"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CPUC</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990720" y="1371600"/>
            <a:ext cx="7467480" cy="26845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SDG&amp;E Complaint - 206</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EOB Complaint</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Cal PX Complaint</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Cal ISO Price Cap Extension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Cal ISO Congestion Management (Oct filing) (SM)</a:t>
            </a:r>
            <a:endParaRPr b="0" lang="en-US" sz="2400" strike="noStrike" u="none">
              <a:solidFill>
                <a:srgbClr val="000000"/>
              </a:solidFill>
              <a:effectLst/>
              <a:uFillTx/>
              <a:latin typeface="Times New Roman"/>
            </a:endParaRPr>
          </a:p>
        </p:txBody>
      </p:sp>
      <p:sp>
        <p:nvSpPr>
          <p:cNvPr id="14"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FERC</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914400" y="1371600"/>
            <a:ext cx="7848720" cy="37969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Order 2000 Response (MH, Jeff Brown, Steve Walton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Grid Management Charge (GMC) (Oct filing) (SM)</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Transmission Access Charge Case (SM)</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Market Issues Forum / MSC (New Hire, MH)</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WPTF v. FERC DC Circuit (Governance) (SM, JH)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Unresolved Issues - Path 15, Cal ISO Information (SM, MH)</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Cal ISO ability to Buy “Forward”(SM, MH)</a:t>
            </a:r>
            <a:endParaRPr b="0" lang="en-US" sz="2400" strike="noStrike" u="none">
              <a:solidFill>
                <a:srgbClr val="000000"/>
              </a:solidFill>
              <a:effectLst/>
              <a:uFillTx/>
              <a:latin typeface="Times New Roman"/>
            </a:endParaRPr>
          </a:p>
        </p:txBody>
      </p:sp>
      <p:sp>
        <p:nvSpPr>
          <p:cNvPr id="16"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FERC</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914400" y="1371600"/>
            <a:ext cx="6934320" cy="32407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ISO / PX Merger (MH, HK, JS on cc: list)</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ISO / PX Governance</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PG&amp;E / SCE Rate Cap&amp; Under Collection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AB970 fixes (Siting reforms)</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Electric Industry Re-regulation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Modifications to EOB Authority</a:t>
            </a:r>
            <a:endParaRPr b="0" lang="en-US" sz="2400" strike="noStrike" u="none">
              <a:solidFill>
                <a:srgbClr val="000000"/>
              </a:solidFill>
              <a:effectLst/>
              <a:uFillTx/>
              <a:latin typeface="Times New Roman"/>
            </a:endParaRPr>
          </a:p>
        </p:txBody>
      </p:sp>
      <p:sp>
        <p:nvSpPr>
          <p:cNvPr id="18"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LEGISLATIVE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914400" y="1371600"/>
            <a:ext cx="6934320" cy="212832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CEC Siting Rulemaking Action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AG Investigation into Market Power</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WSCC Board = need new person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1143000" y="457200"/>
            <a:ext cx="6553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Forum:  OTHER</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2000-09-12T19:20:12Z</dcterms:created>
  <dc:creator>jsteffe</dc:creator>
  <dc:description/>
  <dc:language>en-US</dc:language>
  <cp:lastModifiedBy>jsteffe</cp:lastModifiedBy>
  <dcterms:modified xsi:type="dcterms:W3CDTF">2000-09-14T12:33:50Z</dcterms:modified>
  <cp:revision>2</cp:revision>
  <dc:subject/>
  <dc:title>No Slide Title</dc:title>
</cp:coreProperties>
</file>