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56.wmf" ContentType="image/x-wmf"/>
  <Override PartName="/ppt/media/image54.wmf" ContentType="image/x-wmf"/>
  <Override PartName="/ppt/media/image53.wmf" ContentType="image/x-wmf"/>
  <Override PartName="/ppt/media/image52.wmf" ContentType="image/x-wmf"/>
  <Override PartName="/ppt/media/image49.png" ContentType="image/png"/>
  <Override PartName="/ppt/media/image51.wmf" ContentType="image/x-wmf"/>
  <Override PartName="/ppt/media/image48.png" ContentType="image/png"/>
  <Override PartName="/ppt/media/image50.wmf" ContentType="image/x-wmf"/>
  <Override PartName="/ppt/media/image47.png" ContentType="image/png"/>
  <Override PartName="/ppt/media/image38.wmf" ContentType="image/x-wmf"/>
  <Override PartName="/ppt/media/image6.wmf" ContentType="image/x-wmf"/>
  <Override PartName="/ppt/media/image15.wmf" ContentType="image/x-wmf"/>
  <Override PartName="/ppt/media/image58.png" ContentType="image/png"/>
  <Override PartName="/ppt/media/image21.png" ContentType="image/png"/>
  <Override PartName="/ppt/media/image61.wmf" ContentType="image/x-wmf"/>
  <Override PartName="/ppt/media/image5.png" ContentType="image/png"/>
  <Override PartName="/ppt/media/image40.wmf" ContentType="image/x-wmf"/>
  <Override PartName="/ppt/media/image14.wmf" ContentType="image/x-wmf"/>
  <Override PartName="/ppt/media/image57.png" ContentType="image/png"/>
  <Override PartName="/ppt/media/image20.png" ContentType="image/png"/>
  <Override PartName="/ppt/media/image60.wmf" ContentType="image/x-wmf"/>
  <Override PartName="/ppt/media/image22.wmf" ContentType="image/x-wmf"/>
  <Override PartName="/ppt/media/image59.wmf" ContentType="image/x-wmf"/>
  <Override PartName="/ppt/media/image68.wmf" ContentType="image/x-wmf"/>
  <Override PartName="/ppt/media/image31.wmf" ContentType="image/x-wmf"/>
  <Override PartName="/ppt/media/image67.wmf" ContentType="image/x-wmf"/>
  <Override PartName="/ppt/media/image30.wmf" ContentType="image/x-wmf"/>
  <Override PartName="/ppt/media/image1.png" ContentType="image/png"/>
  <Override PartName="/ppt/media/image28.wmf" ContentType="image/x-wmf"/>
  <Override PartName="/ppt/media/image65.wmf" ContentType="image/x-wmf"/>
  <Override PartName="/ppt/media/image66.wmf" ContentType="image/x-wmf"/>
  <Override PartName="/ppt/media/image29.wmf" ContentType="image/x-wmf"/>
  <Override PartName="/ppt/media/image64.wmf" ContentType="image/x-wmf"/>
  <Override PartName="/ppt/media/image27.wmf" ContentType="image/x-wmf"/>
  <Override PartName="/ppt/media/image24.wmf" ContentType="image/x-wmf"/>
  <Override PartName="/ppt/media/image63.wmf" ContentType="image/x-wmf"/>
  <Override PartName="/ppt/media/image26.wmf" ContentType="image/x-wmf"/>
  <Override PartName="/ppt/media/image23.wmf" ContentType="image/x-wmf"/>
  <Override PartName="/ppt/media/image62.wmf" ContentType="image/x-wmf"/>
  <Override PartName="/ppt/media/image25.wmf" ContentType="image/x-wmf"/>
  <Override PartName="/ppt/media/image10.wmf" ContentType="image/x-wmf"/>
  <Override PartName="/ppt/media/image16.wmf" ContentType="image/x-wmf"/>
  <Override PartName="/ppt/media/image7.wmf" ContentType="image/x-wmf"/>
  <Override PartName="/ppt/media/image39.wmf" ContentType="image/x-wmf"/>
  <Override PartName="/ppt/media/image34.wmf" ContentType="image/x-wmf"/>
  <Override PartName="/ppt/media/image2.wmf" ContentType="image/x-wmf"/>
  <Override PartName="/ppt/media/image11.wmf" ContentType="image/x-wmf"/>
  <Override PartName="/ppt/media/image17.wmf" ContentType="image/x-wmf"/>
  <Override PartName="/ppt/media/image8.wmf" ContentType="image/x-wmf"/>
  <Override PartName="/ppt/media/image35.wmf" ContentType="image/x-wmf"/>
  <Override PartName="/ppt/media/image55.png" ContentType="image/png"/>
  <Override PartName="/ppt/media/image3.wmf" ContentType="image/x-wmf"/>
  <Override PartName="/ppt/media/image12.wmf" ContentType="image/x-wmf"/>
  <Override PartName="/ppt/media/image18.wmf" ContentType="image/x-wmf"/>
  <Override PartName="/ppt/media/image9.wmf" ContentType="image/x-wmf"/>
  <Override PartName="/ppt/media/image36.wmf" ContentType="image/x-wmf"/>
  <Override PartName="/ppt/media/image4.wmf" ContentType="image/x-wmf"/>
  <Override PartName="/ppt/media/image13.wmf" ContentType="image/x-wmf"/>
  <Override PartName="/ppt/media/image32.wmf" ContentType="image/x-wmf"/>
  <Override PartName="/ppt/media/image33.wmf" ContentType="image/x-wmf"/>
  <Override PartName="/ppt/media/image37.wmf" ContentType="image/x-wmf"/>
  <Override PartName="/ppt/media/image19.png" ContentType="image/png"/>
  <Override PartName="/ppt/media/image41.wmf" ContentType="image/x-wmf"/>
  <Override PartName="/ppt/media/image42.wmf" ContentType="image/x-wmf"/>
  <Override PartName="/ppt/media/image43.wmf" ContentType="image/x-wmf"/>
  <Override PartName="/ppt/media/image44.wmf" ContentType="image/x-wmf"/>
  <Override PartName="/ppt/media/image45.wmf" ContentType="image/x-wmf"/>
  <Override PartName="/ppt/media/image46.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pptx" ContentType="application/vnd.openxmlformats-officedocument.presentationml.presentation"/>
  <Override PartName="/ppt/embeddings/oleObject1.xlsx" ContentType="application/vnd.openxmlformats-officedocument.spreadsheetml.shee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2.xlsx" ContentType="application/vnd.openxmlformats-officedocument.spreadsheetml.sheet"/>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33.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notesSlides/_rels/notesSlide20.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9144000" cy="6858000"/>
  <p:notesSz cx="7005638" cy="92233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 name=""/>
          <p:cNvSpPr/>
          <p:nvPr/>
        </p:nvSpPr>
        <p:spPr>
          <a:xfrm>
            <a:off x="0" y="0"/>
            <a:ext cx="7005600" cy="92232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4" name="PlaceHolder 1"/>
          <p:cNvSpPr>
            <a:spLocks noGrp="1"/>
          </p:cNvSpPr>
          <p:nvPr>
            <p:ph type="hdr"/>
          </p:nvPr>
        </p:nvSpPr>
        <p:spPr>
          <a:xfrm>
            <a:off x="-360" y="-360"/>
            <a:ext cx="3035160" cy="461880"/>
          </a:xfrm>
          <a:prstGeom prst="rect">
            <a:avLst/>
          </a:prstGeom>
          <a:noFill/>
          <a:ln w="0">
            <a:noFill/>
          </a:ln>
        </p:spPr>
        <p:txBody>
          <a:bodyPr lIns="92520" rIns="92520" tIns="46080" bIns="46080" anchor="t">
            <a:noAutofit/>
          </a:bodyPr>
          <a:p>
            <a:pPr indent="0">
              <a:buNone/>
              <a:tabLst>
                <a:tab algn="l" pos="0"/>
                <a:tab algn="l" pos="923760"/>
                <a:tab algn="l" pos="1847880"/>
                <a:tab algn="l" pos="2771640"/>
                <a:tab algn="l" pos="3695760"/>
                <a:tab algn="l" pos="4619520"/>
                <a:tab algn="l" pos="5543640"/>
                <a:tab algn="l" pos="6467400"/>
                <a:tab algn="l" pos="7391520"/>
                <a:tab algn="l" pos="8315280"/>
                <a:tab algn="l" pos="9239400"/>
                <a:tab algn="l" pos="1016316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5" name="PlaceHolder 2"/>
          <p:cNvSpPr>
            <a:spLocks noGrp="1"/>
          </p:cNvSpPr>
          <p:nvPr>
            <p:ph type="dt" idx="2"/>
          </p:nvPr>
        </p:nvSpPr>
        <p:spPr>
          <a:xfrm>
            <a:off x="3968640" y="-360"/>
            <a:ext cx="3035520" cy="461880"/>
          </a:xfrm>
          <a:prstGeom prst="rect">
            <a:avLst/>
          </a:prstGeom>
          <a:noFill/>
          <a:ln w="0">
            <a:noFill/>
          </a:ln>
        </p:spPr>
        <p:txBody>
          <a:bodyPr lIns="92520" rIns="92520" tIns="46080" bIns="46080" anchor="t">
            <a:noAutofit/>
          </a:bodyPr>
          <a:lstStyle>
            <a:lvl1pPr indent="0" algn="r">
              <a:buNone/>
              <a:tabLst>
                <a:tab algn="l" pos="0"/>
                <a:tab algn="l" pos="923760"/>
                <a:tab algn="l" pos="1847880"/>
                <a:tab algn="l" pos="2771640"/>
                <a:tab algn="l" pos="3695760"/>
                <a:tab algn="l" pos="4619520"/>
                <a:tab algn="l" pos="5543640"/>
                <a:tab algn="l" pos="6467400"/>
                <a:tab algn="l" pos="7391520"/>
                <a:tab algn="l" pos="8315280"/>
                <a:tab algn="l" pos="9239400"/>
                <a:tab algn="l" pos="10163160"/>
              </a:tabLst>
              <a:defRPr b="0" lang="en-US" sz="1200" strike="noStrike" u="none">
                <a:solidFill>
                  <a:srgbClr val="000000"/>
                </a:solidFill>
                <a:effectLst/>
                <a:uFillTx/>
                <a:latin typeface="Times New Roman"/>
              </a:defRPr>
            </a:lvl1pPr>
          </a:lstStyle>
          <a:p>
            <a:pPr indent="0" algn="r">
              <a:buNone/>
              <a:tabLst>
                <a:tab algn="l" pos="0"/>
                <a:tab algn="l" pos="923760"/>
                <a:tab algn="l" pos="1847880"/>
                <a:tab algn="l" pos="2771640"/>
                <a:tab algn="l" pos="3695760"/>
                <a:tab algn="l" pos="4619520"/>
                <a:tab algn="l" pos="5543640"/>
                <a:tab algn="l" pos="6467400"/>
                <a:tab algn="l" pos="7391520"/>
                <a:tab algn="l" pos="8315280"/>
                <a:tab algn="l" pos="9239400"/>
                <a:tab algn="l" pos="1016316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6" name="PlaceHolder 3"/>
          <p:cNvSpPr>
            <a:spLocks noGrp="1"/>
          </p:cNvSpPr>
          <p:nvPr>
            <p:ph type="sldImg"/>
          </p:nvPr>
        </p:nvSpPr>
        <p:spPr>
          <a:xfrm>
            <a:off x="1197000" y="692280"/>
            <a:ext cx="4611600" cy="345888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move the slide</a:t>
            </a:r>
            <a:endParaRPr b="0" lang="en-US" sz="4400" strike="noStrike" u="none">
              <a:solidFill>
                <a:srgbClr val="000000"/>
              </a:solidFill>
              <a:effectLst/>
              <a:uFillTx/>
              <a:latin typeface="Times New Roman"/>
            </a:endParaRPr>
          </a:p>
        </p:txBody>
      </p:sp>
      <p:sp>
        <p:nvSpPr>
          <p:cNvPr id="17" name="PlaceHolder 4"/>
          <p:cNvSpPr>
            <a:spLocks noGrp="1"/>
          </p:cNvSpPr>
          <p:nvPr>
            <p:ph type="body"/>
          </p:nvPr>
        </p:nvSpPr>
        <p:spPr>
          <a:xfrm>
            <a:off x="933480" y="4381200"/>
            <a:ext cx="5137200" cy="4149720"/>
          </a:xfrm>
          <a:prstGeom prst="rect">
            <a:avLst/>
          </a:prstGeom>
          <a:noFill/>
          <a:ln w="0">
            <a:noFill/>
          </a:ln>
        </p:spPr>
        <p:txBody>
          <a:bodyPr lIns="92520" rIns="92520" tIns="46080" bIns="460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8" name="PlaceHolder 5"/>
          <p:cNvSpPr>
            <a:spLocks noGrp="1"/>
          </p:cNvSpPr>
          <p:nvPr>
            <p:ph type="ftr" idx="3"/>
          </p:nvPr>
        </p:nvSpPr>
        <p:spPr>
          <a:xfrm>
            <a:off x="-360" y="8760960"/>
            <a:ext cx="3035160" cy="461880"/>
          </a:xfrm>
          <a:prstGeom prst="rect">
            <a:avLst/>
          </a:prstGeom>
          <a:noFill/>
          <a:ln w="0">
            <a:noFill/>
          </a:ln>
        </p:spPr>
        <p:txBody>
          <a:bodyPr lIns="92520" rIns="92520" tIns="46080" bIns="46080" anchor="b">
            <a:noAutofit/>
          </a:bodyPr>
          <a:lstStyle>
            <a:lvl1pPr indent="0">
              <a:buNone/>
              <a:tabLst>
                <a:tab algn="l" pos="0"/>
                <a:tab algn="l" pos="923760"/>
                <a:tab algn="l" pos="1847880"/>
                <a:tab algn="l" pos="2771640"/>
                <a:tab algn="l" pos="3695760"/>
                <a:tab algn="l" pos="4619520"/>
                <a:tab algn="l" pos="5543640"/>
                <a:tab algn="l" pos="6467400"/>
                <a:tab algn="l" pos="7391520"/>
                <a:tab algn="l" pos="8315280"/>
                <a:tab algn="l" pos="9239400"/>
                <a:tab algn="l" pos="10163160"/>
              </a:tabLst>
              <a:defRPr b="0" lang="en-US" sz="1200" strike="noStrike" u="none">
                <a:solidFill>
                  <a:srgbClr val="000000"/>
                </a:solidFill>
                <a:effectLst/>
                <a:uFillTx/>
                <a:latin typeface="Times New Roman"/>
              </a:defRPr>
            </a:lvl1pPr>
          </a:lstStyle>
          <a:p>
            <a:pPr indent="0">
              <a:buNone/>
              <a:tabLst>
                <a:tab algn="l" pos="0"/>
                <a:tab algn="l" pos="923760"/>
                <a:tab algn="l" pos="1847880"/>
                <a:tab algn="l" pos="2771640"/>
                <a:tab algn="l" pos="3695760"/>
                <a:tab algn="l" pos="4619520"/>
                <a:tab algn="l" pos="5543640"/>
                <a:tab algn="l" pos="6467400"/>
                <a:tab algn="l" pos="7391520"/>
                <a:tab algn="l" pos="8315280"/>
                <a:tab algn="l" pos="9239400"/>
                <a:tab algn="l" pos="1016316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9" name="PlaceHolder 6"/>
          <p:cNvSpPr>
            <a:spLocks noGrp="1"/>
          </p:cNvSpPr>
          <p:nvPr>
            <p:ph type="sldNum" idx="4"/>
          </p:nvPr>
        </p:nvSpPr>
        <p:spPr>
          <a:xfrm>
            <a:off x="3968640" y="8760960"/>
            <a:ext cx="3035520" cy="461880"/>
          </a:xfrm>
          <a:prstGeom prst="rect">
            <a:avLst/>
          </a:prstGeom>
          <a:noFill/>
          <a:ln w="0">
            <a:noFill/>
          </a:ln>
        </p:spPr>
        <p:txBody>
          <a:bodyPr lIns="92520" rIns="92520" tIns="46080" bIns="46080" anchor="b">
            <a:noAutofit/>
          </a:bodyPr>
          <a:lstStyle>
            <a:lvl1pPr indent="0" algn="r">
              <a:buNone/>
              <a:tabLst>
                <a:tab algn="l" pos="0"/>
                <a:tab algn="l" pos="923760"/>
                <a:tab algn="l" pos="1847880"/>
                <a:tab algn="l" pos="2771640"/>
                <a:tab algn="l" pos="3695760"/>
                <a:tab algn="l" pos="4619520"/>
                <a:tab algn="l" pos="5543640"/>
                <a:tab algn="l" pos="6467400"/>
                <a:tab algn="l" pos="7391520"/>
                <a:tab algn="l" pos="8315280"/>
                <a:tab algn="l" pos="9239400"/>
                <a:tab algn="l" pos="10163160"/>
              </a:tabLst>
              <a:defRPr b="0" lang="en-US" sz="1200" strike="noStrike" u="none">
                <a:solidFill>
                  <a:srgbClr val="000000"/>
                </a:solidFill>
                <a:effectLst/>
                <a:uFillTx/>
                <a:latin typeface="Times New Roman"/>
              </a:defRPr>
            </a:lvl1pPr>
          </a:lstStyle>
          <a:p>
            <a:pPr indent="0" algn="r">
              <a:buNone/>
              <a:tabLst>
                <a:tab algn="l" pos="0"/>
                <a:tab algn="l" pos="923760"/>
                <a:tab algn="l" pos="1847880"/>
                <a:tab algn="l" pos="2771640"/>
                <a:tab algn="l" pos="3695760"/>
                <a:tab algn="l" pos="4619520"/>
                <a:tab algn="l" pos="5543640"/>
                <a:tab algn="l" pos="6467400"/>
                <a:tab algn="l" pos="7391520"/>
                <a:tab algn="l" pos="8315280"/>
                <a:tab algn="l" pos="9239400"/>
                <a:tab algn="l" pos="10163160"/>
              </a:tabLst>
            </a:pPr>
            <a:fld id="{751000FB-EF08-4C8A-B086-8613A7951464}"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PlaceHolder 1"/>
          <p:cNvSpPr>
            <a:spLocks noGrp="1"/>
          </p:cNvSpPr>
          <p:nvPr>
            <p:ph type="sldImg"/>
          </p:nvPr>
        </p:nvSpPr>
        <p:spPr>
          <a:xfrm>
            <a:off x="1195560" y="692280"/>
            <a:ext cx="4611600" cy="3458880"/>
          </a:xfrm>
          <a:prstGeom prst="rect">
            <a:avLst/>
          </a:prstGeom>
          <a:ln w="0">
            <a:noFill/>
          </a:ln>
        </p:spPr>
      </p:sp>
      <p:sp>
        <p:nvSpPr>
          <p:cNvPr id="589" name="PlaceHolder 2"/>
          <p:cNvSpPr>
            <a:spLocks noGrp="1"/>
          </p:cNvSpPr>
          <p:nvPr>
            <p:ph type="body"/>
          </p:nvPr>
        </p:nvSpPr>
        <p:spPr>
          <a:xfrm>
            <a:off x="933480" y="4381200"/>
            <a:ext cx="5137200" cy="4149720"/>
          </a:xfrm>
          <a:prstGeom prst="rect">
            <a:avLst/>
          </a:prstGeom>
          <a:solidFill>
            <a:srgbClr val="ffffff"/>
          </a:solidFill>
          <a:ln w="9360">
            <a:solidFill>
              <a:srgbClr val="000000"/>
            </a:solidFill>
            <a:miter/>
          </a:ln>
        </p:spPr>
        <p:txBody>
          <a:bodyPr lIns="92520" rIns="92520" tIns="46080" bIns="460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http://www.cpc.ncep.noaa.gov/products/analysis_monitoring/regional_monitoring/usa.html#seasonal</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PlaceHolder 1"/>
          <p:cNvSpPr>
            <a:spLocks noGrp="1"/>
          </p:cNvSpPr>
          <p:nvPr>
            <p:ph type="sldImg"/>
          </p:nvPr>
        </p:nvSpPr>
        <p:spPr>
          <a:xfrm>
            <a:off x="1195560" y="692280"/>
            <a:ext cx="4611600" cy="3458880"/>
          </a:xfrm>
          <a:prstGeom prst="rect">
            <a:avLst/>
          </a:prstGeom>
          <a:ln w="0">
            <a:noFill/>
          </a:ln>
        </p:spPr>
      </p:sp>
      <p:sp>
        <p:nvSpPr>
          <p:cNvPr id="591" name="PlaceHolder 2"/>
          <p:cNvSpPr>
            <a:spLocks noGrp="1"/>
          </p:cNvSpPr>
          <p:nvPr>
            <p:ph type="body"/>
          </p:nvPr>
        </p:nvSpPr>
        <p:spPr>
          <a:xfrm>
            <a:off x="933480" y="4381200"/>
            <a:ext cx="5137200" cy="4149720"/>
          </a:xfrm>
          <a:prstGeom prst="rect">
            <a:avLst/>
          </a:prstGeom>
          <a:solidFill>
            <a:srgbClr val="ffffff"/>
          </a:solidFill>
          <a:ln w="9360">
            <a:solidFill>
              <a:srgbClr val="000000"/>
            </a:solidFill>
            <a:miter/>
          </a:ln>
        </p:spPr>
        <p:txBody>
          <a:bodyPr lIns="92520" rIns="92520" tIns="46080" bIns="460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http://www.cpc.ncep.noaa.gov/products/analysis_monitoring/regional_monitoring/usa.html#seasonal</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sldImg"/>
          </p:nvPr>
        </p:nvSpPr>
        <p:spPr>
          <a:xfrm>
            <a:off x="1195560" y="692280"/>
            <a:ext cx="4611600" cy="3458880"/>
          </a:xfrm>
          <a:prstGeom prst="rect">
            <a:avLst/>
          </a:prstGeom>
          <a:ln w="0">
            <a:noFill/>
          </a:ln>
        </p:spPr>
      </p:sp>
      <p:sp>
        <p:nvSpPr>
          <p:cNvPr id="593" name="PlaceHolder 2"/>
          <p:cNvSpPr>
            <a:spLocks noGrp="1"/>
          </p:cNvSpPr>
          <p:nvPr>
            <p:ph type="body"/>
          </p:nvPr>
        </p:nvSpPr>
        <p:spPr>
          <a:xfrm>
            <a:off x="933480" y="4381200"/>
            <a:ext cx="5137200" cy="4149720"/>
          </a:xfrm>
          <a:prstGeom prst="rect">
            <a:avLst/>
          </a:prstGeom>
          <a:solidFill>
            <a:srgbClr val="ffffff"/>
          </a:solidFill>
          <a:ln w="9360">
            <a:solidFill>
              <a:srgbClr val="000000"/>
            </a:solidFill>
            <a:miter/>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Times New Roman"/>
              </a:rPr>
              <a:t>Source: CERA</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BFE3A69D-D559-4AD8-9B47-C9CBD76D25B1}"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rIns="0" tIns="0" bIns="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1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4A8626B-2DB2-4BE1-B911-713A64C12529}"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9F069C12-271E-44CE-A4BA-6052EDBF6BE4}"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9EC78CD7-0532-498D-806A-562E445EEF3E}"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sldNum" idx="1"/>
          </p:nvPr>
        </p:nvSpPr>
        <p:spPr>
          <a:xfrm>
            <a:off x="6553080" y="617220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20D29C1-338B-41D7-B3CE-79A08C5C057E}"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grpSp>
        <p:nvGrpSpPr>
          <p:cNvPr id="1" name=""/>
          <p:cNvGrpSpPr/>
          <p:nvPr/>
        </p:nvGrpSpPr>
        <p:grpSpPr>
          <a:xfrm>
            <a:off x="0" y="952560"/>
            <a:ext cx="9142560" cy="98280"/>
            <a:chOff x="0" y="952560"/>
            <a:chExt cx="9142560" cy="98280"/>
          </a:xfrm>
        </p:grpSpPr>
        <p:sp>
          <p:nvSpPr>
            <p:cNvPr id="2" name=""/>
            <p:cNvSpPr/>
            <p:nvPr/>
          </p:nvSpPr>
          <p:spPr>
            <a:xfrm>
              <a:off x="0" y="986040"/>
              <a:ext cx="9142560" cy="31680"/>
            </a:xfrm>
            <a:prstGeom prst="rect">
              <a:avLst/>
            </a:prstGeom>
            <a:solidFill>
              <a:srgbClr val="037c03"/>
            </a:solidFill>
            <a:ln w="0">
              <a:noFill/>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3" name=""/>
            <p:cNvSpPr/>
            <p:nvPr/>
          </p:nvSpPr>
          <p:spPr>
            <a:xfrm>
              <a:off x="0" y="1019160"/>
              <a:ext cx="9142560" cy="31680"/>
            </a:xfrm>
            <a:prstGeom prst="rect">
              <a:avLst/>
            </a:prstGeom>
            <a:solidFill>
              <a:srgbClr val="063de8"/>
            </a:solidFill>
            <a:ln w="0">
              <a:noFill/>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sp>
          <p:nvSpPr>
            <p:cNvPr id="4" name=""/>
            <p:cNvSpPr/>
            <p:nvPr/>
          </p:nvSpPr>
          <p:spPr>
            <a:xfrm>
              <a:off x="0" y="952560"/>
              <a:ext cx="9142560" cy="31680"/>
            </a:xfrm>
            <a:prstGeom prst="rect">
              <a:avLst/>
            </a:prstGeom>
            <a:solidFill>
              <a:srgbClr val="fc0128"/>
            </a:solidFill>
            <a:ln w="0">
              <a:noFill/>
            </a:ln>
          </p:spPr>
          <p:style>
            <a:lnRef idx="0"/>
            <a:fillRef idx="0"/>
            <a:effectRef idx="0"/>
            <a:fontRef idx="minor"/>
          </p:style>
          <p:txBody>
            <a:bodyPr wrap="none" lIns="90000" rIns="90000" tIns="-15120" bIns="-15120" anchor="ctr">
              <a:noAutofit/>
            </a:bodyPr>
            <a:p>
              <a:endParaRPr b="0" lang="en-US" sz="2400" strike="noStrike" u="none">
                <a:solidFill>
                  <a:srgbClr val="000000"/>
                </a:solidFill>
                <a:effectLst/>
                <a:uFillTx/>
                <a:latin typeface="Times New Roman"/>
              </a:endParaRPr>
            </a:p>
          </p:txBody>
        </p:sp>
      </p:grpSp>
      <p:pic>
        <p:nvPicPr>
          <p:cNvPr id="5" name="" descr=""/>
          <p:cNvPicPr/>
          <p:nvPr/>
        </p:nvPicPr>
        <p:blipFill>
          <a:blip r:embed="rId2"/>
          <a:stretch/>
        </p:blipFill>
        <p:spPr>
          <a:xfrm>
            <a:off x="8532720" y="6242040"/>
            <a:ext cx="609840" cy="609480"/>
          </a:xfrm>
          <a:prstGeom prst="rect">
            <a:avLst/>
          </a:prstGeom>
          <a:noFill/>
          <a:ln w="0">
            <a:noFill/>
          </a:ln>
        </p:spPr>
      </p:pic>
      <p:sp>
        <p:nvSpPr>
          <p:cNvPr id="6" name="PlaceHolder 2"/>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7"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Second Outline Level</a:t>
            </a:r>
            <a:endParaRPr b="0" lang="en-US" sz="2800" strike="noStrike" u="none">
              <a:solidFill>
                <a:srgbClr val="000000"/>
              </a:solidFill>
              <a:effectLst/>
              <a:uFillTx/>
              <a:latin typeface="Times New Roman"/>
            </a:endParaRPr>
          </a:p>
          <a:p>
            <a:pPr lvl="2" marL="1143000" indent="-228600">
              <a:spcBef>
                <a:spcPts val="601"/>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Third Outline Level</a:t>
            </a:r>
            <a:endParaRPr b="0" lang="en-US" sz="2400" strike="noStrike" u="none">
              <a:solidFill>
                <a:srgbClr val="000000"/>
              </a:solidFill>
              <a:effectLst/>
              <a:uFillTx/>
              <a:latin typeface="Times New Roman"/>
            </a:endParaRPr>
          </a:p>
          <a:p>
            <a:pPr lvl="3" marL="1600200" indent="-228600">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000000"/>
              </a:buClr>
              <a:buFont typeface="Times New Roman"/>
              <a:buChar char="»"/>
              <a:tabLst>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sldMaster>
</file>

<file path=ppt/slides/_rels/slide1.xml.rels><?xml version="1.0" encoding="UTF-8"?>
<Relationships xmlns="http://schemas.openxmlformats.org/package/2006/relationships"><Relationship Id="rId1" Type="http://schemas.openxmlformats.org/officeDocument/2006/relationships/package" Target="../embeddings/oleObject1.pptx"/><Relationship Id="rId2" Type="http://schemas.openxmlformats.org/officeDocument/2006/relationships/image" Target="../media/image2.wmf"/><Relationship Id="rId3"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6.wmf"/><Relationship Id="rId3" Type="http://schemas.openxmlformats.org/officeDocument/2006/relationships/oleObject" Target="../embeddings/oleObject2.bin"/><Relationship Id="rId4" Type="http://schemas.openxmlformats.org/officeDocument/2006/relationships/image" Target="../media/image17.wmf"/><Relationship Id="rId5"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8.wmf"/><Relationship Id="rId3"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hyperlink" Target="http://www.noaa.gov/" TargetMode="External"/><Relationship Id="rId3" Type="http://schemas.openxmlformats.org/officeDocument/2006/relationships/image" Target="../media/image20.png"/><Relationship Id="rId4" Type="http://schemas.openxmlformats.org/officeDocument/2006/relationships/slideLayout" Target="../slideLayouts/slideLayout3.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hyperlink" Target="http://www.noaa.gov/" TargetMode="External"/><Relationship Id="rId2" Type="http://schemas.openxmlformats.org/officeDocument/2006/relationships/hyperlink" Target="http://www.noaa.gov/" TargetMode="Externa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3.xml"/><Relationship Id="rId6"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2.wmf"/><Relationship Id="rId3" Type="http://schemas.openxmlformats.org/officeDocument/2006/relationships/oleObject" Target="../embeddings/oleObject2.bin"/><Relationship Id="rId4" Type="http://schemas.openxmlformats.org/officeDocument/2006/relationships/image" Target="../media/image23.wmf"/><Relationship Id="rId5"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4.wmf"/><Relationship Id="rId3" Type="http://schemas.openxmlformats.org/officeDocument/2006/relationships/oleObject" Target="../embeddings/oleObject2.bin"/><Relationship Id="rId4" Type="http://schemas.openxmlformats.org/officeDocument/2006/relationships/image" Target="../media/image25.wmf"/><Relationship Id="rId5"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6.wmf"/><Relationship Id="rId3" Type="http://schemas.openxmlformats.org/officeDocument/2006/relationships/oleObject" Target="../embeddings/oleObject2.bin"/><Relationship Id="rId4" Type="http://schemas.openxmlformats.org/officeDocument/2006/relationships/image" Target="../media/image27.wmf"/><Relationship Id="rId5" Type="http://schemas.openxmlformats.org/officeDocument/2006/relationships/oleObject" Target="../embeddings/oleObject3.bin"/><Relationship Id="rId6" Type="http://schemas.openxmlformats.org/officeDocument/2006/relationships/image" Target="../media/image28.wmf"/><Relationship Id="rId7" Type="http://schemas.openxmlformats.org/officeDocument/2006/relationships/oleObject" Target="../embeddings/oleObject4.bin"/><Relationship Id="rId8" Type="http://schemas.openxmlformats.org/officeDocument/2006/relationships/image" Target="../media/image29.wmf"/><Relationship Id="rId9"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0.wmf"/><Relationship Id="rId3"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1.wmf"/><Relationship Id="rId3" Type="http://schemas.openxmlformats.org/officeDocument/2006/relationships/oleObject" Target="../embeddings/oleObject2.bin"/><Relationship Id="rId4" Type="http://schemas.openxmlformats.org/officeDocument/2006/relationships/image" Target="../media/image32.wmf"/><Relationship Id="rId5" Type="http://schemas.openxmlformats.org/officeDocument/2006/relationships/oleObject" Target="../embeddings/oleObject3.bin"/><Relationship Id="rId6" Type="http://schemas.openxmlformats.org/officeDocument/2006/relationships/image" Target="../media/image33.wmf"/><Relationship Id="rId7"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4.wmf"/><Relationship Id="rId3" Type="http://schemas.openxmlformats.org/officeDocument/2006/relationships/oleObject" Target="../embeddings/oleObject2.bin"/><Relationship Id="rId4" Type="http://schemas.openxmlformats.org/officeDocument/2006/relationships/image" Target="../media/image35.wmf"/><Relationship Id="rId5" Type="http://schemas.openxmlformats.org/officeDocument/2006/relationships/oleObject" Target="../embeddings/oleObject3.bin"/><Relationship Id="rId6" Type="http://schemas.openxmlformats.org/officeDocument/2006/relationships/image" Target="../media/image36.wmf"/><Relationship Id="rId7" Type="http://schemas.openxmlformats.org/officeDocument/2006/relationships/slideLayout" Target="../slideLayouts/slideLayout3.xml"/><Relationship Id="rId8"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7.wmf"/><Relationship Id="rId3" Type="http://schemas.openxmlformats.org/officeDocument/2006/relationships/oleObject" Target="../embeddings/oleObject2.bin"/><Relationship Id="rId4" Type="http://schemas.openxmlformats.org/officeDocument/2006/relationships/image" Target="../media/image38.wmf"/><Relationship Id="rId5" Type="http://schemas.openxmlformats.org/officeDocument/2006/relationships/oleObject" Target="../embeddings/oleObject3.bin"/><Relationship Id="rId6" Type="http://schemas.openxmlformats.org/officeDocument/2006/relationships/image" Target="../media/image39.wmf"/><Relationship Id="rId7" Type="http://schemas.openxmlformats.org/officeDocument/2006/relationships/oleObject" Target="../embeddings/oleObject4.bin"/><Relationship Id="rId8" Type="http://schemas.openxmlformats.org/officeDocument/2006/relationships/image" Target="../media/image40.wmf"/><Relationship Id="rId9"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1.wmf"/><Relationship Id="rId3" Type="http://schemas.openxmlformats.org/officeDocument/2006/relationships/oleObject" Target="../embeddings/oleObject2.bin"/><Relationship Id="rId4" Type="http://schemas.openxmlformats.org/officeDocument/2006/relationships/image" Target="../media/image42.wmf"/><Relationship Id="rId5"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3.wmf"/><Relationship Id="rId3" Type="http://schemas.openxmlformats.org/officeDocument/2006/relationships/oleObject" Target="../embeddings/oleObject2.bin"/><Relationship Id="rId4" Type="http://schemas.openxmlformats.org/officeDocument/2006/relationships/image" Target="../media/image44.wmf"/><Relationship Id="rId5"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5.wmf"/><Relationship Id="rId3" Type="http://schemas.openxmlformats.org/officeDocument/2006/relationships/oleObject" Target="../embeddings/oleObject2.bin"/><Relationship Id="rId4" Type="http://schemas.openxmlformats.org/officeDocument/2006/relationships/image" Target="../media/image46.wmf"/><Relationship Id="rId5"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wmf"/><Relationship Id="rId3" Type="http://schemas.openxmlformats.org/officeDocument/2006/relationships/oleObject" Target="../embeddings/oleObject2.bin"/><Relationship Id="rId4" Type="http://schemas.openxmlformats.org/officeDocument/2006/relationships/image" Target="../media/image4.wmf"/><Relationship Id="rId5"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47.png"/><Relationship Id="rId4" Type="http://schemas.openxmlformats.org/officeDocument/2006/relationships/oleObject" Target="../embeddings/oleObject2.bin"/><Relationship Id="rId5" Type="http://schemas.openxmlformats.org/officeDocument/2006/relationships/image" Target="../media/image48.png"/><Relationship Id="rId6" Type="http://schemas.openxmlformats.org/officeDocument/2006/relationships/oleObject" Target="../embeddings/oleObject3.bin"/><Relationship Id="rId7" Type="http://schemas.openxmlformats.org/officeDocument/2006/relationships/image" Target="../media/image49.png"/><Relationship Id="rId8" Type="http://schemas.openxmlformats.org/officeDocument/2006/relationships/slideLayout" Target="../slideLayouts/slideLayout4.xml"/>
</Relationships>
</file>

<file path=ppt/slides/_rels/slide3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0.wmf"/><Relationship Id="rId3" Type="http://schemas.openxmlformats.org/officeDocument/2006/relationships/image" Target="../media/image1.png"/><Relationship Id="rId4" Type="http://schemas.openxmlformats.org/officeDocument/2006/relationships/slideLayout" Target="../slideLayouts/slideLayout4.xml"/>
</Relationships>
</file>

<file path=ppt/slides/_rels/slide3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3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1.wmf"/><Relationship Id="rId3"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2.wmf"/><Relationship Id="rId3"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3.wmf"/><Relationship Id="rId3" Type="http://schemas.openxmlformats.org/officeDocument/2006/relationships/image" Target="../media/image1.png"/><Relationship Id="rId4" Type="http://schemas.openxmlformats.org/officeDocument/2006/relationships/package" Target="../embeddings/oleObject2.xlsx"/><Relationship Id="rId5" Type="http://schemas.openxmlformats.org/officeDocument/2006/relationships/image" Target="../media/image54.wmf"/><Relationship Id="rId6" Type="http://schemas.openxmlformats.org/officeDocument/2006/relationships/slideLayout" Target="../slideLayouts/slideLayout4.xml"/>
</Relationships>
</file>

<file path=ppt/slides/_rels/slide3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5.png"/><Relationship Id="rId3" Type="http://schemas.openxmlformats.org/officeDocument/2006/relationships/slideLayout" Target="../slideLayouts/slideLayout4.xml"/>
</Relationships>
</file>

<file path=ppt/slides/_rels/slide3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package" Target="../embeddings/oleObject1.xlsx"/><Relationship Id="rId3" Type="http://schemas.openxmlformats.org/officeDocument/2006/relationships/image" Target="../media/image56.wmf"/><Relationship Id="rId4"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7.png"/><Relationship Id="rId3" Type="http://schemas.openxmlformats.org/officeDocument/2006/relationships/slideLayout" Target="../slideLayouts/slideLayout4.xml"/>
</Relationships>
</file>

<file path=ppt/slides/_rels/slide4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58.png"/><Relationship Id="rId4" Type="http://schemas.openxmlformats.org/officeDocument/2006/relationships/slideLayout" Target="../slideLayouts/slideLayout4.xml"/>
</Relationships>
</file>

<file path=ppt/slides/_rels/slide4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4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9.wmf"/><Relationship Id="rId3" Type="http://schemas.openxmlformats.org/officeDocument/2006/relationships/slideLayout" Target="../slideLayouts/slideLayout3.xml"/>
</Relationships>
</file>

<file path=ppt/slides/_rels/slide4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0.wmf"/><Relationship Id="rId3" Type="http://schemas.openxmlformats.org/officeDocument/2006/relationships/slideLayout" Target="../slideLayouts/slideLayout3.xml"/>
</Relationships>
</file>

<file path=ppt/slides/_rels/slide4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1.wmf"/><Relationship Id="rId3" Type="http://schemas.openxmlformats.org/officeDocument/2006/relationships/package" Target="../embeddings/oleObject2.xlsx"/><Relationship Id="rId4" Type="http://schemas.openxmlformats.org/officeDocument/2006/relationships/image" Target="../media/image62.wmf"/><Relationship Id="rId5" Type="http://schemas.openxmlformats.org/officeDocument/2006/relationships/image" Target="../media/image1.png"/><Relationship Id="rId6" Type="http://schemas.openxmlformats.org/officeDocument/2006/relationships/slideLayout" Target="../slideLayouts/slideLayout4.xml"/>
</Relationships>
</file>

<file path=ppt/slides/_rels/slide4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3.wmf"/><Relationship Id="rId3" Type="http://schemas.openxmlformats.org/officeDocument/2006/relationships/image" Target="../media/image1.png"/><Relationship Id="rId4" Type="http://schemas.openxmlformats.org/officeDocument/2006/relationships/slideLayout" Target="../slideLayouts/slideLayout4.xml"/>
</Relationships>
</file>

<file path=ppt/slides/_rels/slide4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4.wmf"/><Relationship Id="rId3" Type="http://schemas.openxmlformats.org/officeDocument/2006/relationships/package" Target="../embeddings/oleObject2.xlsx"/><Relationship Id="rId4" Type="http://schemas.openxmlformats.org/officeDocument/2006/relationships/image" Target="../media/image65.wmf"/><Relationship Id="rId5" Type="http://schemas.openxmlformats.org/officeDocument/2006/relationships/image" Target="../media/image1.png"/><Relationship Id="rId6" Type="http://schemas.openxmlformats.org/officeDocument/2006/relationships/slideLayout" Target="../slideLayouts/slideLayout4.xml"/>
</Relationships>
</file>

<file path=ppt/slides/_rels/slide4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6.wmf"/><Relationship Id="rId3" Type="http://schemas.openxmlformats.org/officeDocument/2006/relationships/package" Target="../embeddings/oleObject2.xlsx"/><Relationship Id="rId4" Type="http://schemas.openxmlformats.org/officeDocument/2006/relationships/image" Target="../media/image67.wmf"/><Relationship Id="rId5" Type="http://schemas.openxmlformats.org/officeDocument/2006/relationships/image" Target="../media/image1.png"/><Relationship Id="rId6" Type="http://schemas.openxmlformats.org/officeDocument/2006/relationships/slideLayout" Target="../slideLayouts/slideLayout4.xml"/>
</Relationships>
</file>

<file path=ppt/slides/_rels/slide4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8.wmf"/><Relationship Id="rId3" Type="http://schemas.openxmlformats.org/officeDocument/2006/relationships/image" Target="../media/image1.png"/><Relationship Id="rId4"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wmf"/><Relationship Id="rId3" Type="http://schemas.openxmlformats.org/officeDocument/2006/relationships/oleObject" Target="../embeddings/oleObject2.bin"/><Relationship Id="rId4" Type="http://schemas.openxmlformats.org/officeDocument/2006/relationships/image" Target="../media/image7.wmf"/><Relationship Id="rId5" Type="http://schemas.openxmlformats.org/officeDocument/2006/relationships/oleObject" Target="../embeddings/oleObject3.bin"/><Relationship Id="rId6" Type="http://schemas.openxmlformats.org/officeDocument/2006/relationships/image" Target="../media/image8.wmf"/><Relationship Id="rId7"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wmf"/><Relationship Id="rId3" Type="http://schemas.openxmlformats.org/officeDocument/2006/relationships/oleObject" Target="../embeddings/oleObject2.bin"/><Relationship Id="rId4" Type="http://schemas.openxmlformats.org/officeDocument/2006/relationships/image" Target="../media/image10.wmf"/><Relationship Id="rId5"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wmf"/><Relationship Id="rId3" Type="http://schemas.openxmlformats.org/officeDocument/2006/relationships/oleObject" Target="../embeddings/oleObject2.bin"/><Relationship Id="rId4" Type="http://schemas.openxmlformats.org/officeDocument/2006/relationships/image" Target="../media/image12.wmf"/><Relationship Id="rId5" Type="http://schemas.openxmlformats.org/officeDocument/2006/relationships/oleObject" Target="../embeddings/oleObject3.bin"/><Relationship Id="rId6" Type="http://schemas.openxmlformats.org/officeDocument/2006/relationships/image" Target="../media/image13.wmf"/><Relationship Id="rId7"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wmf"/><Relationship Id="rId3" Type="http://schemas.openxmlformats.org/officeDocument/2006/relationships/oleObject" Target="../embeddings/oleObject2.bin"/><Relationship Id="rId4" Type="http://schemas.openxmlformats.org/officeDocument/2006/relationships/image" Target="../media/image15.wmf"/><Relationship Id="rId5"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
          <p:cNvSpPr/>
          <p:nvPr/>
        </p:nvSpPr>
        <p:spPr>
          <a:xfrm>
            <a:off x="1143000" y="3048120"/>
            <a:ext cx="6858000" cy="3501360"/>
          </a:xfrm>
          <a:prstGeom prst="rect">
            <a:avLst/>
          </a:prstGeom>
          <a:noFill/>
          <a:ln w="0">
            <a:noFill/>
          </a:ln>
        </p:spPr>
        <p:style>
          <a:lnRef idx="0"/>
          <a:fillRef idx="0"/>
          <a:effectRef idx="0"/>
          <a:fontRef idx="minor"/>
        </p:style>
        <p:txBody>
          <a:bodyPr lIns="90000" rIns="90000" tIns="46800" bIns="46800" anchor="t">
            <a:spAutoFit/>
          </a:bodyPr>
          <a:p>
            <a:pPr algn="ctr">
              <a:spcBef>
                <a:spcPts val="1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West Gas Origination</a:t>
            </a:r>
            <a:endParaRPr b="0" lang="en-US" sz="2600" strike="noStrike" u="none">
              <a:solidFill>
                <a:srgbClr val="000000"/>
              </a:solidFill>
              <a:effectLst/>
              <a:uFillTx/>
              <a:latin typeface="Times New Roman"/>
            </a:endParaRPr>
          </a:p>
          <a:p>
            <a:pPr algn="ctr">
              <a:spcBef>
                <a:spcPts val="1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000000"/>
              </a:solidFill>
              <a:effectLst/>
              <a:uFillTx/>
              <a:latin typeface="Times New Roman"/>
            </a:endParaRPr>
          </a:p>
          <a:p>
            <a:pPr algn="ctr">
              <a:spcBef>
                <a:spcPts val="1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Denver, Colorado    September 9/10, 2001</a:t>
            </a:r>
            <a:endParaRPr b="0" lang="en-US" sz="2600" strike="noStrike" u="none">
              <a:solidFill>
                <a:srgbClr val="000000"/>
              </a:solidFill>
              <a:effectLst/>
              <a:uFillTx/>
              <a:latin typeface="Times New Roman"/>
            </a:endParaRPr>
          </a:p>
          <a:p>
            <a:pPr algn="ctr">
              <a:spcBef>
                <a:spcPts val="1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000000"/>
              </a:solidFill>
              <a:effectLst/>
              <a:uFillTx/>
              <a:latin typeface="Times New Roman"/>
            </a:endParaRPr>
          </a:p>
          <a:p>
            <a:pPr algn="ctr">
              <a:spcBef>
                <a:spcPts val="1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Market Area Overview</a:t>
            </a:r>
            <a:endParaRPr b="0" lang="en-US" sz="2600" strike="noStrike" u="none">
              <a:solidFill>
                <a:srgbClr val="000000"/>
              </a:solidFill>
              <a:effectLst/>
              <a:uFillTx/>
              <a:latin typeface="Times New Roman"/>
            </a:endParaRPr>
          </a:p>
          <a:p>
            <a:pPr algn="ctr">
              <a:spcBef>
                <a:spcPts val="1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Times New Roman"/>
              </a:rPr>
              <a:t>“What’s going on between 5,000 and 10,000 ft?”</a:t>
            </a:r>
            <a:endParaRPr b="0" lang="en-US" sz="2600" strike="noStrike" u="none">
              <a:solidFill>
                <a:srgbClr val="000000"/>
              </a:solidFill>
              <a:effectLst/>
              <a:uFillTx/>
              <a:latin typeface="Times New Roman"/>
            </a:endParaRPr>
          </a:p>
        </p:txBody>
      </p:sp>
      <p:graphicFrame>
        <p:nvGraphicFramePr>
          <p:cNvPr id="21" name=""/>
          <p:cNvGraphicFramePr/>
          <p:nvPr/>
        </p:nvGraphicFramePr>
        <p:xfrm>
          <a:off x="-152280" y="-76320"/>
          <a:ext cx="9343800" cy="7010640"/>
        </p:xfrm>
        <a:graphic>
          <a:graphicData uri="http://schemas.openxmlformats.org/presentationml/2006/ole">
            <p:oleObj progId="PowerPoint.Show.12" r:id="rId1" spid="">
              <p:embed/>
              <p:pic>
                <p:nvPicPr>
                  <p:cNvPr id="22" name="" descr=""/>
                  <p:cNvPicPr/>
                  <p:nvPr/>
                </p:nvPicPr>
                <p:blipFill>
                  <a:blip r:embed="rId2"/>
                  <a:stretch/>
                </p:blipFill>
                <p:spPr>
                  <a:xfrm>
                    <a:off x="-152280" y="-76320"/>
                    <a:ext cx="9343800" cy="7010640"/>
                  </a:xfrm>
                  <a:prstGeom prst="rect">
                    <a:avLst/>
                  </a:prstGeom>
                  <a:noFill/>
                  <a:ln w="0">
                    <a:noFill/>
                  </a:ln>
                </p:spPr>
              </p:pic>
            </p:oleObj>
          </a:graphicData>
        </a:graphic>
      </p:graphicFrame>
      <p:sp>
        <p:nvSpPr>
          <p:cNvPr id="2" name="PlaceHolder 1"/>
          <p:cNvSpPr>
            <a:spLocks noGrp="1"/>
          </p:cNvSpPr>
          <p:nvPr>
            <p:ph type="sldNum" idx="1"/>
          </p:nvPr>
        </p:nvSpPr>
        <p:spPr/>
        <p:txBody>
          <a:bodyPr/>
          <a:p>
            <a:fld id="{D5D6D376-1E46-4AC8-8153-1736A2184E23}"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90" name=""/>
          <p:cNvGraphicFramePr/>
          <p:nvPr/>
        </p:nvGraphicFramePr>
        <p:xfrm>
          <a:off x="0" y="990720"/>
          <a:ext cx="4738680" cy="3200400"/>
        </p:xfrm>
        <a:graphic>
          <a:graphicData uri="http://schemas.openxmlformats.org/presentationml/2006/ole">
            <p:oleObj r:id="rId1" spid="">
              <p:embed/>
              <p:pic>
                <p:nvPicPr>
                  <p:cNvPr id="91" name="" descr=""/>
                  <p:cNvPicPr/>
                  <p:nvPr/>
                </p:nvPicPr>
                <p:blipFill>
                  <a:blip r:embed="rId2"/>
                  <a:stretch/>
                </p:blipFill>
                <p:spPr>
                  <a:xfrm>
                    <a:off x="0" y="990720"/>
                    <a:ext cx="4738680" cy="3200400"/>
                  </a:xfrm>
                  <a:prstGeom prst="rect">
                    <a:avLst/>
                  </a:prstGeom>
                  <a:noFill/>
                  <a:ln w="0">
                    <a:noFill/>
                  </a:ln>
                </p:spPr>
              </p:pic>
            </p:oleObj>
          </a:graphicData>
        </a:graphic>
      </p:graphicFrame>
      <p:grpSp>
        <p:nvGrpSpPr>
          <p:cNvPr id="92" name=""/>
          <p:cNvGrpSpPr/>
          <p:nvPr/>
        </p:nvGrpSpPr>
        <p:grpSpPr>
          <a:xfrm>
            <a:off x="2072160" y="1950120"/>
            <a:ext cx="2238120" cy="1139760"/>
            <a:chOff x="2072160" y="1950120"/>
            <a:chExt cx="2238120" cy="1139760"/>
          </a:xfrm>
        </p:grpSpPr>
        <p:sp>
          <p:nvSpPr>
            <p:cNvPr id="93" name=""/>
            <p:cNvSpPr/>
            <p:nvPr/>
          </p:nvSpPr>
          <p:spPr>
            <a:xfrm rot="20320200">
              <a:off x="2243160" y="2369520"/>
              <a:ext cx="2073240" cy="355320"/>
            </a:xfrm>
            <a:prstGeom prst="rightArrow">
              <a:avLst>
                <a:gd name="adj1" fmla="val 50000"/>
                <a:gd name="adj2" fmla="val 147276"/>
              </a:avLst>
            </a:prstGeom>
            <a:gradFill rotWithShape="0">
              <a:gsLst>
                <a:gs pos="0">
                  <a:srgbClr val="00cc99"/>
                </a:gs>
                <a:gs pos="100000">
                  <a:srgbClr val="e7f9f4"/>
                </a:gs>
              </a:gsLst>
              <a:lin ang="8100000"/>
            </a:gradFill>
            <a:ln w="1260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4" name=""/>
            <p:cNvSpPr/>
            <p:nvPr/>
          </p:nvSpPr>
          <p:spPr>
            <a:xfrm rot="20320200">
              <a:off x="2134080" y="2133360"/>
              <a:ext cx="111276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9.22% CAGR in Canadian Imports</a:t>
              </a:r>
              <a:endParaRPr b="0" lang="en-US" sz="1000" strike="noStrike" u="none">
                <a:solidFill>
                  <a:srgbClr val="000000"/>
                </a:solidFill>
                <a:effectLst/>
                <a:uFillTx/>
                <a:latin typeface="Times New Roman"/>
              </a:endParaRPr>
            </a:p>
          </p:txBody>
        </p:sp>
      </p:grpSp>
      <p:sp>
        <p:nvSpPr>
          <p:cNvPr id="95" name=""/>
          <p:cNvSpPr/>
          <p:nvPr/>
        </p:nvSpPr>
        <p:spPr>
          <a:xfrm>
            <a:off x="4648320" y="1905120"/>
            <a:ext cx="4190760" cy="277812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Importance of Canadian Supply</a:t>
            </a:r>
            <a:endParaRPr b="0" lang="en-US" sz="22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U.S. market is highly dependent on Canadian supply</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Over 56% of Canadian gas is exported to the U.S.</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Year to date, Canadian imports have increased an average of 8% relative to last year</a:t>
            </a:r>
            <a:endParaRPr b="0" lang="en-US" sz="1800" strike="noStrike" u="none">
              <a:solidFill>
                <a:srgbClr val="000000"/>
              </a:solidFill>
              <a:effectLst/>
              <a:uFillTx/>
              <a:latin typeface="Times New Roman"/>
            </a:endParaRPr>
          </a:p>
        </p:txBody>
      </p:sp>
      <p:graphicFrame>
        <p:nvGraphicFramePr>
          <p:cNvPr id="96" name=""/>
          <p:cNvGraphicFramePr/>
          <p:nvPr/>
        </p:nvGraphicFramePr>
        <p:xfrm>
          <a:off x="533520" y="4267080"/>
          <a:ext cx="3981240" cy="2362320"/>
        </p:xfrm>
        <a:graphic>
          <a:graphicData uri="http://schemas.openxmlformats.org/presentationml/2006/ole">
            <p:oleObj r:id="rId3" spid="">
              <p:embed/>
              <p:pic>
                <p:nvPicPr>
                  <p:cNvPr id="97" name="" descr=""/>
                  <p:cNvPicPr/>
                  <p:nvPr/>
                </p:nvPicPr>
                <p:blipFill>
                  <a:blip r:embed="rId4"/>
                  <a:stretch/>
                </p:blipFill>
                <p:spPr>
                  <a:xfrm>
                    <a:off x="533520" y="4267080"/>
                    <a:ext cx="3981240" cy="2362320"/>
                  </a:xfrm>
                  <a:prstGeom prst="rect">
                    <a:avLst/>
                  </a:prstGeom>
                  <a:noFill/>
                  <a:ln w="0">
                    <a:noFill/>
                  </a:ln>
                </p:spPr>
              </p:pic>
            </p:oleObj>
          </a:graphicData>
        </a:graphic>
      </p:graphicFrame>
      <p:sp>
        <p:nvSpPr>
          <p:cNvPr id="98"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Canadian Imports</a:t>
            </a:r>
            <a:endParaRPr b="0" lang="en-US" sz="4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BEE7B5EF-CA5C-4C0C-AD21-4701C6DBA41B}"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8191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III.  Demand Trends</a:t>
            </a:r>
            <a:br>
              <a:rPr sz="4400"/>
            </a:br>
            <a:endParaRPr b="0" lang="en-US" sz="4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02418189-3E48-4B82-AC05-828D64F1DE89}"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76212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U.S. Cooling Degree Days</a:t>
            </a:r>
            <a:endParaRPr b="0" lang="en-US" sz="4400" strike="noStrike" u="none">
              <a:solidFill>
                <a:srgbClr val="000000"/>
              </a:solidFill>
              <a:effectLst/>
              <a:uFillTx/>
              <a:latin typeface="Times New Roman"/>
            </a:endParaRPr>
          </a:p>
        </p:txBody>
      </p:sp>
      <p:sp>
        <p:nvSpPr>
          <p:cNvPr id="101" name=""/>
          <p:cNvSpPr/>
          <p:nvPr/>
        </p:nvSpPr>
        <p:spPr>
          <a:xfrm>
            <a:off x="-1490760" y="9525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102" name=""/>
          <p:cNvSpPr/>
          <p:nvPr/>
        </p:nvSpPr>
        <p:spPr>
          <a:xfrm>
            <a:off x="-1490760" y="9525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103" name=""/>
          <p:cNvSpPr/>
          <p:nvPr/>
        </p:nvSpPr>
        <p:spPr>
          <a:xfrm>
            <a:off x="0" y="275904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graphicFrame>
        <p:nvGraphicFramePr>
          <p:cNvPr id="104" name=""/>
          <p:cNvGraphicFramePr/>
          <p:nvPr/>
        </p:nvGraphicFramePr>
        <p:xfrm>
          <a:off x="380880" y="1371600"/>
          <a:ext cx="4724640" cy="4952880"/>
        </p:xfrm>
        <a:graphic>
          <a:graphicData uri="http://schemas.openxmlformats.org/presentationml/2006/ole">
            <p:oleObj r:id="rId1" spid="">
              <p:embed/>
              <p:pic>
                <p:nvPicPr>
                  <p:cNvPr id="105" name="" descr=""/>
                  <p:cNvPicPr/>
                  <p:nvPr/>
                </p:nvPicPr>
                <p:blipFill>
                  <a:blip r:embed="rId2"/>
                  <a:stretch/>
                </p:blipFill>
                <p:spPr>
                  <a:xfrm>
                    <a:off x="380880" y="1371600"/>
                    <a:ext cx="4724640" cy="4952880"/>
                  </a:xfrm>
                  <a:prstGeom prst="rect">
                    <a:avLst/>
                  </a:prstGeom>
                  <a:noFill/>
                  <a:ln w="0">
                    <a:noFill/>
                  </a:ln>
                </p:spPr>
              </p:pic>
            </p:oleObj>
          </a:graphicData>
        </a:graphic>
      </p:graphicFrame>
      <p:sp>
        <p:nvSpPr>
          <p:cNvPr id="106" name=""/>
          <p:cNvSpPr/>
          <p:nvPr/>
        </p:nvSpPr>
        <p:spPr>
          <a:xfrm>
            <a:off x="5105520" y="1752480"/>
            <a:ext cx="3886200" cy="334476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Non-Eventful Summer Weather</a:t>
            </a:r>
            <a:endParaRPr b="0" lang="en-US" sz="22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Across the United States, there have been 6.3% more CDDs than normal</a:t>
            </a:r>
            <a:endParaRPr b="0" lang="en-US" sz="20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On a year-on-year basis, the heat seems even less significant, with .8% more CDDs in 2001 versus 2000</a:t>
            </a:r>
            <a:endParaRPr b="0" lang="en-US" sz="2000" strike="noStrike" u="none">
              <a:solidFill>
                <a:srgbClr val="000000"/>
              </a:solidFill>
              <a:effectLst/>
              <a:uFillTx/>
              <a:latin typeface="Times New Roman"/>
            </a:endParaRPr>
          </a:p>
          <a:p>
            <a:pPr marL="228600" indent="-22860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D6B2356D-75D1-474C-BD5F-0B7369383247}"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76212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Moderate Summer Weather</a:t>
            </a:r>
            <a:endParaRPr b="0" lang="en-US" sz="4400" strike="noStrike" u="none">
              <a:solidFill>
                <a:srgbClr val="000000"/>
              </a:solidFill>
              <a:effectLst/>
              <a:uFillTx/>
              <a:latin typeface="Times New Roman"/>
            </a:endParaRPr>
          </a:p>
        </p:txBody>
      </p:sp>
      <p:sp>
        <p:nvSpPr>
          <p:cNvPr id="108" name=""/>
          <p:cNvSpPr/>
          <p:nvPr/>
        </p:nvSpPr>
        <p:spPr>
          <a:xfrm>
            <a:off x="0" y="30492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pic>
        <p:nvPicPr>
          <p:cNvPr id="109" name="3monthustanom" descr="U.S. 3-Month Temperature Departure Graphic"/>
          <p:cNvPicPr/>
          <p:nvPr/>
        </p:nvPicPr>
        <p:blipFill>
          <a:blip r:embed="rId1"/>
          <a:stretch/>
        </p:blipFill>
        <p:spPr>
          <a:xfrm>
            <a:off x="1676520" y="1295280"/>
            <a:ext cx="6254640" cy="4016520"/>
          </a:xfrm>
          <a:prstGeom prst="rect">
            <a:avLst/>
          </a:prstGeom>
          <a:noFill/>
          <a:ln w="0">
            <a:noFill/>
          </a:ln>
        </p:spPr>
      </p:pic>
      <p:pic>
        <p:nvPicPr>
          <p:cNvPr id="110" name="noaalogo" descr="NOAA Homepage">
            <a:hlinkClick r:id="rId2"/>
          </p:cNvPr>
          <p:cNvPicPr/>
          <p:nvPr/>
        </p:nvPicPr>
        <p:blipFill>
          <a:blip r:embed="rId3"/>
          <a:stretch/>
        </p:blipFill>
        <p:spPr>
          <a:xfrm>
            <a:off x="533520" y="5181480"/>
            <a:ext cx="1143000" cy="925560"/>
          </a:xfrm>
          <a:prstGeom prst="rect">
            <a:avLst/>
          </a:prstGeom>
          <a:noFill/>
          <a:ln w="0">
            <a:noFill/>
          </a:ln>
        </p:spPr>
      </p:pic>
      <p:sp>
        <p:nvSpPr>
          <p:cNvPr id="3" name="PlaceHolder 2"/>
          <p:cNvSpPr>
            <a:spLocks noGrp="1"/>
          </p:cNvSpPr>
          <p:nvPr>
            <p:ph type="sldNum" idx="1"/>
          </p:nvPr>
        </p:nvSpPr>
        <p:spPr/>
        <p:txBody>
          <a:bodyPr/>
          <a:p>
            <a:fld id="{6B20C263-9E4B-40F2-B708-C9744B4EA131}"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0" y="-360"/>
            <a:ext cx="91440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Weakening Western Weather Pattern</a:t>
            </a:r>
            <a:endParaRPr b="0" lang="en-US" sz="4400" strike="noStrike" u="none">
              <a:solidFill>
                <a:srgbClr val="000000"/>
              </a:solidFill>
              <a:effectLst/>
              <a:uFillTx/>
              <a:latin typeface="Times New Roman"/>
            </a:endParaRPr>
          </a:p>
        </p:txBody>
      </p:sp>
      <p:sp>
        <p:nvSpPr>
          <p:cNvPr id="112" name=""/>
          <p:cNvSpPr/>
          <p:nvPr/>
        </p:nvSpPr>
        <p:spPr>
          <a:xfrm>
            <a:off x="0" y="29415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grpSp>
        <p:nvGrpSpPr>
          <p:cNvPr id="113" name=""/>
          <p:cNvGrpSpPr/>
          <p:nvPr/>
        </p:nvGrpSpPr>
        <p:grpSpPr>
          <a:xfrm>
            <a:off x="3121200" y="2941560"/>
            <a:ext cx="2901600" cy="976320"/>
            <a:chOff x="3121200" y="2941560"/>
            <a:chExt cx="2901600" cy="976320"/>
          </a:xfrm>
        </p:grpSpPr>
        <p:sp>
          <p:nvSpPr>
            <p:cNvPr id="114" name=""/>
            <p:cNvSpPr/>
            <p:nvPr/>
          </p:nvSpPr>
          <p:spPr>
            <a:xfrm>
              <a:off x="3121200" y="2941560"/>
              <a:ext cx="29016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115" name=""/>
            <p:cNvSpPr/>
            <p:nvPr/>
          </p:nvSpPr>
          <p:spPr>
            <a:xfrm>
              <a:off x="3121200" y="2941560"/>
              <a:ext cx="2901600" cy="97632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sng">
                  <a:solidFill>
                    <a:srgbClr val="ccccff"/>
                  </a:solidFill>
                  <a:effectLst/>
                  <a:uFillTx/>
                  <a:latin typeface="Times New Roman"/>
                  <a:hlinkClick r:id="rId1"/>
                </a:rPr>
                <a:t>  </a:t>
              </a:r>
              <a:r>
                <a:rPr b="0" lang="en-US" sz="58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grpSp>
      <p:pic>
        <p:nvPicPr>
          <p:cNvPr id="116" name="noaalogo" descr="NOAA Homepage">
            <a:hlinkClick r:id="rId2"/>
          </p:cNvPr>
          <p:cNvPicPr/>
          <p:nvPr/>
        </p:nvPicPr>
        <p:blipFill>
          <a:blip r:embed="rId3"/>
          <a:stretch/>
        </p:blipFill>
        <p:spPr>
          <a:xfrm>
            <a:off x="533520" y="5181480"/>
            <a:ext cx="1143000" cy="925560"/>
          </a:xfrm>
          <a:prstGeom prst="rect">
            <a:avLst/>
          </a:prstGeom>
          <a:noFill/>
          <a:ln w="0">
            <a:noFill/>
          </a:ln>
        </p:spPr>
      </p:pic>
      <p:sp>
        <p:nvSpPr>
          <p:cNvPr id="117" name=""/>
          <p:cNvSpPr/>
          <p:nvPr/>
        </p:nvSpPr>
        <p:spPr>
          <a:xfrm>
            <a:off x="0" y="30492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pic>
        <p:nvPicPr>
          <p:cNvPr id="118" name="1monthustanom" descr="U.S. Monthly Temperature Departure Graphic"/>
          <p:cNvPicPr/>
          <p:nvPr/>
        </p:nvPicPr>
        <p:blipFill>
          <a:blip r:embed="rId4"/>
          <a:stretch/>
        </p:blipFill>
        <p:spPr>
          <a:xfrm>
            <a:off x="1600200" y="1295280"/>
            <a:ext cx="6248520" cy="4114800"/>
          </a:xfrm>
          <a:prstGeom prst="rect">
            <a:avLst/>
          </a:prstGeom>
          <a:noFill/>
          <a:ln w="0">
            <a:noFill/>
          </a:ln>
        </p:spPr>
      </p:pic>
      <p:sp>
        <p:nvSpPr>
          <p:cNvPr id="3" name="PlaceHolder 2"/>
          <p:cNvSpPr>
            <a:spLocks noGrp="1"/>
          </p:cNvSpPr>
          <p:nvPr>
            <p:ph type="sldNum" idx="1"/>
          </p:nvPr>
        </p:nvSpPr>
        <p:spPr/>
        <p:txBody>
          <a:bodyPr/>
          <a:p>
            <a:fld id="{D7BAF091-816B-4675-9373-7B06C806B242}"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15192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Gross Domestic Product</a:t>
            </a:r>
            <a:endParaRPr b="0" lang="en-US" sz="4400" strike="noStrike" u="none">
              <a:solidFill>
                <a:srgbClr val="000000"/>
              </a:solidFill>
              <a:effectLst/>
              <a:uFillTx/>
              <a:latin typeface="Times New Roman"/>
            </a:endParaRPr>
          </a:p>
        </p:txBody>
      </p:sp>
      <p:graphicFrame>
        <p:nvGraphicFramePr>
          <p:cNvPr id="120" name=""/>
          <p:cNvGraphicFramePr/>
          <p:nvPr/>
        </p:nvGraphicFramePr>
        <p:xfrm>
          <a:off x="100080" y="1066680"/>
          <a:ext cx="5181480" cy="2847960"/>
        </p:xfrm>
        <a:graphic>
          <a:graphicData uri="http://schemas.openxmlformats.org/presentationml/2006/ole">
            <p:oleObj r:id="rId1" spid="">
              <p:embed/>
              <p:pic>
                <p:nvPicPr>
                  <p:cNvPr id="121" name="" descr=""/>
                  <p:cNvPicPr/>
                  <p:nvPr/>
                </p:nvPicPr>
                <p:blipFill>
                  <a:blip r:embed="rId2"/>
                  <a:stretch/>
                </p:blipFill>
                <p:spPr>
                  <a:xfrm>
                    <a:off x="100080" y="1066680"/>
                    <a:ext cx="5181480" cy="2847960"/>
                  </a:xfrm>
                  <a:prstGeom prst="rect">
                    <a:avLst/>
                  </a:prstGeom>
                  <a:noFill/>
                  <a:ln w="0">
                    <a:noFill/>
                  </a:ln>
                </p:spPr>
              </p:pic>
            </p:oleObj>
          </a:graphicData>
        </a:graphic>
      </p:graphicFrame>
      <p:graphicFrame>
        <p:nvGraphicFramePr>
          <p:cNvPr id="122" name=""/>
          <p:cNvGraphicFramePr/>
          <p:nvPr/>
        </p:nvGraphicFramePr>
        <p:xfrm>
          <a:off x="185760" y="3809880"/>
          <a:ext cx="5010120" cy="2847960"/>
        </p:xfrm>
        <a:graphic>
          <a:graphicData uri="http://schemas.openxmlformats.org/presentationml/2006/ole">
            <p:oleObj r:id="rId3" spid="">
              <p:embed/>
              <p:pic>
                <p:nvPicPr>
                  <p:cNvPr id="123" name="" descr=""/>
                  <p:cNvPicPr/>
                  <p:nvPr/>
                </p:nvPicPr>
                <p:blipFill>
                  <a:blip r:embed="rId4"/>
                  <a:stretch/>
                </p:blipFill>
                <p:spPr>
                  <a:xfrm>
                    <a:off x="185760" y="3809880"/>
                    <a:ext cx="5010120" cy="2847960"/>
                  </a:xfrm>
                  <a:prstGeom prst="rect">
                    <a:avLst/>
                  </a:prstGeom>
                  <a:noFill/>
                  <a:ln w="0">
                    <a:noFill/>
                  </a:ln>
                </p:spPr>
              </p:pic>
            </p:oleObj>
          </a:graphicData>
        </a:graphic>
      </p:graphicFrame>
      <p:sp>
        <p:nvSpPr>
          <p:cNvPr id="124" name=""/>
          <p:cNvSpPr/>
          <p:nvPr/>
        </p:nvSpPr>
        <p:spPr>
          <a:xfrm>
            <a:off x="5410080" y="1828800"/>
            <a:ext cx="3124440" cy="4506120"/>
          </a:xfrm>
          <a:prstGeom prst="rect">
            <a:avLst/>
          </a:prstGeom>
          <a:noFill/>
          <a:ln w="0">
            <a:noFill/>
          </a:ln>
        </p:spPr>
        <p:style>
          <a:lnRef idx="0"/>
          <a:fillRef idx="0"/>
          <a:effectRef idx="0"/>
          <a:fontRef idx="minor"/>
        </p:style>
        <p:txBody>
          <a:bodyPr lIns="90000" rIns="90000" tIns="46800" bIns="46800" anchor="t">
            <a:spAutoFit/>
          </a:bodyPr>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Torpid economic growth is affecting gas consumption</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U.S. GDP grew .2% in real terms during the second quarter of 2001</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This was the lowest growth in 8 years</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On a year on year basis this was the lowest growth since 1980Q2</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deceleration in real GDP growth is largely due to decreases in exports and private inventory investment. </a:t>
            </a:r>
            <a:endParaRPr b="0" lang="en-US" sz="1800" strike="noStrike" u="none">
              <a:solidFill>
                <a:srgbClr val="000000"/>
              </a:solidFill>
              <a:effectLst/>
              <a:uFillTx/>
              <a:latin typeface="Times New Roman"/>
            </a:endParaRPr>
          </a:p>
        </p:txBody>
      </p:sp>
      <p:sp>
        <p:nvSpPr>
          <p:cNvPr id="125" name=""/>
          <p:cNvSpPr/>
          <p:nvPr/>
        </p:nvSpPr>
        <p:spPr>
          <a:xfrm>
            <a:off x="5334120" y="1295280"/>
            <a:ext cx="3581280" cy="101592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Times New Roman"/>
              </a:rPr>
              <a:t>The Economy is the Story</a:t>
            </a:r>
            <a:endParaRPr b="0" lang="en-US" sz="2400" strike="noStrike" u="none">
              <a:solidFill>
                <a:srgbClr val="000000"/>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629BA30A-3B1A-4E8E-BDFD-FF92BCBA5F25}"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26" name=""/>
          <p:cNvGraphicFramePr/>
          <p:nvPr/>
        </p:nvGraphicFramePr>
        <p:xfrm>
          <a:off x="380880" y="1066680"/>
          <a:ext cx="4697640" cy="2805120"/>
        </p:xfrm>
        <a:graphic>
          <a:graphicData uri="http://schemas.openxmlformats.org/presentationml/2006/ole">
            <p:oleObj r:id="rId1" spid="">
              <p:embed/>
              <p:pic>
                <p:nvPicPr>
                  <p:cNvPr id="127" name="" descr=""/>
                  <p:cNvPicPr/>
                  <p:nvPr/>
                </p:nvPicPr>
                <p:blipFill>
                  <a:blip r:embed="rId2"/>
                  <a:stretch/>
                </p:blipFill>
                <p:spPr>
                  <a:xfrm>
                    <a:off x="380880" y="1066680"/>
                    <a:ext cx="4697640" cy="2805120"/>
                  </a:xfrm>
                  <a:prstGeom prst="rect">
                    <a:avLst/>
                  </a:prstGeom>
                  <a:noFill/>
                  <a:ln w="0">
                    <a:noFill/>
                  </a:ln>
                </p:spPr>
              </p:pic>
            </p:oleObj>
          </a:graphicData>
        </a:graphic>
      </p:graphicFrame>
      <p:sp>
        <p:nvSpPr>
          <p:cNvPr id="128"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Industrial Growth</a:t>
            </a:r>
            <a:endParaRPr b="0" lang="en-US" sz="4400" strike="noStrike" u="none">
              <a:solidFill>
                <a:srgbClr val="000000"/>
              </a:solidFill>
              <a:effectLst/>
              <a:uFillTx/>
              <a:latin typeface="Times New Roman"/>
            </a:endParaRPr>
          </a:p>
        </p:txBody>
      </p:sp>
      <p:graphicFrame>
        <p:nvGraphicFramePr>
          <p:cNvPr id="129" name=""/>
          <p:cNvGraphicFramePr/>
          <p:nvPr/>
        </p:nvGraphicFramePr>
        <p:xfrm>
          <a:off x="380880" y="3733920"/>
          <a:ext cx="4697640" cy="2805120"/>
        </p:xfrm>
        <a:graphic>
          <a:graphicData uri="http://schemas.openxmlformats.org/presentationml/2006/ole">
            <p:oleObj r:id="rId3" spid="">
              <p:embed/>
              <p:pic>
                <p:nvPicPr>
                  <p:cNvPr id="130" name="" descr=""/>
                  <p:cNvPicPr/>
                  <p:nvPr/>
                </p:nvPicPr>
                <p:blipFill>
                  <a:blip r:embed="rId4"/>
                  <a:stretch/>
                </p:blipFill>
                <p:spPr>
                  <a:xfrm>
                    <a:off x="380880" y="3733920"/>
                    <a:ext cx="4697640" cy="2805120"/>
                  </a:xfrm>
                  <a:prstGeom prst="rect">
                    <a:avLst/>
                  </a:prstGeom>
                  <a:noFill/>
                  <a:ln w="0">
                    <a:noFill/>
                  </a:ln>
                </p:spPr>
              </p:pic>
            </p:oleObj>
          </a:graphicData>
        </a:graphic>
      </p:graphicFrame>
      <p:sp>
        <p:nvSpPr>
          <p:cNvPr id="131" name=""/>
          <p:cNvSpPr/>
          <p:nvPr/>
        </p:nvSpPr>
        <p:spPr>
          <a:xfrm>
            <a:off x="5181480" y="1447920"/>
            <a:ext cx="3657600" cy="5197680"/>
          </a:xfrm>
          <a:prstGeom prst="rect">
            <a:avLst/>
          </a:prstGeom>
          <a:noFill/>
          <a:ln w="0">
            <a:noFill/>
          </a:ln>
        </p:spPr>
        <p:style>
          <a:lnRef idx="0"/>
          <a:fillRef idx="0"/>
          <a:effectRef idx="0"/>
          <a:fontRef idx="minor"/>
        </p:style>
        <p:txBody>
          <a:bodyPr lIns="90000" rIns="90000" tIns="46800" bIns="46800" anchor="t">
            <a:spAutoFit/>
          </a:bodyPr>
          <a:p>
            <a:pPr marL="289080" indent="-289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Total industrial production contracted .1% in July.  On an annual basis it contracted 4.2%</a:t>
            </a:r>
            <a:endParaRPr b="0" lang="en-US" sz="1800" strike="noStrike" u="none">
              <a:solidFill>
                <a:srgbClr val="000000"/>
              </a:solidFill>
              <a:effectLst/>
              <a:uFillTx/>
              <a:latin typeface="Times New Roman"/>
            </a:endParaRPr>
          </a:p>
          <a:p>
            <a:pPr marL="289080" indent="-289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This is the </a:t>
            </a:r>
            <a:r>
              <a:rPr b="0" i="1" lang="en-US" sz="1800" strike="noStrike" u="none">
                <a:solidFill>
                  <a:srgbClr val="000000"/>
                </a:solidFill>
                <a:effectLst/>
                <a:uFillTx/>
                <a:latin typeface="Times New Roman"/>
              </a:rPr>
              <a:t>tenth </a:t>
            </a:r>
            <a:r>
              <a:rPr b="0" lang="en-US" sz="1800" strike="noStrike" u="none">
                <a:solidFill>
                  <a:srgbClr val="000000"/>
                </a:solidFill>
                <a:effectLst/>
                <a:uFillTx/>
                <a:latin typeface="Times New Roman"/>
              </a:rPr>
              <a:t>consecutive monthly decline</a:t>
            </a:r>
            <a:endParaRPr b="0" lang="en-US" sz="1800" strike="noStrike" u="none">
              <a:solidFill>
                <a:srgbClr val="000000"/>
              </a:solidFill>
              <a:effectLst/>
              <a:uFillTx/>
              <a:latin typeface="Times New Roman"/>
            </a:endParaRPr>
          </a:p>
          <a:p>
            <a:pPr marL="289080" indent="-289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manufacturing component was relatively flat month on month.  On an annual basis it contracted 3.87%</a:t>
            </a:r>
            <a:endParaRPr b="0" lang="en-US" sz="1800" strike="noStrike" u="none">
              <a:solidFill>
                <a:srgbClr val="000000"/>
              </a:solidFill>
              <a:effectLst/>
              <a:uFillTx/>
              <a:latin typeface="Times New Roman"/>
            </a:endParaRPr>
          </a:p>
          <a:p>
            <a:pPr marL="289080" indent="-289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There is significant slackness in U.S. industrial capacity</a:t>
            </a:r>
            <a:endParaRPr b="0" lang="en-US" sz="1800" strike="noStrike" u="none">
              <a:solidFill>
                <a:srgbClr val="000000"/>
              </a:solidFill>
              <a:effectLst/>
              <a:uFillTx/>
              <a:latin typeface="Times New Roman"/>
            </a:endParaRPr>
          </a:p>
          <a:p>
            <a:pPr marL="289080" indent="-289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Capacity utilization for total industry was 77%</a:t>
            </a:r>
            <a:endParaRPr b="0" lang="en-US" sz="1800" strike="noStrike" u="none">
              <a:solidFill>
                <a:srgbClr val="000000"/>
              </a:solidFill>
              <a:effectLst/>
              <a:uFillTx/>
              <a:latin typeface="Times New Roman"/>
            </a:endParaRPr>
          </a:p>
          <a:p>
            <a:pPr marL="289080" indent="-28908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This is more than 5 percentage points below the 1967-2000 average</a:t>
            </a:r>
            <a:endParaRPr b="0" lang="en-US" sz="1800" strike="noStrike" u="none">
              <a:solidFill>
                <a:srgbClr val="000000"/>
              </a:solidFill>
              <a:effectLst/>
              <a:uFillTx/>
              <a:latin typeface="Times New Roman"/>
            </a:endParaRPr>
          </a:p>
        </p:txBody>
      </p:sp>
      <p:sp>
        <p:nvSpPr>
          <p:cNvPr id="132" name=""/>
          <p:cNvSpPr/>
          <p:nvPr/>
        </p:nvSpPr>
        <p:spPr>
          <a:xfrm>
            <a:off x="5181480" y="990720"/>
            <a:ext cx="3733920" cy="429120"/>
          </a:xfrm>
          <a:prstGeom prst="rect">
            <a:avLst/>
          </a:prstGeom>
          <a:noFill/>
          <a:ln w="0">
            <a:noFill/>
          </a:ln>
        </p:spPr>
        <p:style>
          <a:lnRef idx="0"/>
          <a:fillRef idx="0"/>
          <a:effectRef idx="0"/>
          <a:fontRef idx="minor"/>
        </p:style>
        <p:txBody>
          <a:bodyPr lIns="90000" rIns="90000" tIns="46800" bIns="46800" anchor="t">
            <a:spAutoFit/>
          </a:bodyPr>
          <a:p>
            <a:pPr>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Contracting Industrial Growth</a:t>
            </a:r>
            <a:endParaRPr b="0" lang="en-US" sz="22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13601836-0A9A-4E6E-89E2-D5C1B77FDE45}"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U.S. Electric Power Use</a:t>
            </a:r>
            <a:endParaRPr b="0" lang="en-US" sz="4400" strike="noStrike" u="none">
              <a:solidFill>
                <a:srgbClr val="000000"/>
              </a:solidFill>
              <a:effectLst/>
              <a:uFillTx/>
              <a:latin typeface="Times New Roman"/>
            </a:endParaRPr>
          </a:p>
        </p:txBody>
      </p:sp>
      <p:graphicFrame>
        <p:nvGraphicFramePr>
          <p:cNvPr id="134" name=""/>
          <p:cNvGraphicFramePr/>
          <p:nvPr/>
        </p:nvGraphicFramePr>
        <p:xfrm>
          <a:off x="774720" y="1219320"/>
          <a:ext cx="3629160" cy="2533680"/>
        </p:xfrm>
        <a:graphic>
          <a:graphicData uri="http://schemas.openxmlformats.org/presentationml/2006/ole">
            <p:oleObj r:id="rId1" spid="">
              <p:embed/>
              <p:pic>
                <p:nvPicPr>
                  <p:cNvPr id="135" name="" descr=""/>
                  <p:cNvPicPr/>
                  <p:nvPr/>
                </p:nvPicPr>
                <p:blipFill>
                  <a:blip r:embed="rId2"/>
                  <a:stretch/>
                </p:blipFill>
                <p:spPr>
                  <a:xfrm>
                    <a:off x="774720" y="1219320"/>
                    <a:ext cx="3629160" cy="2533680"/>
                  </a:xfrm>
                  <a:prstGeom prst="rect">
                    <a:avLst/>
                  </a:prstGeom>
                  <a:noFill/>
                  <a:ln w="0">
                    <a:noFill/>
                  </a:ln>
                </p:spPr>
              </p:pic>
            </p:oleObj>
          </a:graphicData>
        </a:graphic>
      </p:graphicFrame>
      <p:graphicFrame>
        <p:nvGraphicFramePr>
          <p:cNvPr id="136" name=""/>
          <p:cNvGraphicFramePr/>
          <p:nvPr/>
        </p:nvGraphicFramePr>
        <p:xfrm>
          <a:off x="774720" y="3733920"/>
          <a:ext cx="3629160" cy="2533680"/>
        </p:xfrm>
        <a:graphic>
          <a:graphicData uri="http://schemas.openxmlformats.org/presentationml/2006/ole">
            <p:oleObj r:id="rId3" spid="">
              <p:embed/>
              <p:pic>
                <p:nvPicPr>
                  <p:cNvPr id="137" name="" descr=""/>
                  <p:cNvPicPr/>
                  <p:nvPr/>
                </p:nvPicPr>
                <p:blipFill>
                  <a:blip r:embed="rId4"/>
                  <a:stretch/>
                </p:blipFill>
                <p:spPr>
                  <a:xfrm>
                    <a:off x="774720" y="3733920"/>
                    <a:ext cx="3629160" cy="2533680"/>
                  </a:xfrm>
                  <a:prstGeom prst="rect">
                    <a:avLst/>
                  </a:prstGeom>
                  <a:noFill/>
                  <a:ln w="0">
                    <a:noFill/>
                  </a:ln>
                </p:spPr>
              </p:pic>
            </p:oleObj>
          </a:graphicData>
        </a:graphic>
      </p:graphicFrame>
      <p:graphicFrame>
        <p:nvGraphicFramePr>
          <p:cNvPr id="138" name=""/>
          <p:cNvGraphicFramePr/>
          <p:nvPr/>
        </p:nvGraphicFramePr>
        <p:xfrm>
          <a:off x="4495680" y="3733920"/>
          <a:ext cx="3629160" cy="2533680"/>
        </p:xfrm>
        <a:graphic>
          <a:graphicData uri="http://schemas.openxmlformats.org/presentationml/2006/ole">
            <p:oleObj r:id="rId5" spid="">
              <p:embed/>
              <p:pic>
                <p:nvPicPr>
                  <p:cNvPr id="139" name="" descr=""/>
                  <p:cNvPicPr/>
                  <p:nvPr/>
                </p:nvPicPr>
                <p:blipFill>
                  <a:blip r:embed="rId6"/>
                  <a:stretch/>
                </p:blipFill>
                <p:spPr>
                  <a:xfrm>
                    <a:off x="4495680" y="3733920"/>
                    <a:ext cx="3629160" cy="2533680"/>
                  </a:xfrm>
                  <a:prstGeom prst="rect">
                    <a:avLst/>
                  </a:prstGeom>
                  <a:noFill/>
                  <a:ln w="0">
                    <a:noFill/>
                  </a:ln>
                </p:spPr>
              </p:pic>
            </p:oleObj>
          </a:graphicData>
        </a:graphic>
      </p:graphicFrame>
      <p:graphicFrame>
        <p:nvGraphicFramePr>
          <p:cNvPr id="140" name=""/>
          <p:cNvGraphicFramePr/>
          <p:nvPr/>
        </p:nvGraphicFramePr>
        <p:xfrm>
          <a:off x="4495680" y="1219320"/>
          <a:ext cx="3629160" cy="2533680"/>
        </p:xfrm>
        <a:graphic>
          <a:graphicData uri="http://schemas.openxmlformats.org/presentationml/2006/ole">
            <p:oleObj r:id="rId7" spid="">
              <p:embed/>
              <p:pic>
                <p:nvPicPr>
                  <p:cNvPr id="141" name="" descr=""/>
                  <p:cNvPicPr/>
                  <p:nvPr/>
                </p:nvPicPr>
                <p:blipFill>
                  <a:blip r:embed="rId8"/>
                  <a:stretch/>
                </p:blipFill>
                <p:spPr>
                  <a:xfrm>
                    <a:off x="4495680" y="1219320"/>
                    <a:ext cx="3629160" cy="2533680"/>
                  </a:xfrm>
                  <a:prstGeom prst="rect">
                    <a:avLst/>
                  </a:prstGeom>
                  <a:noFill/>
                  <a:ln w="0">
                    <a:noFill/>
                  </a:ln>
                </p:spPr>
              </p:pic>
            </p:oleObj>
          </a:graphicData>
        </a:graphic>
      </p:graphicFrame>
      <p:grpSp>
        <p:nvGrpSpPr>
          <p:cNvPr id="142" name=""/>
          <p:cNvGrpSpPr/>
          <p:nvPr/>
        </p:nvGrpSpPr>
        <p:grpSpPr>
          <a:xfrm>
            <a:off x="152280" y="1066680"/>
            <a:ext cx="990360" cy="581400"/>
            <a:chOff x="152280" y="1066680"/>
            <a:chExt cx="990360" cy="581400"/>
          </a:xfrm>
        </p:grpSpPr>
        <p:grpSp>
          <p:nvGrpSpPr>
            <p:cNvPr id="143" name=""/>
            <p:cNvGrpSpPr/>
            <p:nvPr/>
          </p:nvGrpSpPr>
          <p:grpSpPr>
            <a:xfrm>
              <a:off x="152280" y="1066680"/>
              <a:ext cx="990360" cy="276840"/>
              <a:chOff x="152280" y="1066680"/>
              <a:chExt cx="990360" cy="276840"/>
            </a:xfrm>
          </p:grpSpPr>
          <p:sp>
            <p:nvSpPr>
              <p:cNvPr id="144" name=""/>
              <p:cNvSpPr/>
              <p:nvPr/>
            </p:nvSpPr>
            <p:spPr>
              <a:xfrm>
                <a:off x="152280" y="1218960"/>
                <a:ext cx="380880" cy="0"/>
              </a:xfrm>
              <a:prstGeom prst="line">
                <a:avLst/>
              </a:prstGeom>
              <a:ln w="28440">
                <a:solidFill>
                  <a:srgbClr val="0000ff"/>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 name=""/>
              <p:cNvSpPr/>
              <p:nvPr/>
            </p:nvSpPr>
            <p:spPr>
              <a:xfrm>
                <a:off x="533160" y="1066680"/>
                <a:ext cx="6094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1999</a:t>
                </a:r>
                <a:endParaRPr b="0" lang="en-US" sz="1200" strike="noStrike" u="none">
                  <a:solidFill>
                    <a:srgbClr val="000000"/>
                  </a:solidFill>
                  <a:effectLst/>
                  <a:uFillTx/>
                  <a:latin typeface="Times New Roman"/>
                </a:endParaRPr>
              </a:p>
            </p:txBody>
          </p:sp>
        </p:grpSp>
        <p:grpSp>
          <p:nvGrpSpPr>
            <p:cNvPr id="146" name=""/>
            <p:cNvGrpSpPr/>
            <p:nvPr/>
          </p:nvGrpSpPr>
          <p:grpSpPr>
            <a:xfrm>
              <a:off x="152280" y="1218960"/>
              <a:ext cx="990360" cy="276840"/>
              <a:chOff x="152280" y="1218960"/>
              <a:chExt cx="990360" cy="276840"/>
            </a:xfrm>
          </p:grpSpPr>
          <p:sp>
            <p:nvSpPr>
              <p:cNvPr id="147" name=""/>
              <p:cNvSpPr/>
              <p:nvPr/>
            </p:nvSpPr>
            <p:spPr>
              <a:xfrm>
                <a:off x="152280" y="1371240"/>
                <a:ext cx="380880" cy="0"/>
              </a:xfrm>
              <a:prstGeom prst="line">
                <a:avLst/>
              </a:prstGeom>
              <a:ln w="28440">
                <a:solidFill>
                  <a:srgbClr val="008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 name=""/>
              <p:cNvSpPr/>
              <p:nvPr/>
            </p:nvSpPr>
            <p:spPr>
              <a:xfrm>
                <a:off x="533160" y="1218960"/>
                <a:ext cx="6094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2000</a:t>
                </a:r>
                <a:endParaRPr b="0" lang="en-US" sz="1200" strike="noStrike" u="none">
                  <a:solidFill>
                    <a:srgbClr val="000000"/>
                  </a:solidFill>
                  <a:effectLst/>
                  <a:uFillTx/>
                  <a:latin typeface="Times New Roman"/>
                </a:endParaRPr>
              </a:p>
            </p:txBody>
          </p:sp>
        </p:grpSp>
        <p:grpSp>
          <p:nvGrpSpPr>
            <p:cNvPr id="149" name=""/>
            <p:cNvGrpSpPr/>
            <p:nvPr/>
          </p:nvGrpSpPr>
          <p:grpSpPr>
            <a:xfrm>
              <a:off x="152280" y="1371240"/>
              <a:ext cx="990360" cy="276840"/>
              <a:chOff x="152280" y="1371240"/>
              <a:chExt cx="990360" cy="276840"/>
            </a:xfrm>
          </p:grpSpPr>
          <p:sp>
            <p:nvSpPr>
              <p:cNvPr id="150" name=""/>
              <p:cNvSpPr/>
              <p:nvPr/>
            </p:nvSpPr>
            <p:spPr>
              <a:xfrm>
                <a:off x="152280" y="1523520"/>
                <a:ext cx="380880" cy="0"/>
              </a:xfrm>
              <a:prstGeom prst="line">
                <a:avLst/>
              </a:prstGeom>
              <a:ln w="284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 name=""/>
              <p:cNvSpPr/>
              <p:nvPr/>
            </p:nvSpPr>
            <p:spPr>
              <a:xfrm>
                <a:off x="533160" y="1371240"/>
                <a:ext cx="6094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2001</a:t>
                </a:r>
                <a:endParaRPr b="0" lang="en-US" sz="1200" strike="noStrike" u="none">
                  <a:solidFill>
                    <a:srgbClr val="000000"/>
                  </a:solidFill>
                  <a:effectLst/>
                  <a:uFillTx/>
                  <a:latin typeface="Times New Roman"/>
                </a:endParaRPr>
              </a:p>
            </p:txBody>
          </p:sp>
        </p:grpSp>
      </p:grpSp>
      <p:sp>
        <p:nvSpPr>
          <p:cNvPr id="3" name="PlaceHolder 2"/>
          <p:cNvSpPr>
            <a:spLocks noGrp="1"/>
          </p:cNvSpPr>
          <p:nvPr>
            <p:ph type="sldNum" idx="1"/>
          </p:nvPr>
        </p:nvSpPr>
        <p:spPr/>
        <p:txBody>
          <a:bodyPr/>
          <a:p>
            <a:fld id="{5E7F43E3-91E6-4A43-93C2-6E0B30C9897A}"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0" y="-360"/>
            <a:ext cx="91440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Western Power Demand Reduction</a:t>
            </a:r>
            <a:endParaRPr b="0" lang="en-US" sz="4400" strike="noStrike" u="none">
              <a:solidFill>
                <a:srgbClr val="000000"/>
              </a:solidFill>
              <a:effectLst/>
              <a:uFillTx/>
              <a:latin typeface="Times New Roman"/>
            </a:endParaRPr>
          </a:p>
        </p:txBody>
      </p:sp>
      <p:graphicFrame>
        <p:nvGraphicFramePr>
          <p:cNvPr id="153" name=""/>
          <p:cNvGraphicFramePr/>
          <p:nvPr/>
        </p:nvGraphicFramePr>
        <p:xfrm>
          <a:off x="336600" y="1273320"/>
          <a:ext cx="4838760" cy="5067000"/>
        </p:xfrm>
        <a:graphic>
          <a:graphicData uri="http://schemas.openxmlformats.org/presentationml/2006/ole">
            <p:oleObj r:id="rId1" spid="">
              <p:embed/>
              <p:pic>
                <p:nvPicPr>
                  <p:cNvPr id="154" name="" descr=""/>
                  <p:cNvPicPr/>
                  <p:nvPr/>
                </p:nvPicPr>
                <p:blipFill>
                  <a:blip r:embed="rId2"/>
                  <a:stretch/>
                </p:blipFill>
                <p:spPr>
                  <a:xfrm>
                    <a:off x="336600" y="1273320"/>
                    <a:ext cx="4838760" cy="5067000"/>
                  </a:xfrm>
                  <a:prstGeom prst="rect">
                    <a:avLst/>
                  </a:prstGeom>
                  <a:noFill/>
                  <a:ln w="0">
                    <a:noFill/>
                  </a:ln>
                </p:spPr>
              </p:pic>
            </p:oleObj>
          </a:graphicData>
        </a:graphic>
      </p:graphicFrame>
      <p:sp>
        <p:nvSpPr>
          <p:cNvPr id="155" name=""/>
          <p:cNvSpPr/>
          <p:nvPr/>
        </p:nvSpPr>
        <p:spPr>
          <a:xfrm>
            <a:off x="5543640" y="1508040"/>
            <a:ext cx="3149640" cy="4029840"/>
          </a:xfrm>
          <a:prstGeom prst="rect">
            <a:avLst/>
          </a:prstGeom>
          <a:noFill/>
          <a:ln w="0">
            <a:noFill/>
          </a:ln>
        </p:spPr>
        <p:style>
          <a:lnRef idx="0"/>
          <a:fillRef idx="0"/>
          <a:effectRef idx="0"/>
          <a:fontRef idx="minor"/>
        </p:style>
        <p:txBody>
          <a:bodyPr lIns="90000" rIns="90000" tIns="46800" bIns="46800" anchor="t">
            <a:spAutoFit/>
          </a:bodyPr>
          <a:p>
            <a:pPr marL="230040" indent="-23004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The Demand Story</a:t>
            </a:r>
            <a:endParaRPr b="0" lang="en-US" sz="22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Demand decrease of 8% relative to July 2000</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Average retail price increase of approximately 25%</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Cooler weather  </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Increased public awareness and conservation efforts</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Curtailed production</a:t>
            </a:r>
            <a:endParaRPr b="0" lang="en-US" sz="1800" strike="noStrike" u="none">
              <a:solidFill>
                <a:srgbClr val="000000"/>
              </a:solidFill>
              <a:effectLst/>
              <a:uFillTx/>
              <a:latin typeface="Times New Roman"/>
            </a:endParaRPr>
          </a:p>
          <a:p>
            <a:pPr marL="230040" indent="-23004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Changed production schedules  </a:t>
            </a:r>
            <a:endParaRPr b="0" lang="en-US" sz="18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A0050C33-4307-4F4D-B9C3-26529A8B9FBB}"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64152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Regional Demand Reduction</a:t>
            </a:r>
            <a:endParaRPr b="0" lang="en-US" sz="4400" strike="noStrike" u="none">
              <a:solidFill>
                <a:srgbClr val="000000"/>
              </a:solidFill>
              <a:effectLst/>
              <a:uFillTx/>
              <a:latin typeface="Times New Roman"/>
            </a:endParaRPr>
          </a:p>
        </p:txBody>
      </p:sp>
      <p:graphicFrame>
        <p:nvGraphicFramePr>
          <p:cNvPr id="157" name=""/>
          <p:cNvGraphicFramePr/>
          <p:nvPr/>
        </p:nvGraphicFramePr>
        <p:xfrm>
          <a:off x="281160" y="1146240"/>
          <a:ext cx="4038480" cy="2438280"/>
        </p:xfrm>
        <a:graphic>
          <a:graphicData uri="http://schemas.openxmlformats.org/presentationml/2006/ole">
            <p:oleObj r:id="rId1" spid="">
              <p:embed/>
              <p:pic>
                <p:nvPicPr>
                  <p:cNvPr id="158" name="" descr=""/>
                  <p:cNvPicPr/>
                  <p:nvPr/>
                </p:nvPicPr>
                <p:blipFill>
                  <a:blip r:embed="rId2"/>
                  <a:stretch/>
                </p:blipFill>
                <p:spPr>
                  <a:xfrm>
                    <a:off x="281160" y="1146240"/>
                    <a:ext cx="4038480" cy="2438280"/>
                  </a:xfrm>
                  <a:prstGeom prst="rect">
                    <a:avLst/>
                  </a:prstGeom>
                  <a:noFill/>
                  <a:ln w="0">
                    <a:noFill/>
                  </a:ln>
                </p:spPr>
              </p:pic>
            </p:oleObj>
          </a:graphicData>
        </a:graphic>
      </p:graphicFrame>
      <p:graphicFrame>
        <p:nvGraphicFramePr>
          <p:cNvPr id="159" name=""/>
          <p:cNvGraphicFramePr/>
          <p:nvPr/>
        </p:nvGraphicFramePr>
        <p:xfrm>
          <a:off x="257040" y="3801960"/>
          <a:ext cx="4038840" cy="2438640"/>
        </p:xfrm>
        <a:graphic>
          <a:graphicData uri="http://schemas.openxmlformats.org/presentationml/2006/ole">
            <p:oleObj r:id="rId3" spid="">
              <p:embed/>
              <p:pic>
                <p:nvPicPr>
                  <p:cNvPr id="160" name="" descr=""/>
                  <p:cNvPicPr/>
                  <p:nvPr/>
                </p:nvPicPr>
                <p:blipFill>
                  <a:blip r:embed="rId4"/>
                  <a:stretch/>
                </p:blipFill>
                <p:spPr>
                  <a:xfrm>
                    <a:off x="257040" y="3801960"/>
                    <a:ext cx="4038840" cy="2438640"/>
                  </a:xfrm>
                  <a:prstGeom prst="rect">
                    <a:avLst/>
                  </a:prstGeom>
                  <a:noFill/>
                  <a:ln w="0">
                    <a:noFill/>
                  </a:ln>
                </p:spPr>
              </p:pic>
            </p:oleObj>
          </a:graphicData>
        </a:graphic>
      </p:graphicFrame>
      <p:graphicFrame>
        <p:nvGraphicFramePr>
          <p:cNvPr id="161" name=""/>
          <p:cNvGraphicFramePr/>
          <p:nvPr/>
        </p:nvGraphicFramePr>
        <p:xfrm>
          <a:off x="4575240" y="3780000"/>
          <a:ext cx="4038480" cy="2438280"/>
        </p:xfrm>
        <a:graphic>
          <a:graphicData uri="http://schemas.openxmlformats.org/presentationml/2006/ole">
            <p:oleObj r:id="rId5" spid="">
              <p:embed/>
              <p:pic>
                <p:nvPicPr>
                  <p:cNvPr id="162" name="" descr=""/>
                  <p:cNvPicPr/>
                  <p:nvPr/>
                </p:nvPicPr>
                <p:blipFill>
                  <a:blip r:embed="rId6"/>
                  <a:stretch/>
                </p:blipFill>
                <p:spPr>
                  <a:xfrm>
                    <a:off x="4575240" y="3780000"/>
                    <a:ext cx="4038480" cy="2438280"/>
                  </a:xfrm>
                  <a:prstGeom prst="rect">
                    <a:avLst/>
                  </a:prstGeom>
                  <a:noFill/>
                  <a:ln w="0">
                    <a:noFill/>
                  </a:ln>
                </p:spPr>
              </p:pic>
            </p:oleObj>
          </a:graphicData>
        </a:graphic>
      </p:graphicFrame>
      <p:grpSp>
        <p:nvGrpSpPr>
          <p:cNvPr id="163" name=""/>
          <p:cNvGrpSpPr/>
          <p:nvPr/>
        </p:nvGrpSpPr>
        <p:grpSpPr>
          <a:xfrm>
            <a:off x="3800520" y="6262560"/>
            <a:ext cx="1824120" cy="283320"/>
            <a:chOff x="3800520" y="6262560"/>
            <a:chExt cx="1824120" cy="283320"/>
          </a:xfrm>
        </p:grpSpPr>
        <p:grpSp>
          <p:nvGrpSpPr>
            <p:cNvPr id="164" name=""/>
            <p:cNvGrpSpPr/>
            <p:nvPr/>
          </p:nvGrpSpPr>
          <p:grpSpPr>
            <a:xfrm>
              <a:off x="3800520" y="6269040"/>
              <a:ext cx="915840" cy="276840"/>
              <a:chOff x="3800520" y="6269040"/>
              <a:chExt cx="915840" cy="276840"/>
            </a:xfrm>
          </p:grpSpPr>
          <p:sp>
            <p:nvSpPr>
              <p:cNvPr id="165" name=""/>
              <p:cNvSpPr/>
              <p:nvPr/>
            </p:nvSpPr>
            <p:spPr>
              <a:xfrm>
                <a:off x="3800520" y="6284880"/>
                <a:ext cx="233280" cy="23184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6" name=""/>
              <p:cNvSpPr/>
              <p:nvPr/>
            </p:nvSpPr>
            <p:spPr>
              <a:xfrm>
                <a:off x="4062240" y="6269040"/>
                <a:ext cx="65412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2000</a:t>
                </a:r>
                <a:endParaRPr b="0" lang="en-US" sz="1200" strike="noStrike" u="none">
                  <a:solidFill>
                    <a:srgbClr val="000000"/>
                  </a:solidFill>
                  <a:effectLst/>
                  <a:uFillTx/>
                  <a:latin typeface="Times New Roman"/>
                </a:endParaRPr>
              </a:p>
            </p:txBody>
          </p:sp>
        </p:grpSp>
        <p:grpSp>
          <p:nvGrpSpPr>
            <p:cNvPr id="167" name=""/>
            <p:cNvGrpSpPr/>
            <p:nvPr/>
          </p:nvGrpSpPr>
          <p:grpSpPr>
            <a:xfrm>
              <a:off x="4695840" y="6262560"/>
              <a:ext cx="928800" cy="276840"/>
              <a:chOff x="4695840" y="6262560"/>
              <a:chExt cx="928800" cy="276840"/>
            </a:xfrm>
          </p:grpSpPr>
          <p:sp>
            <p:nvSpPr>
              <p:cNvPr id="168" name=""/>
              <p:cNvSpPr/>
              <p:nvPr/>
            </p:nvSpPr>
            <p:spPr>
              <a:xfrm>
                <a:off x="4695840" y="6291360"/>
                <a:ext cx="233280" cy="23184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9" name=""/>
              <p:cNvSpPr/>
              <p:nvPr/>
            </p:nvSpPr>
            <p:spPr>
              <a:xfrm>
                <a:off x="4970520" y="6262560"/>
                <a:ext cx="65412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2001</a:t>
                </a:r>
                <a:endParaRPr b="0" lang="en-US" sz="1200" strike="noStrike" u="none">
                  <a:solidFill>
                    <a:srgbClr val="000000"/>
                  </a:solidFill>
                  <a:effectLst/>
                  <a:uFillTx/>
                  <a:latin typeface="Times New Roman"/>
                </a:endParaRPr>
              </a:p>
            </p:txBody>
          </p:sp>
        </p:grpSp>
      </p:grpSp>
      <p:sp>
        <p:nvSpPr>
          <p:cNvPr id="170" name=""/>
          <p:cNvSpPr/>
          <p:nvPr/>
        </p:nvSpPr>
        <p:spPr>
          <a:xfrm>
            <a:off x="4951440" y="1017720"/>
            <a:ext cx="3692520" cy="3195360"/>
          </a:xfrm>
          <a:prstGeom prst="rect">
            <a:avLst/>
          </a:prstGeom>
          <a:noFill/>
          <a:ln w="0">
            <a:noFill/>
          </a:ln>
        </p:spPr>
        <p:style>
          <a:lnRef idx="0"/>
          <a:fillRef idx="0"/>
          <a:effectRef idx="0"/>
          <a:fontRef idx="minor"/>
        </p:style>
        <p:txBody>
          <a:bodyPr lIns="90000" rIns="90000" tIns="46800" bIns="46800" anchor="t">
            <a:spAutoFit/>
          </a:bodyPr>
          <a:p>
            <a:pPr marL="225360" indent="-22536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Conservation Has Been Key</a:t>
            </a:r>
            <a:endParaRPr b="0" lang="en-US" sz="2200" strike="noStrike" u="none">
              <a:solidFill>
                <a:srgbClr val="000000"/>
              </a:solidFill>
              <a:effectLst/>
              <a:uFillTx/>
              <a:latin typeface="Times New Roman"/>
            </a:endParaRPr>
          </a:p>
          <a:p>
            <a:pPr marL="225360" indent="-225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In the PNW over 1,700 average MWs of industrial load have come off line to date</a:t>
            </a:r>
            <a:endParaRPr b="0" lang="en-US" sz="1800" strike="noStrike" u="none">
              <a:solidFill>
                <a:srgbClr val="000000"/>
              </a:solidFill>
              <a:effectLst/>
              <a:uFillTx/>
              <a:latin typeface="Times New Roman"/>
            </a:endParaRPr>
          </a:p>
          <a:p>
            <a:pPr marL="225360" indent="-225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In California, demand is about 10% lower than expected</a:t>
            </a:r>
            <a:endParaRPr b="0" lang="en-US" sz="1800" strike="noStrike" u="none">
              <a:solidFill>
                <a:srgbClr val="000000"/>
              </a:solidFill>
              <a:effectLst/>
              <a:uFillTx/>
              <a:latin typeface="Times New Roman"/>
            </a:endParaRPr>
          </a:p>
          <a:p>
            <a:pPr marL="225360" indent="-225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Rockies/SW conservation reached 5% in June</a:t>
            </a:r>
            <a:endParaRPr b="0" lang="en-US" sz="1800" strike="noStrike" u="none">
              <a:solidFill>
                <a:srgbClr val="000000"/>
              </a:solidFill>
              <a:effectLst/>
              <a:uFillTx/>
              <a:latin typeface="Times New Roman"/>
            </a:endParaRPr>
          </a:p>
          <a:p>
            <a:pPr marL="225360" indent="-225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35E59F75-9468-4B57-BC6A-6D6FA885120A}"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838080" y="28191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I.  Price Perspective</a:t>
            </a:r>
            <a:endParaRPr b="0" lang="en-US" sz="4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4D2EE0A4-0E78-4C60-A5A1-5F78BE77C5FC}"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1"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WSCC Generation by Fuel Type</a:t>
            </a:r>
            <a:endParaRPr b="0" lang="en-US" sz="4400" strike="noStrike" u="none">
              <a:solidFill>
                <a:srgbClr val="000000"/>
              </a:solidFill>
              <a:effectLst/>
              <a:uFillTx/>
              <a:latin typeface="Times New Roman"/>
            </a:endParaRPr>
          </a:p>
        </p:txBody>
      </p:sp>
      <p:graphicFrame>
        <p:nvGraphicFramePr>
          <p:cNvPr id="172" name=""/>
          <p:cNvGraphicFramePr/>
          <p:nvPr/>
        </p:nvGraphicFramePr>
        <p:xfrm>
          <a:off x="208080" y="1147680"/>
          <a:ext cx="4000320" cy="2667240"/>
        </p:xfrm>
        <a:graphic>
          <a:graphicData uri="http://schemas.openxmlformats.org/presentationml/2006/ole">
            <p:oleObj r:id="rId1" spid="">
              <p:embed/>
              <p:pic>
                <p:nvPicPr>
                  <p:cNvPr id="173" name="" descr=""/>
                  <p:cNvPicPr/>
                  <p:nvPr/>
                </p:nvPicPr>
                <p:blipFill>
                  <a:blip r:embed="rId2"/>
                  <a:stretch/>
                </p:blipFill>
                <p:spPr>
                  <a:xfrm>
                    <a:off x="208080" y="1147680"/>
                    <a:ext cx="4000320" cy="2667240"/>
                  </a:xfrm>
                  <a:prstGeom prst="rect">
                    <a:avLst/>
                  </a:prstGeom>
                  <a:noFill/>
                  <a:ln w="0">
                    <a:noFill/>
                  </a:ln>
                </p:spPr>
              </p:pic>
            </p:oleObj>
          </a:graphicData>
        </a:graphic>
      </p:graphicFrame>
      <p:graphicFrame>
        <p:nvGraphicFramePr>
          <p:cNvPr id="174" name=""/>
          <p:cNvGraphicFramePr/>
          <p:nvPr/>
        </p:nvGraphicFramePr>
        <p:xfrm>
          <a:off x="225360" y="3697200"/>
          <a:ext cx="4000680" cy="2667240"/>
        </p:xfrm>
        <a:graphic>
          <a:graphicData uri="http://schemas.openxmlformats.org/presentationml/2006/ole">
            <p:oleObj r:id="rId3" spid="">
              <p:embed/>
              <p:pic>
                <p:nvPicPr>
                  <p:cNvPr id="175" name="" descr=""/>
                  <p:cNvPicPr/>
                  <p:nvPr/>
                </p:nvPicPr>
                <p:blipFill>
                  <a:blip r:embed="rId4"/>
                  <a:stretch/>
                </p:blipFill>
                <p:spPr>
                  <a:xfrm>
                    <a:off x="225360" y="3697200"/>
                    <a:ext cx="4000680" cy="2667240"/>
                  </a:xfrm>
                  <a:prstGeom prst="rect">
                    <a:avLst/>
                  </a:prstGeom>
                  <a:noFill/>
                  <a:ln w="0">
                    <a:noFill/>
                  </a:ln>
                </p:spPr>
              </p:pic>
            </p:oleObj>
          </a:graphicData>
        </a:graphic>
      </p:graphicFrame>
      <p:graphicFrame>
        <p:nvGraphicFramePr>
          <p:cNvPr id="176" name=""/>
          <p:cNvGraphicFramePr/>
          <p:nvPr/>
        </p:nvGraphicFramePr>
        <p:xfrm>
          <a:off x="4689360" y="3641760"/>
          <a:ext cx="4000680" cy="2666880"/>
        </p:xfrm>
        <a:graphic>
          <a:graphicData uri="http://schemas.openxmlformats.org/presentationml/2006/ole">
            <p:oleObj r:id="rId5" spid="">
              <p:embed/>
              <p:pic>
                <p:nvPicPr>
                  <p:cNvPr id="177" name="" descr=""/>
                  <p:cNvPicPr/>
                  <p:nvPr/>
                </p:nvPicPr>
                <p:blipFill>
                  <a:blip r:embed="rId6"/>
                  <a:stretch/>
                </p:blipFill>
                <p:spPr>
                  <a:xfrm>
                    <a:off x="4689360" y="3641760"/>
                    <a:ext cx="4000680" cy="2666880"/>
                  </a:xfrm>
                  <a:prstGeom prst="rect">
                    <a:avLst/>
                  </a:prstGeom>
                  <a:noFill/>
                  <a:ln w="0">
                    <a:noFill/>
                  </a:ln>
                </p:spPr>
              </p:pic>
            </p:oleObj>
          </a:graphicData>
        </a:graphic>
      </p:graphicFrame>
      <p:grpSp>
        <p:nvGrpSpPr>
          <p:cNvPr id="178" name=""/>
          <p:cNvGrpSpPr/>
          <p:nvPr/>
        </p:nvGrpSpPr>
        <p:grpSpPr>
          <a:xfrm>
            <a:off x="3800520" y="6262560"/>
            <a:ext cx="1824120" cy="283320"/>
            <a:chOff x="3800520" y="6262560"/>
            <a:chExt cx="1824120" cy="283320"/>
          </a:xfrm>
        </p:grpSpPr>
        <p:grpSp>
          <p:nvGrpSpPr>
            <p:cNvPr id="179" name=""/>
            <p:cNvGrpSpPr/>
            <p:nvPr/>
          </p:nvGrpSpPr>
          <p:grpSpPr>
            <a:xfrm>
              <a:off x="3800520" y="6269040"/>
              <a:ext cx="915840" cy="276840"/>
              <a:chOff x="3800520" y="6269040"/>
              <a:chExt cx="915840" cy="276840"/>
            </a:xfrm>
          </p:grpSpPr>
          <p:sp>
            <p:nvSpPr>
              <p:cNvPr id="180" name=""/>
              <p:cNvSpPr/>
              <p:nvPr/>
            </p:nvSpPr>
            <p:spPr>
              <a:xfrm>
                <a:off x="3800520" y="6284880"/>
                <a:ext cx="233280" cy="23184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1" name=""/>
              <p:cNvSpPr/>
              <p:nvPr/>
            </p:nvSpPr>
            <p:spPr>
              <a:xfrm>
                <a:off x="4062240" y="6269040"/>
                <a:ext cx="65412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2000</a:t>
                </a:r>
                <a:endParaRPr b="0" lang="en-US" sz="1200" strike="noStrike" u="none">
                  <a:solidFill>
                    <a:srgbClr val="000000"/>
                  </a:solidFill>
                  <a:effectLst/>
                  <a:uFillTx/>
                  <a:latin typeface="Times New Roman"/>
                </a:endParaRPr>
              </a:p>
            </p:txBody>
          </p:sp>
        </p:grpSp>
        <p:grpSp>
          <p:nvGrpSpPr>
            <p:cNvPr id="182" name=""/>
            <p:cNvGrpSpPr/>
            <p:nvPr/>
          </p:nvGrpSpPr>
          <p:grpSpPr>
            <a:xfrm>
              <a:off x="4695840" y="6262560"/>
              <a:ext cx="928800" cy="276840"/>
              <a:chOff x="4695840" y="6262560"/>
              <a:chExt cx="928800" cy="276840"/>
            </a:xfrm>
          </p:grpSpPr>
          <p:sp>
            <p:nvSpPr>
              <p:cNvPr id="183" name=""/>
              <p:cNvSpPr/>
              <p:nvPr/>
            </p:nvSpPr>
            <p:spPr>
              <a:xfrm>
                <a:off x="4695840" y="6291360"/>
                <a:ext cx="233280" cy="23184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4" name=""/>
              <p:cNvSpPr/>
              <p:nvPr/>
            </p:nvSpPr>
            <p:spPr>
              <a:xfrm>
                <a:off x="4970520" y="6262560"/>
                <a:ext cx="65412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2001</a:t>
                </a:r>
                <a:endParaRPr b="0" lang="en-US" sz="1200" strike="noStrike" u="none">
                  <a:solidFill>
                    <a:srgbClr val="000000"/>
                  </a:solidFill>
                  <a:effectLst/>
                  <a:uFillTx/>
                  <a:latin typeface="Times New Roman"/>
                </a:endParaRPr>
              </a:p>
            </p:txBody>
          </p:sp>
        </p:grpSp>
      </p:grpSp>
      <p:sp>
        <p:nvSpPr>
          <p:cNvPr id="185" name=""/>
          <p:cNvSpPr/>
          <p:nvPr/>
        </p:nvSpPr>
        <p:spPr>
          <a:xfrm>
            <a:off x="4398840" y="1155600"/>
            <a:ext cx="4484880" cy="2503800"/>
          </a:xfrm>
          <a:prstGeom prst="rect">
            <a:avLst/>
          </a:prstGeom>
          <a:noFill/>
          <a:ln w="0">
            <a:noFill/>
          </a:ln>
        </p:spPr>
        <p:style>
          <a:lnRef idx="0"/>
          <a:fillRef idx="0"/>
          <a:effectRef idx="0"/>
          <a:fontRef idx="minor"/>
        </p:style>
        <p:txBody>
          <a:bodyPr lIns="90000" rIns="90000" tIns="46800" bIns="46800" anchor="t">
            <a:spAutoFit/>
          </a:bodyPr>
          <a:p>
            <a:pPr marL="225360" indent="-22536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Gas and Hydro Have Born the Brunt</a:t>
            </a:r>
            <a:endParaRPr b="0" lang="en-US" sz="2200" strike="noStrike" u="none">
              <a:solidFill>
                <a:srgbClr val="000000"/>
              </a:solidFill>
              <a:effectLst/>
              <a:uFillTx/>
              <a:latin typeface="Times New Roman"/>
            </a:endParaRPr>
          </a:p>
          <a:p>
            <a:pPr marL="225360" indent="-225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Gas fired generation is expected to decline by 10.3% in 2001Q3</a:t>
            </a:r>
            <a:endParaRPr b="0" lang="en-US" sz="1800" strike="noStrike" u="none">
              <a:solidFill>
                <a:srgbClr val="000000"/>
              </a:solidFill>
              <a:effectLst/>
              <a:uFillTx/>
              <a:latin typeface="Times New Roman"/>
            </a:endParaRPr>
          </a:p>
          <a:p>
            <a:pPr marL="225360" indent="-225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Hydro generation is expected to decline by 18% in 2001Q3</a:t>
            </a:r>
            <a:endParaRPr b="0" lang="en-US" sz="1800" strike="noStrike" u="none">
              <a:solidFill>
                <a:srgbClr val="000000"/>
              </a:solidFill>
              <a:effectLst/>
              <a:uFillTx/>
              <a:latin typeface="Times New Roman"/>
            </a:endParaRPr>
          </a:p>
          <a:p>
            <a:pPr marL="225360" indent="-225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Nuclear will increase by 1.3%, Other by 1.2%, and Coal by .8%</a:t>
            </a:r>
            <a:endParaRPr b="0" lang="en-US" sz="18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ADFD63DF-FA19-4189-95E7-110E31C0B66F}"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6" name="PlaceHolder 1"/>
          <p:cNvSpPr>
            <a:spLocks noGrp="1"/>
          </p:cNvSpPr>
          <p:nvPr>
            <p:ph type="title"/>
          </p:nvPr>
        </p:nvSpPr>
        <p:spPr>
          <a:xfrm>
            <a:off x="38160" y="114120"/>
            <a:ext cx="910584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Times New Roman"/>
              </a:rPr>
              <a:t>Declining Western Consumption by Sector</a:t>
            </a:r>
            <a:endParaRPr b="0" lang="en-US" sz="4000" strike="noStrike" u="none">
              <a:solidFill>
                <a:srgbClr val="000000"/>
              </a:solidFill>
              <a:effectLst/>
              <a:uFillTx/>
              <a:latin typeface="Times New Roman"/>
            </a:endParaRPr>
          </a:p>
        </p:txBody>
      </p:sp>
      <p:graphicFrame>
        <p:nvGraphicFramePr>
          <p:cNvPr id="187" name=""/>
          <p:cNvGraphicFramePr/>
          <p:nvPr/>
        </p:nvGraphicFramePr>
        <p:xfrm>
          <a:off x="425520" y="1201680"/>
          <a:ext cx="4252680" cy="2546280"/>
        </p:xfrm>
        <a:graphic>
          <a:graphicData uri="http://schemas.openxmlformats.org/presentationml/2006/ole">
            <p:oleObj r:id="rId1" spid="">
              <p:embed/>
              <p:pic>
                <p:nvPicPr>
                  <p:cNvPr id="188" name="" descr=""/>
                  <p:cNvPicPr/>
                  <p:nvPr/>
                </p:nvPicPr>
                <p:blipFill>
                  <a:blip r:embed="rId2"/>
                  <a:stretch/>
                </p:blipFill>
                <p:spPr>
                  <a:xfrm>
                    <a:off x="425520" y="1201680"/>
                    <a:ext cx="4252680" cy="2546280"/>
                  </a:xfrm>
                  <a:prstGeom prst="rect">
                    <a:avLst/>
                  </a:prstGeom>
                  <a:noFill/>
                  <a:ln w="0">
                    <a:noFill/>
                  </a:ln>
                </p:spPr>
              </p:pic>
            </p:oleObj>
          </a:graphicData>
        </a:graphic>
      </p:graphicFrame>
      <p:graphicFrame>
        <p:nvGraphicFramePr>
          <p:cNvPr id="189" name=""/>
          <p:cNvGraphicFramePr/>
          <p:nvPr/>
        </p:nvGraphicFramePr>
        <p:xfrm>
          <a:off x="311040" y="3887640"/>
          <a:ext cx="4253040" cy="2546640"/>
        </p:xfrm>
        <a:graphic>
          <a:graphicData uri="http://schemas.openxmlformats.org/presentationml/2006/ole">
            <p:oleObj r:id="rId3" spid="">
              <p:embed/>
              <p:pic>
                <p:nvPicPr>
                  <p:cNvPr id="190" name="" descr=""/>
                  <p:cNvPicPr/>
                  <p:nvPr/>
                </p:nvPicPr>
                <p:blipFill>
                  <a:blip r:embed="rId4"/>
                  <a:stretch/>
                </p:blipFill>
                <p:spPr>
                  <a:xfrm>
                    <a:off x="311040" y="3887640"/>
                    <a:ext cx="4253040" cy="2546640"/>
                  </a:xfrm>
                  <a:prstGeom prst="rect">
                    <a:avLst/>
                  </a:prstGeom>
                  <a:noFill/>
                  <a:ln w="0">
                    <a:noFill/>
                  </a:ln>
                </p:spPr>
              </p:pic>
            </p:oleObj>
          </a:graphicData>
        </a:graphic>
      </p:graphicFrame>
      <p:graphicFrame>
        <p:nvGraphicFramePr>
          <p:cNvPr id="191" name=""/>
          <p:cNvGraphicFramePr/>
          <p:nvPr/>
        </p:nvGraphicFramePr>
        <p:xfrm>
          <a:off x="4635360" y="1201680"/>
          <a:ext cx="4253040" cy="2546280"/>
        </p:xfrm>
        <a:graphic>
          <a:graphicData uri="http://schemas.openxmlformats.org/presentationml/2006/ole">
            <p:oleObj r:id="rId5" spid="">
              <p:embed/>
              <p:pic>
                <p:nvPicPr>
                  <p:cNvPr id="192" name="" descr=""/>
                  <p:cNvPicPr/>
                  <p:nvPr/>
                </p:nvPicPr>
                <p:blipFill>
                  <a:blip r:embed="rId6"/>
                  <a:stretch/>
                </p:blipFill>
                <p:spPr>
                  <a:xfrm>
                    <a:off x="4635360" y="1201680"/>
                    <a:ext cx="4253040" cy="2546280"/>
                  </a:xfrm>
                  <a:prstGeom prst="rect">
                    <a:avLst/>
                  </a:prstGeom>
                  <a:noFill/>
                  <a:ln w="0">
                    <a:noFill/>
                  </a:ln>
                </p:spPr>
              </p:pic>
            </p:oleObj>
          </a:graphicData>
        </a:graphic>
      </p:graphicFrame>
      <p:graphicFrame>
        <p:nvGraphicFramePr>
          <p:cNvPr id="193" name=""/>
          <p:cNvGraphicFramePr/>
          <p:nvPr/>
        </p:nvGraphicFramePr>
        <p:xfrm>
          <a:off x="4643280" y="3886200"/>
          <a:ext cx="4253040" cy="2546280"/>
        </p:xfrm>
        <a:graphic>
          <a:graphicData uri="http://schemas.openxmlformats.org/presentationml/2006/ole">
            <p:oleObj r:id="rId7" spid="">
              <p:embed/>
              <p:pic>
                <p:nvPicPr>
                  <p:cNvPr id="194" name="" descr=""/>
                  <p:cNvPicPr/>
                  <p:nvPr/>
                </p:nvPicPr>
                <p:blipFill>
                  <a:blip r:embed="rId8"/>
                  <a:stretch/>
                </p:blipFill>
                <p:spPr>
                  <a:xfrm>
                    <a:off x="4643280" y="3886200"/>
                    <a:ext cx="4253040" cy="2546280"/>
                  </a:xfrm>
                  <a:prstGeom prst="rect">
                    <a:avLst/>
                  </a:prstGeom>
                  <a:noFill/>
                  <a:ln w="0">
                    <a:noFill/>
                  </a:ln>
                </p:spPr>
              </p:pic>
            </p:oleObj>
          </a:graphicData>
        </a:graphic>
      </p:graphicFrame>
      <p:grpSp>
        <p:nvGrpSpPr>
          <p:cNvPr id="195" name=""/>
          <p:cNvGrpSpPr/>
          <p:nvPr/>
        </p:nvGrpSpPr>
        <p:grpSpPr>
          <a:xfrm>
            <a:off x="3876840" y="6281640"/>
            <a:ext cx="1823040" cy="283320"/>
            <a:chOff x="3876840" y="6281640"/>
            <a:chExt cx="1823040" cy="283320"/>
          </a:xfrm>
        </p:grpSpPr>
        <p:grpSp>
          <p:nvGrpSpPr>
            <p:cNvPr id="196" name=""/>
            <p:cNvGrpSpPr/>
            <p:nvPr/>
          </p:nvGrpSpPr>
          <p:grpSpPr>
            <a:xfrm>
              <a:off x="3876840" y="6288120"/>
              <a:ext cx="915120" cy="276840"/>
              <a:chOff x="3876840" y="6288120"/>
              <a:chExt cx="915120" cy="276840"/>
            </a:xfrm>
          </p:grpSpPr>
          <p:sp>
            <p:nvSpPr>
              <p:cNvPr id="197" name=""/>
              <p:cNvSpPr/>
              <p:nvPr/>
            </p:nvSpPr>
            <p:spPr>
              <a:xfrm>
                <a:off x="3876840" y="6303960"/>
                <a:ext cx="232920" cy="23184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98" name=""/>
              <p:cNvSpPr/>
              <p:nvPr/>
            </p:nvSpPr>
            <p:spPr>
              <a:xfrm>
                <a:off x="4138200" y="6288120"/>
                <a:ext cx="65376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2000</a:t>
                </a:r>
                <a:endParaRPr b="0" lang="en-US" sz="1200" strike="noStrike" u="none">
                  <a:solidFill>
                    <a:srgbClr val="000000"/>
                  </a:solidFill>
                  <a:effectLst/>
                  <a:uFillTx/>
                  <a:latin typeface="Times New Roman"/>
                </a:endParaRPr>
              </a:p>
            </p:txBody>
          </p:sp>
        </p:grpSp>
        <p:grpSp>
          <p:nvGrpSpPr>
            <p:cNvPr id="199" name=""/>
            <p:cNvGrpSpPr/>
            <p:nvPr/>
          </p:nvGrpSpPr>
          <p:grpSpPr>
            <a:xfrm>
              <a:off x="4771800" y="6281640"/>
              <a:ext cx="928080" cy="276840"/>
              <a:chOff x="4771800" y="6281640"/>
              <a:chExt cx="928080" cy="276840"/>
            </a:xfrm>
          </p:grpSpPr>
          <p:sp>
            <p:nvSpPr>
              <p:cNvPr id="200" name=""/>
              <p:cNvSpPr/>
              <p:nvPr/>
            </p:nvSpPr>
            <p:spPr>
              <a:xfrm>
                <a:off x="4771800" y="6310440"/>
                <a:ext cx="232920" cy="23184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1" name=""/>
              <p:cNvSpPr/>
              <p:nvPr/>
            </p:nvSpPr>
            <p:spPr>
              <a:xfrm>
                <a:off x="5046120" y="6281640"/>
                <a:ext cx="65376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2001</a:t>
                </a:r>
                <a:endParaRPr b="0" lang="en-US" sz="1200" strike="noStrike" u="none">
                  <a:solidFill>
                    <a:srgbClr val="000000"/>
                  </a:solidFill>
                  <a:effectLst/>
                  <a:uFillTx/>
                  <a:latin typeface="Times New Roman"/>
                </a:endParaRPr>
              </a:p>
            </p:txBody>
          </p:sp>
        </p:grpSp>
      </p:grpSp>
      <p:sp>
        <p:nvSpPr>
          <p:cNvPr id="3" name="PlaceHolder 2"/>
          <p:cNvSpPr>
            <a:spLocks noGrp="1"/>
          </p:cNvSpPr>
          <p:nvPr>
            <p:ph type="sldNum" idx="1"/>
          </p:nvPr>
        </p:nvSpPr>
        <p:spPr/>
        <p:txBody>
          <a:bodyPr/>
          <a:p>
            <a:fld id="{0D9B2573-EC9E-4BB2-AAB3-FC34D7376FAF}"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2" name="PlaceHolder 1"/>
          <p:cNvSpPr>
            <a:spLocks noGrp="1"/>
          </p:cNvSpPr>
          <p:nvPr>
            <p:ph type="title"/>
          </p:nvPr>
        </p:nvSpPr>
        <p:spPr>
          <a:xfrm>
            <a:off x="685800" y="297144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IV.  Storage</a:t>
            </a:r>
            <a:endParaRPr b="0" lang="en-US" sz="4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934AEC42-ECD2-471D-AD64-D54845C8FC53}"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3"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U.S. Storage Overview</a:t>
            </a:r>
            <a:endParaRPr b="0" lang="en-US" sz="4400" strike="noStrike" u="none">
              <a:solidFill>
                <a:srgbClr val="000000"/>
              </a:solidFill>
              <a:effectLst/>
              <a:uFillTx/>
              <a:latin typeface="Times New Roman"/>
            </a:endParaRPr>
          </a:p>
        </p:txBody>
      </p:sp>
      <p:sp>
        <p:nvSpPr>
          <p:cNvPr id="204" name=""/>
          <p:cNvSpPr/>
          <p:nvPr/>
        </p:nvSpPr>
        <p:spPr>
          <a:xfrm>
            <a:off x="4952880" y="1295280"/>
            <a:ext cx="3353040" cy="443556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The Rapid Pace Continues</a:t>
            </a:r>
            <a:endParaRPr b="0" lang="en-US" sz="22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Strong storage levels reflective of weak fundamentals</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Unprecedented level of injections have been a critical factor in market declines</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As of September 2, the year-over-year storage surplus was 386 Bcf</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8 weeks left in injection season</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High probability of reaching 11/5/98 storage high of 3,094 Bcf</a:t>
            </a:r>
            <a:endParaRPr b="0" lang="en-US" sz="1800" strike="noStrike" u="none">
              <a:solidFill>
                <a:srgbClr val="000000"/>
              </a:solidFill>
              <a:effectLst/>
              <a:uFillTx/>
              <a:latin typeface="Times New Roman"/>
            </a:endParaRPr>
          </a:p>
        </p:txBody>
      </p:sp>
      <p:graphicFrame>
        <p:nvGraphicFramePr>
          <p:cNvPr id="205" name=""/>
          <p:cNvGraphicFramePr/>
          <p:nvPr/>
        </p:nvGraphicFramePr>
        <p:xfrm>
          <a:off x="609480" y="1066680"/>
          <a:ext cx="3886200" cy="2743200"/>
        </p:xfrm>
        <a:graphic>
          <a:graphicData uri="http://schemas.openxmlformats.org/presentationml/2006/ole">
            <p:oleObj r:id="rId1" spid="">
              <p:embed/>
              <p:pic>
                <p:nvPicPr>
                  <p:cNvPr id="206" name="" descr=""/>
                  <p:cNvPicPr/>
                  <p:nvPr/>
                </p:nvPicPr>
                <p:blipFill>
                  <a:blip r:embed="rId2"/>
                  <a:stretch/>
                </p:blipFill>
                <p:spPr>
                  <a:xfrm>
                    <a:off x="609480" y="1066680"/>
                    <a:ext cx="3886200" cy="2743200"/>
                  </a:xfrm>
                  <a:prstGeom prst="rect">
                    <a:avLst/>
                  </a:prstGeom>
                  <a:noFill/>
                  <a:ln w="0">
                    <a:noFill/>
                  </a:ln>
                </p:spPr>
              </p:pic>
            </p:oleObj>
          </a:graphicData>
        </a:graphic>
      </p:graphicFrame>
      <p:graphicFrame>
        <p:nvGraphicFramePr>
          <p:cNvPr id="207" name=""/>
          <p:cNvGraphicFramePr/>
          <p:nvPr/>
        </p:nvGraphicFramePr>
        <p:xfrm>
          <a:off x="609480" y="3809880"/>
          <a:ext cx="3733920" cy="2743200"/>
        </p:xfrm>
        <a:graphic>
          <a:graphicData uri="http://schemas.openxmlformats.org/presentationml/2006/ole">
            <p:oleObj r:id="rId3" spid="">
              <p:embed/>
              <p:pic>
                <p:nvPicPr>
                  <p:cNvPr id="208" name="" descr=""/>
                  <p:cNvPicPr/>
                  <p:nvPr/>
                </p:nvPicPr>
                <p:blipFill>
                  <a:blip r:embed="rId4"/>
                  <a:stretch/>
                </p:blipFill>
                <p:spPr>
                  <a:xfrm>
                    <a:off x="609480" y="3809880"/>
                    <a:ext cx="3733920" cy="2743200"/>
                  </a:xfrm>
                  <a:prstGeom prst="rect">
                    <a:avLst/>
                  </a:prstGeom>
                  <a:noFill/>
                  <a:ln w="0">
                    <a:noFill/>
                  </a:ln>
                </p:spPr>
              </p:pic>
            </p:oleObj>
          </a:graphicData>
        </a:graphic>
      </p:graphicFrame>
      <p:sp>
        <p:nvSpPr>
          <p:cNvPr id="3" name="PlaceHolder 2"/>
          <p:cNvSpPr>
            <a:spLocks noGrp="1"/>
          </p:cNvSpPr>
          <p:nvPr>
            <p:ph type="sldNum" idx="1"/>
          </p:nvPr>
        </p:nvSpPr>
        <p:spPr/>
        <p:txBody>
          <a:bodyPr/>
          <a:p>
            <a:fld id="{B1A3DE93-AB4F-4E6A-A67E-CCEC7B0E3F76}"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9"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Western U.S. Storage Levels</a:t>
            </a:r>
            <a:endParaRPr b="0" lang="en-US" sz="4400" strike="noStrike" u="none">
              <a:solidFill>
                <a:srgbClr val="000000"/>
              </a:solidFill>
              <a:effectLst/>
              <a:uFillTx/>
              <a:latin typeface="Times New Roman"/>
            </a:endParaRPr>
          </a:p>
        </p:txBody>
      </p:sp>
      <p:graphicFrame>
        <p:nvGraphicFramePr>
          <p:cNvPr id="210" name=""/>
          <p:cNvGraphicFramePr/>
          <p:nvPr/>
        </p:nvGraphicFramePr>
        <p:xfrm>
          <a:off x="609480" y="1066680"/>
          <a:ext cx="3886200" cy="2743200"/>
        </p:xfrm>
        <a:graphic>
          <a:graphicData uri="http://schemas.openxmlformats.org/presentationml/2006/ole">
            <p:oleObj r:id="rId1" spid="">
              <p:embed/>
              <p:pic>
                <p:nvPicPr>
                  <p:cNvPr id="211" name="" descr=""/>
                  <p:cNvPicPr/>
                  <p:nvPr/>
                </p:nvPicPr>
                <p:blipFill>
                  <a:blip r:embed="rId2"/>
                  <a:stretch/>
                </p:blipFill>
                <p:spPr>
                  <a:xfrm>
                    <a:off x="609480" y="1066680"/>
                    <a:ext cx="3886200" cy="2743200"/>
                  </a:xfrm>
                  <a:prstGeom prst="rect">
                    <a:avLst/>
                  </a:prstGeom>
                  <a:noFill/>
                  <a:ln w="0">
                    <a:noFill/>
                  </a:ln>
                </p:spPr>
              </p:pic>
            </p:oleObj>
          </a:graphicData>
        </a:graphic>
      </p:graphicFrame>
      <p:graphicFrame>
        <p:nvGraphicFramePr>
          <p:cNvPr id="212" name=""/>
          <p:cNvGraphicFramePr/>
          <p:nvPr/>
        </p:nvGraphicFramePr>
        <p:xfrm>
          <a:off x="609480" y="3809880"/>
          <a:ext cx="3733920" cy="2743200"/>
        </p:xfrm>
        <a:graphic>
          <a:graphicData uri="http://schemas.openxmlformats.org/presentationml/2006/ole">
            <p:oleObj r:id="rId3" spid="">
              <p:embed/>
              <p:pic>
                <p:nvPicPr>
                  <p:cNvPr id="213" name="" descr=""/>
                  <p:cNvPicPr/>
                  <p:nvPr/>
                </p:nvPicPr>
                <p:blipFill>
                  <a:blip r:embed="rId4"/>
                  <a:stretch/>
                </p:blipFill>
                <p:spPr>
                  <a:xfrm>
                    <a:off x="609480" y="3809880"/>
                    <a:ext cx="3733920" cy="2743200"/>
                  </a:xfrm>
                  <a:prstGeom prst="rect">
                    <a:avLst/>
                  </a:prstGeom>
                  <a:noFill/>
                  <a:ln w="0">
                    <a:noFill/>
                  </a:ln>
                </p:spPr>
              </p:pic>
            </p:oleObj>
          </a:graphicData>
        </a:graphic>
      </p:graphicFrame>
      <p:sp>
        <p:nvSpPr>
          <p:cNvPr id="214" name=""/>
          <p:cNvSpPr/>
          <p:nvPr/>
        </p:nvSpPr>
        <p:spPr>
          <a:xfrm>
            <a:off x="4800600" y="1143000"/>
            <a:ext cx="3581280" cy="4852800"/>
          </a:xfrm>
          <a:prstGeom prst="rect">
            <a:avLst/>
          </a:prstGeom>
          <a:noFill/>
          <a:ln w="0">
            <a:noFill/>
          </a:ln>
        </p:spPr>
        <p:style>
          <a:lnRef idx="0"/>
          <a:fillRef idx="0"/>
          <a:effectRef idx="0"/>
          <a:fontRef idx="minor"/>
        </p:style>
        <p:txBody>
          <a:bodyPr lIns="90000" rIns="90000" tIns="46800" bIns="46800" anchor="t">
            <a:spAutoFit/>
          </a:bodyPr>
          <a:p>
            <a:pPr marL="171360" indent="-17136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Strong Western Storage</a:t>
            </a:r>
            <a:endParaRPr b="0" lang="en-US" sz="2200" strike="noStrike" u="none">
              <a:solidFill>
                <a:srgbClr val="000000"/>
              </a:solidFill>
              <a:effectLst/>
              <a:uFillTx/>
              <a:latin typeface="Times New Roman"/>
            </a:endParaRPr>
          </a:p>
          <a:p>
            <a:pPr marL="171360" indent="-171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Despite a slow start, storage is now in year-on-year surplus</a:t>
            </a:r>
            <a:endParaRPr b="0" lang="en-US" sz="1800" strike="noStrike" u="none">
              <a:solidFill>
                <a:srgbClr val="000000"/>
              </a:solidFill>
              <a:effectLst/>
              <a:uFillTx/>
              <a:latin typeface="Times New Roman"/>
            </a:endParaRPr>
          </a:p>
          <a:p>
            <a:pPr marL="171360" indent="-171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As of 9/2/01 storage levels stand at 418 Bcf</a:t>
            </a:r>
            <a:endParaRPr b="0" lang="en-US" sz="1800" strike="noStrike" u="none">
              <a:solidFill>
                <a:srgbClr val="000000"/>
              </a:solidFill>
              <a:effectLst/>
              <a:uFillTx/>
              <a:latin typeface="Times New Roman"/>
            </a:endParaRPr>
          </a:p>
          <a:p>
            <a:pPr marL="171360" indent="-171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On a year-on-year basis, this is 28 Bcf over the previous record set in 1999</a:t>
            </a:r>
            <a:endParaRPr b="0" lang="en-US" sz="1800" strike="noStrike" u="none">
              <a:solidFill>
                <a:srgbClr val="000000"/>
              </a:solidFill>
              <a:effectLst/>
              <a:uFillTx/>
              <a:latin typeface="Times New Roman"/>
            </a:endParaRPr>
          </a:p>
          <a:p>
            <a:pPr marL="171360" indent="-171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This is also 51 Bcf over the 6-year average</a:t>
            </a:r>
            <a:endParaRPr b="0" lang="en-US" sz="1800" strike="noStrike" u="none">
              <a:solidFill>
                <a:srgbClr val="000000"/>
              </a:solidFill>
              <a:effectLst/>
              <a:uFillTx/>
              <a:latin typeface="Times New Roman"/>
            </a:endParaRPr>
          </a:p>
          <a:p>
            <a:pPr marL="171360" indent="-171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Going into the withdrawal season, the West may also beat a record 435 Bcf (11/5/98)</a:t>
            </a:r>
            <a:endParaRPr b="0" lang="en-US" sz="1800" strike="noStrike" u="none">
              <a:solidFill>
                <a:srgbClr val="000000"/>
              </a:solidFill>
              <a:effectLst/>
              <a:uFillTx/>
              <a:latin typeface="Times New Roman"/>
            </a:endParaRPr>
          </a:p>
          <a:p>
            <a:pPr marL="171360" indent="-17136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8BB29C0C-E465-401D-BBDC-1D3A1597F216}"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Canadian Storage Overview</a:t>
            </a:r>
            <a:endParaRPr b="0" lang="en-US" sz="4400" strike="noStrike" u="none">
              <a:solidFill>
                <a:srgbClr val="000000"/>
              </a:solidFill>
              <a:effectLst/>
              <a:uFillTx/>
              <a:latin typeface="Times New Roman"/>
            </a:endParaRPr>
          </a:p>
        </p:txBody>
      </p:sp>
      <p:sp>
        <p:nvSpPr>
          <p:cNvPr id="216" name=""/>
          <p:cNvSpPr/>
          <p:nvPr/>
        </p:nvSpPr>
        <p:spPr>
          <a:xfrm>
            <a:off x="4952880" y="1295280"/>
            <a:ext cx="3353040" cy="416124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Approaching a New High</a:t>
            </a:r>
            <a:endParaRPr b="0" lang="en-US" sz="22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Year-Over-Year Storage Surplus now at 12.4 Bcf</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Significantly off from a season high of 36.6 Bcf in July</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14.7 Bcf/w average injection rate for year is 2.7 Bcf/w over the 5-year average</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At this rate, Canada will easily hit the five year high for going into the withdrawal season</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graphicFrame>
        <p:nvGraphicFramePr>
          <p:cNvPr id="217" name=""/>
          <p:cNvGraphicFramePr/>
          <p:nvPr/>
        </p:nvGraphicFramePr>
        <p:xfrm>
          <a:off x="609480" y="1066680"/>
          <a:ext cx="3886200" cy="2743200"/>
        </p:xfrm>
        <a:graphic>
          <a:graphicData uri="http://schemas.openxmlformats.org/presentationml/2006/ole">
            <p:oleObj r:id="rId1" spid="">
              <p:embed/>
              <p:pic>
                <p:nvPicPr>
                  <p:cNvPr id="218" name="" descr=""/>
                  <p:cNvPicPr/>
                  <p:nvPr/>
                </p:nvPicPr>
                <p:blipFill>
                  <a:blip r:embed="rId2"/>
                  <a:stretch/>
                </p:blipFill>
                <p:spPr>
                  <a:xfrm>
                    <a:off x="609480" y="1066680"/>
                    <a:ext cx="3886200" cy="2743200"/>
                  </a:xfrm>
                  <a:prstGeom prst="rect">
                    <a:avLst/>
                  </a:prstGeom>
                  <a:noFill/>
                  <a:ln w="0">
                    <a:noFill/>
                  </a:ln>
                </p:spPr>
              </p:pic>
            </p:oleObj>
          </a:graphicData>
        </a:graphic>
      </p:graphicFrame>
      <p:graphicFrame>
        <p:nvGraphicFramePr>
          <p:cNvPr id="219" name=""/>
          <p:cNvGraphicFramePr/>
          <p:nvPr/>
        </p:nvGraphicFramePr>
        <p:xfrm>
          <a:off x="685800" y="3809880"/>
          <a:ext cx="3733920" cy="2743200"/>
        </p:xfrm>
        <a:graphic>
          <a:graphicData uri="http://schemas.openxmlformats.org/presentationml/2006/ole">
            <p:oleObj r:id="rId3" spid="">
              <p:embed/>
              <p:pic>
                <p:nvPicPr>
                  <p:cNvPr id="220" name="" descr=""/>
                  <p:cNvPicPr/>
                  <p:nvPr/>
                </p:nvPicPr>
                <p:blipFill>
                  <a:blip r:embed="rId4"/>
                  <a:stretch/>
                </p:blipFill>
                <p:spPr>
                  <a:xfrm>
                    <a:off x="685800" y="3809880"/>
                    <a:ext cx="3733920" cy="2743200"/>
                  </a:xfrm>
                  <a:prstGeom prst="rect">
                    <a:avLst/>
                  </a:prstGeom>
                  <a:noFill/>
                  <a:ln w="0">
                    <a:noFill/>
                  </a:ln>
                </p:spPr>
              </p:pic>
            </p:oleObj>
          </a:graphicData>
        </a:graphic>
      </p:graphicFrame>
      <p:sp>
        <p:nvSpPr>
          <p:cNvPr id="3" name="PlaceHolder 2"/>
          <p:cNvSpPr>
            <a:spLocks noGrp="1"/>
          </p:cNvSpPr>
          <p:nvPr>
            <p:ph type="sldNum" idx="1"/>
          </p:nvPr>
        </p:nvSpPr>
        <p:spPr/>
        <p:txBody>
          <a:bodyPr/>
          <a:p>
            <a:fld id="{6EA4F29D-6450-49EA-A74D-4238D2D2378B}"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1" name=""/>
          <p:cNvSpPr/>
          <p:nvPr/>
        </p:nvSpPr>
        <p:spPr>
          <a:xfrm>
            <a:off x="609480" y="3124080"/>
            <a:ext cx="8305920" cy="764280"/>
          </a:xfrm>
          <a:prstGeom prst="rect">
            <a:avLst/>
          </a:prstGeom>
          <a:noFill/>
          <a:ln w="0">
            <a:noFill/>
          </a:ln>
        </p:spPr>
        <p:style>
          <a:lnRef idx="0"/>
          <a:fillRef idx="0"/>
          <a:effectRef idx="0"/>
          <a:fontRef idx="minor"/>
        </p:style>
        <p:txBody>
          <a:bodyPr lIns="90000" rIns="90000" tIns="46800" bIns="46800" anchor="t">
            <a:spAutoFit/>
          </a:bodyPr>
          <a:p>
            <a:pPr algn="ctr">
              <a:spcBef>
                <a:spcPts val="27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V.  Conclusion</a:t>
            </a:r>
            <a:endParaRPr b="0" lang="en-US" sz="4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FBF3C3B1-0821-4D89-9D2C-98D5A7F3B443}"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The Bottom Line</a:t>
            </a:r>
            <a:endParaRPr b="0" lang="en-US" sz="4400" strike="noStrike" u="none">
              <a:solidFill>
                <a:srgbClr val="000000"/>
              </a:solidFill>
              <a:effectLst/>
              <a:uFillTx/>
              <a:latin typeface="Times New Roman"/>
            </a:endParaRPr>
          </a:p>
        </p:txBody>
      </p:sp>
      <p:sp>
        <p:nvSpPr>
          <p:cNvPr id="223" name=""/>
          <p:cNvSpPr/>
          <p:nvPr/>
        </p:nvSpPr>
        <p:spPr>
          <a:xfrm>
            <a:off x="457200" y="1219320"/>
            <a:ext cx="8229600" cy="4513320"/>
          </a:xfrm>
          <a:prstGeom prst="rect">
            <a:avLst/>
          </a:prstGeom>
          <a:noFill/>
          <a:ln w="0">
            <a:noFill/>
          </a:ln>
        </p:spPr>
        <p:style>
          <a:lnRef idx="0"/>
          <a:fillRef idx="0"/>
          <a:effectRef idx="0"/>
          <a:fontRef idx="minor"/>
        </p:style>
        <p:txBody>
          <a:bodyPr lIns="90000" rIns="90000" tIns="46800" bIns="46800" anchor="t">
            <a:spAutoFit/>
          </a:bodyPr>
          <a:p>
            <a:pPr marL="173160" indent="-173160">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Weakening fundamentals continue to pressure gas prices across the country</a:t>
            </a:r>
            <a:endParaRPr b="0" lang="en-US" sz="2400" strike="noStrike" u="none">
              <a:solidFill>
                <a:srgbClr val="000000"/>
              </a:solidFill>
              <a:effectLst/>
              <a:uFillTx/>
              <a:latin typeface="Times New Roman"/>
            </a:endParaRPr>
          </a:p>
          <a:p>
            <a:pPr marL="173160" indent="-173160">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Gas supply, though on the upswing, is not the primary driver of the bearish environment</a:t>
            </a:r>
            <a:endParaRPr b="0" lang="en-US" sz="2400" strike="noStrike" u="none">
              <a:solidFill>
                <a:srgbClr val="000000"/>
              </a:solidFill>
              <a:effectLst/>
              <a:uFillTx/>
              <a:latin typeface="Times New Roman"/>
            </a:endParaRPr>
          </a:p>
          <a:p>
            <a:pPr marL="173160" indent="-173160">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Similarly, unremarkable summer weather has not sparked demand</a:t>
            </a:r>
            <a:endParaRPr b="0" lang="en-US" sz="2400" strike="noStrike" u="none">
              <a:solidFill>
                <a:srgbClr val="000000"/>
              </a:solidFill>
              <a:effectLst/>
              <a:uFillTx/>
              <a:latin typeface="Times New Roman"/>
            </a:endParaRPr>
          </a:p>
          <a:p>
            <a:pPr marL="173160" indent="-173160">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The weak economy combined with successful conservation efforts are key drivers in driving down demand and prices</a:t>
            </a:r>
            <a:endParaRPr b="0" lang="en-US" sz="2400" strike="noStrike" u="none">
              <a:solidFill>
                <a:srgbClr val="000000"/>
              </a:solidFill>
              <a:effectLst/>
              <a:uFillTx/>
              <a:latin typeface="Times New Roman"/>
            </a:endParaRPr>
          </a:p>
          <a:p>
            <a:pPr marL="173160" indent="-173160">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The resulting rapid pace of injections has set the stage for record inventories going into the withdrawal season</a:t>
            </a:r>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7C4A4B6D-BE8C-4AA5-AA0C-5DA138C8BAD4}"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4" name=""/>
          <p:cNvSpPr/>
          <p:nvPr/>
        </p:nvSpPr>
        <p:spPr>
          <a:xfrm>
            <a:off x="609480" y="3124080"/>
            <a:ext cx="8305920" cy="764280"/>
          </a:xfrm>
          <a:prstGeom prst="rect">
            <a:avLst/>
          </a:prstGeom>
          <a:noFill/>
          <a:ln w="0">
            <a:noFill/>
          </a:ln>
        </p:spPr>
        <p:style>
          <a:lnRef idx="0"/>
          <a:fillRef idx="0"/>
          <a:effectRef idx="0"/>
          <a:fontRef idx="minor"/>
        </p:style>
        <p:txBody>
          <a:bodyPr lIns="90000" rIns="90000" tIns="46800" bIns="46800" anchor="t">
            <a:spAutoFit/>
          </a:bodyPr>
          <a:p>
            <a:pPr algn="ctr">
              <a:spcBef>
                <a:spcPts val="27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VI.  Rockies Fundamentals</a:t>
            </a:r>
            <a:endParaRPr b="0" lang="en-US" sz="4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474FBD1E-1B27-440C-B800-0470D0553E5E}"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675A037-6306-489B-BF73-88D50C838622}"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226" name="" descr=""/>
          <p:cNvPicPr/>
          <p:nvPr/>
        </p:nvPicPr>
        <p:blipFill>
          <a:blip r:embed="rId1"/>
          <a:stretch/>
        </p:blipFill>
        <p:spPr>
          <a:xfrm>
            <a:off x="8532720" y="6242040"/>
            <a:ext cx="609840" cy="609480"/>
          </a:xfrm>
          <a:prstGeom prst="rect">
            <a:avLst/>
          </a:prstGeom>
          <a:noFill/>
          <a:ln w="0">
            <a:noFill/>
          </a:ln>
        </p:spPr>
      </p:pic>
      <p:sp>
        <p:nvSpPr>
          <p:cNvPr id="227"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Western U.S. Gas Grid</a:t>
            </a:r>
            <a:endParaRPr b="0" lang="en-US" sz="3200" strike="noStrike" u="none">
              <a:solidFill>
                <a:srgbClr val="000000"/>
              </a:solidFill>
              <a:effectLst/>
              <a:uFillTx/>
              <a:latin typeface="Times New Roman"/>
            </a:endParaRPr>
          </a:p>
        </p:txBody>
      </p:sp>
      <p:sp>
        <p:nvSpPr>
          <p:cNvPr id="228" name=""/>
          <p:cNvSpPr/>
          <p:nvPr/>
        </p:nvSpPr>
        <p:spPr>
          <a:xfrm>
            <a:off x="7315200" y="2478240"/>
            <a:ext cx="990720" cy="1066680"/>
          </a:xfrm>
          <a:prstGeom prst="ellipse">
            <a:avLst/>
          </a:prstGeom>
          <a:gradFill rotWithShape="0">
            <a:gsLst>
              <a:gs pos="0">
                <a:srgbClr val="b2b2b2"/>
              </a:gs>
              <a:gs pos="100000">
                <a:srgbClr val="ffffff"/>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To</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Chicago</a:t>
            </a:r>
            <a:endParaRPr b="0" lang="en-US" sz="1000" strike="noStrike" u="none">
              <a:solidFill>
                <a:srgbClr val="000000"/>
              </a:solidFill>
              <a:effectLst/>
              <a:uFillTx/>
              <a:latin typeface="Times New Roman"/>
            </a:endParaRPr>
          </a:p>
        </p:txBody>
      </p:sp>
      <p:sp>
        <p:nvSpPr>
          <p:cNvPr id="229" name=""/>
          <p:cNvSpPr/>
          <p:nvPr/>
        </p:nvSpPr>
        <p:spPr>
          <a:xfrm>
            <a:off x="2741760" y="1498680"/>
            <a:ext cx="1474560" cy="1919160"/>
          </a:xfrm>
          <a:custGeom>
            <a:avLst/>
            <a:gdLst/>
            <a:ahLst/>
            <a:rect l="l" t="t" r="r" b="b"/>
            <a:pathLst>
              <a:path w="260" h="423">
                <a:moveTo>
                  <a:pt x="85" y="0"/>
                </a:moveTo>
                <a:lnTo>
                  <a:pt x="123" y="7"/>
                </a:lnTo>
                <a:lnTo>
                  <a:pt x="110" y="65"/>
                </a:lnTo>
                <a:lnTo>
                  <a:pt x="117" y="78"/>
                </a:lnTo>
                <a:lnTo>
                  <a:pt x="117" y="85"/>
                </a:lnTo>
                <a:lnTo>
                  <a:pt x="117" y="91"/>
                </a:lnTo>
                <a:lnTo>
                  <a:pt x="117" y="91"/>
                </a:lnTo>
                <a:lnTo>
                  <a:pt x="117" y="98"/>
                </a:lnTo>
                <a:lnTo>
                  <a:pt x="123" y="104"/>
                </a:lnTo>
                <a:lnTo>
                  <a:pt x="130" y="111"/>
                </a:lnTo>
                <a:lnTo>
                  <a:pt x="136" y="124"/>
                </a:lnTo>
                <a:lnTo>
                  <a:pt x="136" y="130"/>
                </a:lnTo>
                <a:lnTo>
                  <a:pt x="143" y="137"/>
                </a:lnTo>
                <a:lnTo>
                  <a:pt x="149" y="143"/>
                </a:lnTo>
                <a:lnTo>
                  <a:pt x="149" y="143"/>
                </a:lnTo>
                <a:lnTo>
                  <a:pt x="156" y="143"/>
                </a:lnTo>
                <a:lnTo>
                  <a:pt x="162" y="150"/>
                </a:lnTo>
                <a:lnTo>
                  <a:pt x="149" y="169"/>
                </a:lnTo>
                <a:lnTo>
                  <a:pt x="149" y="169"/>
                </a:lnTo>
                <a:lnTo>
                  <a:pt x="149" y="169"/>
                </a:lnTo>
                <a:lnTo>
                  <a:pt x="149" y="182"/>
                </a:lnTo>
                <a:lnTo>
                  <a:pt x="149" y="182"/>
                </a:lnTo>
                <a:lnTo>
                  <a:pt x="149" y="189"/>
                </a:lnTo>
                <a:lnTo>
                  <a:pt x="143" y="189"/>
                </a:lnTo>
                <a:lnTo>
                  <a:pt x="143" y="195"/>
                </a:lnTo>
                <a:lnTo>
                  <a:pt x="143" y="195"/>
                </a:lnTo>
                <a:lnTo>
                  <a:pt x="143" y="202"/>
                </a:lnTo>
                <a:lnTo>
                  <a:pt x="149" y="208"/>
                </a:lnTo>
                <a:lnTo>
                  <a:pt x="149" y="208"/>
                </a:lnTo>
                <a:lnTo>
                  <a:pt x="162" y="202"/>
                </a:lnTo>
                <a:lnTo>
                  <a:pt x="162" y="202"/>
                </a:lnTo>
                <a:lnTo>
                  <a:pt x="162" y="202"/>
                </a:lnTo>
                <a:lnTo>
                  <a:pt x="169" y="202"/>
                </a:lnTo>
                <a:lnTo>
                  <a:pt x="169" y="208"/>
                </a:lnTo>
                <a:lnTo>
                  <a:pt x="169" y="208"/>
                </a:lnTo>
                <a:lnTo>
                  <a:pt x="169" y="215"/>
                </a:lnTo>
                <a:lnTo>
                  <a:pt x="169" y="228"/>
                </a:lnTo>
                <a:lnTo>
                  <a:pt x="169" y="234"/>
                </a:lnTo>
                <a:lnTo>
                  <a:pt x="175" y="241"/>
                </a:lnTo>
                <a:lnTo>
                  <a:pt x="175" y="241"/>
                </a:lnTo>
                <a:lnTo>
                  <a:pt x="175" y="247"/>
                </a:lnTo>
                <a:lnTo>
                  <a:pt x="175" y="254"/>
                </a:lnTo>
                <a:lnTo>
                  <a:pt x="182" y="254"/>
                </a:lnTo>
                <a:lnTo>
                  <a:pt x="188" y="260"/>
                </a:lnTo>
                <a:lnTo>
                  <a:pt x="188" y="260"/>
                </a:lnTo>
                <a:lnTo>
                  <a:pt x="188" y="267"/>
                </a:lnTo>
                <a:lnTo>
                  <a:pt x="188" y="273"/>
                </a:lnTo>
                <a:lnTo>
                  <a:pt x="188" y="280"/>
                </a:lnTo>
                <a:lnTo>
                  <a:pt x="195" y="280"/>
                </a:lnTo>
                <a:lnTo>
                  <a:pt x="195" y="273"/>
                </a:lnTo>
                <a:lnTo>
                  <a:pt x="201" y="273"/>
                </a:lnTo>
                <a:lnTo>
                  <a:pt x="208" y="280"/>
                </a:lnTo>
                <a:lnTo>
                  <a:pt x="208" y="280"/>
                </a:lnTo>
                <a:lnTo>
                  <a:pt x="214" y="273"/>
                </a:lnTo>
                <a:lnTo>
                  <a:pt x="214" y="273"/>
                </a:lnTo>
                <a:lnTo>
                  <a:pt x="221" y="273"/>
                </a:lnTo>
                <a:lnTo>
                  <a:pt x="227" y="273"/>
                </a:lnTo>
                <a:lnTo>
                  <a:pt x="234" y="280"/>
                </a:lnTo>
                <a:lnTo>
                  <a:pt x="234" y="280"/>
                </a:lnTo>
                <a:lnTo>
                  <a:pt x="247" y="280"/>
                </a:lnTo>
                <a:lnTo>
                  <a:pt x="247" y="273"/>
                </a:lnTo>
                <a:lnTo>
                  <a:pt x="253" y="267"/>
                </a:lnTo>
                <a:lnTo>
                  <a:pt x="260" y="273"/>
                </a:lnTo>
                <a:lnTo>
                  <a:pt x="260" y="280"/>
                </a:lnTo>
                <a:lnTo>
                  <a:pt x="260" y="286"/>
                </a:lnTo>
                <a:lnTo>
                  <a:pt x="260" y="286"/>
                </a:lnTo>
                <a:lnTo>
                  <a:pt x="240" y="423"/>
                </a:lnTo>
                <a:lnTo>
                  <a:pt x="240" y="423"/>
                </a:lnTo>
                <a:lnTo>
                  <a:pt x="123" y="397"/>
                </a:lnTo>
                <a:lnTo>
                  <a:pt x="0" y="377"/>
                </a:lnTo>
                <a:lnTo>
                  <a:pt x="26" y="280"/>
                </a:lnTo>
                <a:lnTo>
                  <a:pt x="33" y="273"/>
                </a:lnTo>
                <a:lnTo>
                  <a:pt x="33" y="267"/>
                </a:lnTo>
                <a:lnTo>
                  <a:pt x="33" y="267"/>
                </a:lnTo>
                <a:lnTo>
                  <a:pt x="33" y="260"/>
                </a:lnTo>
                <a:lnTo>
                  <a:pt x="33" y="260"/>
                </a:lnTo>
                <a:lnTo>
                  <a:pt x="33" y="254"/>
                </a:lnTo>
                <a:lnTo>
                  <a:pt x="26" y="254"/>
                </a:lnTo>
                <a:lnTo>
                  <a:pt x="26" y="247"/>
                </a:lnTo>
                <a:lnTo>
                  <a:pt x="26" y="241"/>
                </a:lnTo>
                <a:lnTo>
                  <a:pt x="33" y="228"/>
                </a:lnTo>
                <a:lnTo>
                  <a:pt x="39" y="221"/>
                </a:lnTo>
                <a:lnTo>
                  <a:pt x="46" y="221"/>
                </a:lnTo>
                <a:lnTo>
                  <a:pt x="46" y="215"/>
                </a:lnTo>
                <a:lnTo>
                  <a:pt x="52" y="215"/>
                </a:lnTo>
                <a:lnTo>
                  <a:pt x="65" y="182"/>
                </a:lnTo>
                <a:lnTo>
                  <a:pt x="65" y="176"/>
                </a:lnTo>
                <a:lnTo>
                  <a:pt x="65" y="176"/>
                </a:lnTo>
                <a:lnTo>
                  <a:pt x="59" y="169"/>
                </a:lnTo>
                <a:lnTo>
                  <a:pt x="52" y="169"/>
                </a:lnTo>
                <a:lnTo>
                  <a:pt x="52" y="163"/>
                </a:lnTo>
                <a:lnTo>
                  <a:pt x="52" y="156"/>
                </a:lnTo>
                <a:lnTo>
                  <a:pt x="59" y="150"/>
                </a:lnTo>
                <a:lnTo>
                  <a:pt x="59" y="150"/>
                </a:lnTo>
                <a:lnTo>
                  <a:pt x="52" y="143"/>
                </a:lnTo>
                <a:lnTo>
                  <a:pt x="52" y="143"/>
                </a:lnTo>
                <a:lnTo>
                  <a:pt x="59" y="137"/>
                </a:lnTo>
                <a:lnTo>
                  <a:pt x="85" y="0"/>
                </a:lnTo>
                <a:close/>
              </a:path>
            </a:pathLst>
          </a:custGeom>
          <a:solidFill>
            <a:srgbClr val="d5ffdd"/>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 name=""/>
          <p:cNvSpPr/>
          <p:nvPr/>
        </p:nvSpPr>
        <p:spPr>
          <a:xfrm>
            <a:off x="2741760" y="1498680"/>
            <a:ext cx="1474560" cy="1919160"/>
          </a:xfrm>
          <a:custGeom>
            <a:avLst/>
            <a:gdLst/>
            <a:ahLst/>
            <a:rect l="l" t="t" r="r" b="b"/>
            <a:pathLst>
              <a:path w="260" h="423">
                <a:moveTo>
                  <a:pt x="85" y="0"/>
                </a:moveTo>
                <a:lnTo>
                  <a:pt x="123" y="7"/>
                </a:lnTo>
                <a:lnTo>
                  <a:pt x="110" y="65"/>
                </a:lnTo>
                <a:lnTo>
                  <a:pt x="117" y="78"/>
                </a:lnTo>
                <a:lnTo>
                  <a:pt x="117" y="85"/>
                </a:lnTo>
                <a:lnTo>
                  <a:pt x="117" y="91"/>
                </a:lnTo>
                <a:lnTo>
                  <a:pt x="117" y="91"/>
                </a:lnTo>
                <a:lnTo>
                  <a:pt x="117" y="98"/>
                </a:lnTo>
                <a:lnTo>
                  <a:pt x="123" y="104"/>
                </a:lnTo>
                <a:lnTo>
                  <a:pt x="130" y="111"/>
                </a:lnTo>
                <a:lnTo>
                  <a:pt x="136" y="124"/>
                </a:lnTo>
                <a:lnTo>
                  <a:pt x="136" y="130"/>
                </a:lnTo>
                <a:lnTo>
                  <a:pt x="143" y="137"/>
                </a:lnTo>
                <a:lnTo>
                  <a:pt x="149" y="143"/>
                </a:lnTo>
                <a:lnTo>
                  <a:pt x="149" y="143"/>
                </a:lnTo>
                <a:lnTo>
                  <a:pt x="156" y="143"/>
                </a:lnTo>
                <a:lnTo>
                  <a:pt x="162" y="150"/>
                </a:lnTo>
                <a:lnTo>
                  <a:pt x="149" y="169"/>
                </a:lnTo>
                <a:lnTo>
                  <a:pt x="149" y="169"/>
                </a:lnTo>
                <a:lnTo>
                  <a:pt x="149" y="169"/>
                </a:lnTo>
                <a:lnTo>
                  <a:pt x="149" y="182"/>
                </a:lnTo>
                <a:lnTo>
                  <a:pt x="149" y="182"/>
                </a:lnTo>
                <a:lnTo>
                  <a:pt x="149" y="189"/>
                </a:lnTo>
                <a:lnTo>
                  <a:pt x="143" y="189"/>
                </a:lnTo>
                <a:lnTo>
                  <a:pt x="143" y="195"/>
                </a:lnTo>
                <a:lnTo>
                  <a:pt x="143" y="195"/>
                </a:lnTo>
                <a:lnTo>
                  <a:pt x="143" y="202"/>
                </a:lnTo>
                <a:lnTo>
                  <a:pt x="149" y="208"/>
                </a:lnTo>
                <a:lnTo>
                  <a:pt x="149" y="208"/>
                </a:lnTo>
                <a:lnTo>
                  <a:pt x="162" y="202"/>
                </a:lnTo>
                <a:lnTo>
                  <a:pt x="162" y="202"/>
                </a:lnTo>
                <a:lnTo>
                  <a:pt x="162" y="202"/>
                </a:lnTo>
                <a:lnTo>
                  <a:pt x="169" y="202"/>
                </a:lnTo>
                <a:lnTo>
                  <a:pt x="169" y="208"/>
                </a:lnTo>
                <a:lnTo>
                  <a:pt x="169" y="208"/>
                </a:lnTo>
                <a:lnTo>
                  <a:pt x="169" y="215"/>
                </a:lnTo>
                <a:lnTo>
                  <a:pt x="169" y="228"/>
                </a:lnTo>
                <a:lnTo>
                  <a:pt x="169" y="234"/>
                </a:lnTo>
                <a:lnTo>
                  <a:pt x="175" y="241"/>
                </a:lnTo>
                <a:lnTo>
                  <a:pt x="175" y="241"/>
                </a:lnTo>
                <a:lnTo>
                  <a:pt x="175" y="247"/>
                </a:lnTo>
                <a:lnTo>
                  <a:pt x="175" y="254"/>
                </a:lnTo>
                <a:lnTo>
                  <a:pt x="182" y="254"/>
                </a:lnTo>
                <a:lnTo>
                  <a:pt x="188" y="260"/>
                </a:lnTo>
                <a:lnTo>
                  <a:pt x="188" y="260"/>
                </a:lnTo>
                <a:lnTo>
                  <a:pt x="188" y="267"/>
                </a:lnTo>
                <a:lnTo>
                  <a:pt x="188" y="273"/>
                </a:lnTo>
                <a:lnTo>
                  <a:pt x="188" y="280"/>
                </a:lnTo>
                <a:lnTo>
                  <a:pt x="195" y="280"/>
                </a:lnTo>
                <a:lnTo>
                  <a:pt x="195" y="273"/>
                </a:lnTo>
                <a:lnTo>
                  <a:pt x="201" y="273"/>
                </a:lnTo>
                <a:lnTo>
                  <a:pt x="208" y="280"/>
                </a:lnTo>
                <a:lnTo>
                  <a:pt x="208" y="280"/>
                </a:lnTo>
                <a:lnTo>
                  <a:pt x="214" y="273"/>
                </a:lnTo>
                <a:lnTo>
                  <a:pt x="214" y="273"/>
                </a:lnTo>
                <a:lnTo>
                  <a:pt x="221" y="273"/>
                </a:lnTo>
                <a:lnTo>
                  <a:pt x="227" y="273"/>
                </a:lnTo>
                <a:lnTo>
                  <a:pt x="234" y="280"/>
                </a:lnTo>
                <a:lnTo>
                  <a:pt x="234" y="280"/>
                </a:lnTo>
                <a:lnTo>
                  <a:pt x="247" y="280"/>
                </a:lnTo>
                <a:lnTo>
                  <a:pt x="247" y="273"/>
                </a:lnTo>
                <a:lnTo>
                  <a:pt x="253" y="267"/>
                </a:lnTo>
                <a:lnTo>
                  <a:pt x="260" y="273"/>
                </a:lnTo>
                <a:lnTo>
                  <a:pt x="260" y="280"/>
                </a:lnTo>
                <a:lnTo>
                  <a:pt x="260" y="286"/>
                </a:lnTo>
                <a:lnTo>
                  <a:pt x="260" y="286"/>
                </a:lnTo>
                <a:lnTo>
                  <a:pt x="240" y="423"/>
                </a:lnTo>
                <a:lnTo>
                  <a:pt x="240" y="423"/>
                </a:lnTo>
                <a:lnTo>
                  <a:pt x="123" y="397"/>
                </a:lnTo>
                <a:lnTo>
                  <a:pt x="0" y="377"/>
                </a:lnTo>
                <a:lnTo>
                  <a:pt x="26" y="280"/>
                </a:lnTo>
                <a:lnTo>
                  <a:pt x="33" y="273"/>
                </a:lnTo>
                <a:lnTo>
                  <a:pt x="33" y="267"/>
                </a:lnTo>
                <a:lnTo>
                  <a:pt x="33" y="267"/>
                </a:lnTo>
                <a:lnTo>
                  <a:pt x="33" y="260"/>
                </a:lnTo>
                <a:lnTo>
                  <a:pt x="33" y="260"/>
                </a:lnTo>
                <a:lnTo>
                  <a:pt x="33" y="254"/>
                </a:lnTo>
                <a:lnTo>
                  <a:pt x="26" y="254"/>
                </a:lnTo>
                <a:lnTo>
                  <a:pt x="26" y="247"/>
                </a:lnTo>
                <a:lnTo>
                  <a:pt x="26" y="241"/>
                </a:lnTo>
                <a:lnTo>
                  <a:pt x="33" y="228"/>
                </a:lnTo>
                <a:lnTo>
                  <a:pt x="39" y="221"/>
                </a:lnTo>
                <a:lnTo>
                  <a:pt x="46" y="221"/>
                </a:lnTo>
                <a:lnTo>
                  <a:pt x="46" y="215"/>
                </a:lnTo>
                <a:lnTo>
                  <a:pt x="52" y="215"/>
                </a:lnTo>
                <a:lnTo>
                  <a:pt x="65" y="182"/>
                </a:lnTo>
                <a:lnTo>
                  <a:pt x="65" y="176"/>
                </a:lnTo>
                <a:lnTo>
                  <a:pt x="65" y="176"/>
                </a:lnTo>
                <a:lnTo>
                  <a:pt x="59" y="169"/>
                </a:lnTo>
                <a:lnTo>
                  <a:pt x="52" y="169"/>
                </a:lnTo>
                <a:lnTo>
                  <a:pt x="52" y="163"/>
                </a:lnTo>
                <a:lnTo>
                  <a:pt x="52" y="156"/>
                </a:lnTo>
                <a:lnTo>
                  <a:pt x="59" y="150"/>
                </a:lnTo>
                <a:lnTo>
                  <a:pt x="59" y="150"/>
                </a:lnTo>
                <a:lnTo>
                  <a:pt x="52" y="143"/>
                </a:lnTo>
                <a:lnTo>
                  <a:pt x="52" y="143"/>
                </a:lnTo>
                <a:lnTo>
                  <a:pt x="59" y="137"/>
                </a:lnTo>
                <a:lnTo>
                  <a:pt x="85"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 name=""/>
          <p:cNvSpPr/>
          <p:nvPr/>
        </p:nvSpPr>
        <p:spPr>
          <a:xfrm>
            <a:off x="1147680" y="1882800"/>
            <a:ext cx="1963800" cy="1325520"/>
          </a:xfrm>
          <a:custGeom>
            <a:avLst/>
            <a:gdLst/>
            <a:ahLst/>
            <a:rect l="l" t="t" r="r" b="b"/>
            <a:pathLst>
              <a:path w="344" h="292">
                <a:moveTo>
                  <a:pt x="0" y="221"/>
                </a:moveTo>
                <a:lnTo>
                  <a:pt x="0" y="214"/>
                </a:lnTo>
                <a:lnTo>
                  <a:pt x="0" y="201"/>
                </a:lnTo>
                <a:lnTo>
                  <a:pt x="0" y="201"/>
                </a:lnTo>
                <a:lnTo>
                  <a:pt x="0" y="195"/>
                </a:lnTo>
                <a:lnTo>
                  <a:pt x="0" y="188"/>
                </a:lnTo>
                <a:lnTo>
                  <a:pt x="0" y="169"/>
                </a:lnTo>
                <a:lnTo>
                  <a:pt x="7" y="162"/>
                </a:lnTo>
                <a:lnTo>
                  <a:pt x="7" y="162"/>
                </a:lnTo>
                <a:lnTo>
                  <a:pt x="7" y="162"/>
                </a:lnTo>
                <a:lnTo>
                  <a:pt x="13" y="156"/>
                </a:lnTo>
                <a:lnTo>
                  <a:pt x="13" y="149"/>
                </a:lnTo>
                <a:lnTo>
                  <a:pt x="13" y="143"/>
                </a:lnTo>
                <a:lnTo>
                  <a:pt x="20" y="143"/>
                </a:lnTo>
                <a:lnTo>
                  <a:pt x="26" y="130"/>
                </a:lnTo>
                <a:lnTo>
                  <a:pt x="33" y="117"/>
                </a:lnTo>
                <a:lnTo>
                  <a:pt x="39" y="104"/>
                </a:lnTo>
                <a:lnTo>
                  <a:pt x="52" y="71"/>
                </a:lnTo>
                <a:lnTo>
                  <a:pt x="59" y="58"/>
                </a:lnTo>
                <a:lnTo>
                  <a:pt x="65" y="39"/>
                </a:lnTo>
                <a:lnTo>
                  <a:pt x="72" y="19"/>
                </a:lnTo>
                <a:lnTo>
                  <a:pt x="78" y="6"/>
                </a:lnTo>
                <a:lnTo>
                  <a:pt x="78" y="0"/>
                </a:lnTo>
                <a:lnTo>
                  <a:pt x="78" y="0"/>
                </a:lnTo>
                <a:lnTo>
                  <a:pt x="78" y="0"/>
                </a:lnTo>
                <a:lnTo>
                  <a:pt x="85" y="0"/>
                </a:lnTo>
                <a:lnTo>
                  <a:pt x="85" y="0"/>
                </a:lnTo>
                <a:lnTo>
                  <a:pt x="91" y="0"/>
                </a:lnTo>
                <a:lnTo>
                  <a:pt x="98" y="6"/>
                </a:lnTo>
                <a:lnTo>
                  <a:pt x="98" y="6"/>
                </a:lnTo>
                <a:lnTo>
                  <a:pt x="104" y="6"/>
                </a:lnTo>
                <a:lnTo>
                  <a:pt x="111" y="13"/>
                </a:lnTo>
                <a:lnTo>
                  <a:pt x="117" y="26"/>
                </a:lnTo>
                <a:lnTo>
                  <a:pt x="111" y="26"/>
                </a:lnTo>
                <a:lnTo>
                  <a:pt x="111" y="39"/>
                </a:lnTo>
                <a:lnTo>
                  <a:pt x="117" y="45"/>
                </a:lnTo>
                <a:lnTo>
                  <a:pt x="124" y="52"/>
                </a:lnTo>
                <a:lnTo>
                  <a:pt x="137" y="52"/>
                </a:lnTo>
                <a:lnTo>
                  <a:pt x="149" y="52"/>
                </a:lnTo>
                <a:lnTo>
                  <a:pt x="156" y="52"/>
                </a:lnTo>
                <a:lnTo>
                  <a:pt x="169" y="52"/>
                </a:lnTo>
                <a:lnTo>
                  <a:pt x="175" y="58"/>
                </a:lnTo>
                <a:lnTo>
                  <a:pt x="188" y="58"/>
                </a:lnTo>
                <a:lnTo>
                  <a:pt x="195" y="58"/>
                </a:lnTo>
                <a:lnTo>
                  <a:pt x="201" y="58"/>
                </a:lnTo>
                <a:lnTo>
                  <a:pt x="208" y="65"/>
                </a:lnTo>
                <a:lnTo>
                  <a:pt x="214" y="58"/>
                </a:lnTo>
                <a:lnTo>
                  <a:pt x="214" y="58"/>
                </a:lnTo>
                <a:lnTo>
                  <a:pt x="221" y="58"/>
                </a:lnTo>
                <a:lnTo>
                  <a:pt x="227" y="58"/>
                </a:lnTo>
                <a:lnTo>
                  <a:pt x="234" y="58"/>
                </a:lnTo>
                <a:lnTo>
                  <a:pt x="234" y="58"/>
                </a:lnTo>
                <a:lnTo>
                  <a:pt x="240" y="58"/>
                </a:lnTo>
                <a:lnTo>
                  <a:pt x="247" y="58"/>
                </a:lnTo>
                <a:lnTo>
                  <a:pt x="247" y="65"/>
                </a:lnTo>
                <a:lnTo>
                  <a:pt x="253" y="65"/>
                </a:lnTo>
                <a:lnTo>
                  <a:pt x="260" y="58"/>
                </a:lnTo>
                <a:lnTo>
                  <a:pt x="331" y="78"/>
                </a:lnTo>
                <a:lnTo>
                  <a:pt x="331" y="84"/>
                </a:lnTo>
                <a:lnTo>
                  <a:pt x="338" y="84"/>
                </a:lnTo>
                <a:lnTo>
                  <a:pt x="344" y="91"/>
                </a:lnTo>
                <a:lnTo>
                  <a:pt x="344" y="91"/>
                </a:lnTo>
                <a:lnTo>
                  <a:pt x="344" y="97"/>
                </a:lnTo>
                <a:lnTo>
                  <a:pt x="331" y="130"/>
                </a:lnTo>
                <a:lnTo>
                  <a:pt x="325" y="130"/>
                </a:lnTo>
                <a:lnTo>
                  <a:pt x="325" y="136"/>
                </a:lnTo>
                <a:lnTo>
                  <a:pt x="318" y="136"/>
                </a:lnTo>
                <a:lnTo>
                  <a:pt x="312" y="143"/>
                </a:lnTo>
                <a:lnTo>
                  <a:pt x="305" y="156"/>
                </a:lnTo>
                <a:lnTo>
                  <a:pt x="305" y="162"/>
                </a:lnTo>
                <a:lnTo>
                  <a:pt x="305" y="169"/>
                </a:lnTo>
                <a:lnTo>
                  <a:pt x="312" y="169"/>
                </a:lnTo>
                <a:lnTo>
                  <a:pt x="312" y="175"/>
                </a:lnTo>
                <a:lnTo>
                  <a:pt x="312" y="175"/>
                </a:lnTo>
                <a:lnTo>
                  <a:pt x="312" y="182"/>
                </a:lnTo>
                <a:lnTo>
                  <a:pt x="312" y="182"/>
                </a:lnTo>
                <a:lnTo>
                  <a:pt x="312" y="188"/>
                </a:lnTo>
                <a:lnTo>
                  <a:pt x="305" y="195"/>
                </a:lnTo>
                <a:lnTo>
                  <a:pt x="279" y="292"/>
                </a:lnTo>
                <a:lnTo>
                  <a:pt x="162" y="260"/>
                </a:lnTo>
                <a:lnTo>
                  <a:pt x="0" y="221"/>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 name=""/>
          <p:cNvSpPr/>
          <p:nvPr/>
        </p:nvSpPr>
        <p:spPr>
          <a:xfrm>
            <a:off x="1147680" y="1882800"/>
            <a:ext cx="1963800" cy="1325520"/>
          </a:xfrm>
          <a:custGeom>
            <a:avLst/>
            <a:gdLst/>
            <a:ahLst/>
            <a:rect l="l" t="t" r="r" b="b"/>
            <a:pathLst>
              <a:path w="344" h="292">
                <a:moveTo>
                  <a:pt x="0" y="221"/>
                </a:moveTo>
                <a:lnTo>
                  <a:pt x="0" y="214"/>
                </a:lnTo>
                <a:lnTo>
                  <a:pt x="0" y="201"/>
                </a:lnTo>
                <a:lnTo>
                  <a:pt x="0" y="201"/>
                </a:lnTo>
                <a:lnTo>
                  <a:pt x="0" y="195"/>
                </a:lnTo>
                <a:lnTo>
                  <a:pt x="0" y="188"/>
                </a:lnTo>
                <a:lnTo>
                  <a:pt x="0" y="169"/>
                </a:lnTo>
                <a:lnTo>
                  <a:pt x="7" y="162"/>
                </a:lnTo>
                <a:lnTo>
                  <a:pt x="7" y="162"/>
                </a:lnTo>
                <a:lnTo>
                  <a:pt x="7" y="162"/>
                </a:lnTo>
                <a:lnTo>
                  <a:pt x="13" y="156"/>
                </a:lnTo>
                <a:lnTo>
                  <a:pt x="13" y="149"/>
                </a:lnTo>
                <a:lnTo>
                  <a:pt x="13" y="143"/>
                </a:lnTo>
                <a:lnTo>
                  <a:pt x="20" y="143"/>
                </a:lnTo>
                <a:lnTo>
                  <a:pt x="26" y="130"/>
                </a:lnTo>
                <a:lnTo>
                  <a:pt x="33" y="117"/>
                </a:lnTo>
                <a:lnTo>
                  <a:pt x="39" y="104"/>
                </a:lnTo>
                <a:lnTo>
                  <a:pt x="52" y="71"/>
                </a:lnTo>
                <a:lnTo>
                  <a:pt x="59" y="58"/>
                </a:lnTo>
                <a:lnTo>
                  <a:pt x="65" y="39"/>
                </a:lnTo>
                <a:lnTo>
                  <a:pt x="72" y="19"/>
                </a:lnTo>
                <a:lnTo>
                  <a:pt x="78" y="6"/>
                </a:lnTo>
                <a:lnTo>
                  <a:pt x="78" y="0"/>
                </a:lnTo>
                <a:lnTo>
                  <a:pt x="78" y="0"/>
                </a:lnTo>
                <a:lnTo>
                  <a:pt x="78" y="0"/>
                </a:lnTo>
                <a:lnTo>
                  <a:pt x="85" y="0"/>
                </a:lnTo>
                <a:lnTo>
                  <a:pt x="85" y="0"/>
                </a:lnTo>
                <a:lnTo>
                  <a:pt x="91" y="0"/>
                </a:lnTo>
                <a:lnTo>
                  <a:pt x="98" y="6"/>
                </a:lnTo>
                <a:lnTo>
                  <a:pt x="98" y="6"/>
                </a:lnTo>
                <a:lnTo>
                  <a:pt x="104" y="6"/>
                </a:lnTo>
                <a:lnTo>
                  <a:pt x="111" y="13"/>
                </a:lnTo>
                <a:lnTo>
                  <a:pt x="117" y="26"/>
                </a:lnTo>
                <a:lnTo>
                  <a:pt x="111" y="26"/>
                </a:lnTo>
                <a:lnTo>
                  <a:pt x="111" y="39"/>
                </a:lnTo>
                <a:lnTo>
                  <a:pt x="117" y="45"/>
                </a:lnTo>
                <a:lnTo>
                  <a:pt x="124" y="52"/>
                </a:lnTo>
                <a:lnTo>
                  <a:pt x="137" y="52"/>
                </a:lnTo>
                <a:lnTo>
                  <a:pt x="149" y="52"/>
                </a:lnTo>
                <a:lnTo>
                  <a:pt x="156" y="52"/>
                </a:lnTo>
                <a:lnTo>
                  <a:pt x="169" y="52"/>
                </a:lnTo>
                <a:lnTo>
                  <a:pt x="175" y="58"/>
                </a:lnTo>
                <a:lnTo>
                  <a:pt x="188" y="58"/>
                </a:lnTo>
                <a:lnTo>
                  <a:pt x="195" y="58"/>
                </a:lnTo>
                <a:lnTo>
                  <a:pt x="201" y="58"/>
                </a:lnTo>
                <a:lnTo>
                  <a:pt x="208" y="65"/>
                </a:lnTo>
                <a:lnTo>
                  <a:pt x="214" y="58"/>
                </a:lnTo>
                <a:lnTo>
                  <a:pt x="214" y="58"/>
                </a:lnTo>
                <a:lnTo>
                  <a:pt x="221" y="58"/>
                </a:lnTo>
                <a:lnTo>
                  <a:pt x="227" y="58"/>
                </a:lnTo>
                <a:lnTo>
                  <a:pt x="234" y="58"/>
                </a:lnTo>
                <a:lnTo>
                  <a:pt x="234" y="58"/>
                </a:lnTo>
                <a:lnTo>
                  <a:pt x="240" y="58"/>
                </a:lnTo>
                <a:lnTo>
                  <a:pt x="247" y="58"/>
                </a:lnTo>
                <a:lnTo>
                  <a:pt x="247" y="65"/>
                </a:lnTo>
                <a:lnTo>
                  <a:pt x="253" y="65"/>
                </a:lnTo>
                <a:lnTo>
                  <a:pt x="260" y="58"/>
                </a:lnTo>
                <a:lnTo>
                  <a:pt x="331" y="78"/>
                </a:lnTo>
                <a:lnTo>
                  <a:pt x="331" y="84"/>
                </a:lnTo>
                <a:lnTo>
                  <a:pt x="338" y="84"/>
                </a:lnTo>
                <a:lnTo>
                  <a:pt x="344" y="91"/>
                </a:lnTo>
                <a:lnTo>
                  <a:pt x="344" y="91"/>
                </a:lnTo>
                <a:lnTo>
                  <a:pt x="344" y="97"/>
                </a:lnTo>
                <a:lnTo>
                  <a:pt x="331" y="130"/>
                </a:lnTo>
                <a:lnTo>
                  <a:pt x="325" y="130"/>
                </a:lnTo>
                <a:lnTo>
                  <a:pt x="325" y="136"/>
                </a:lnTo>
                <a:lnTo>
                  <a:pt x="318" y="136"/>
                </a:lnTo>
                <a:lnTo>
                  <a:pt x="312" y="143"/>
                </a:lnTo>
                <a:lnTo>
                  <a:pt x="305" y="156"/>
                </a:lnTo>
                <a:lnTo>
                  <a:pt x="305" y="162"/>
                </a:lnTo>
                <a:lnTo>
                  <a:pt x="305" y="169"/>
                </a:lnTo>
                <a:lnTo>
                  <a:pt x="312" y="169"/>
                </a:lnTo>
                <a:lnTo>
                  <a:pt x="312" y="175"/>
                </a:lnTo>
                <a:lnTo>
                  <a:pt x="312" y="175"/>
                </a:lnTo>
                <a:lnTo>
                  <a:pt x="312" y="182"/>
                </a:lnTo>
                <a:lnTo>
                  <a:pt x="312" y="182"/>
                </a:lnTo>
                <a:lnTo>
                  <a:pt x="312" y="188"/>
                </a:lnTo>
                <a:lnTo>
                  <a:pt x="305" y="195"/>
                </a:lnTo>
                <a:lnTo>
                  <a:pt x="279" y="292"/>
                </a:lnTo>
                <a:lnTo>
                  <a:pt x="162" y="260"/>
                </a:lnTo>
                <a:lnTo>
                  <a:pt x="0" y="221"/>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 name=""/>
          <p:cNvSpPr/>
          <p:nvPr/>
        </p:nvSpPr>
        <p:spPr>
          <a:xfrm>
            <a:off x="969840" y="2886120"/>
            <a:ext cx="1987560" cy="2689200"/>
          </a:xfrm>
          <a:custGeom>
            <a:avLst/>
            <a:gdLst/>
            <a:ahLst/>
            <a:rect l="l" t="t" r="r" b="b"/>
            <a:pathLst>
              <a:path w="350" h="592">
                <a:moveTo>
                  <a:pt x="305" y="592"/>
                </a:moveTo>
                <a:lnTo>
                  <a:pt x="194" y="579"/>
                </a:lnTo>
                <a:lnTo>
                  <a:pt x="194" y="579"/>
                </a:lnTo>
                <a:lnTo>
                  <a:pt x="194" y="572"/>
                </a:lnTo>
                <a:lnTo>
                  <a:pt x="194" y="566"/>
                </a:lnTo>
                <a:lnTo>
                  <a:pt x="194" y="566"/>
                </a:lnTo>
                <a:lnTo>
                  <a:pt x="194" y="566"/>
                </a:lnTo>
                <a:lnTo>
                  <a:pt x="194" y="566"/>
                </a:lnTo>
                <a:lnTo>
                  <a:pt x="194" y="559"/>
                </a:lnTo>
                <a:lnTo>
                  <a:pt x="194" y="559"/>
                </a:lnTo>
                <a:lnTo>
                  <a:pt x="194" y="540"/>
                </a:lnTo>
                <a:lnTo>
                  <a:pt x="188" y="520"/>
                </a:lnTo>
                <a:lnTo>
                  <a:pt x="181" y="520"/>
                </a:lnTo>
                <a:lnTo>
                  <a:pt x="175" y="507"/>
                </a:lnTo>
                <a:lnTo>
                  <a:pt x="162" y="501"/>
                </a:lnTo>
                <a:lnTo>
                  <a:pt x="156" y="501"/>
                </a:lnTo>
                <a:lnTo>
                  <a:pt x="156" y="494"/>
                </a:lnTo>
                <a:lnTo>
                  <a:pt x="156" y="494"/>
                </a:lnTo>
                <a:lnTo>
                  <a:pt x="156" y="488"/>
                </a:lnTo>
                <a:lnTo>
                  <a:pt x="156" y="488"/>
                </a:lnTo>
                <a:lnTo>
                  <a:pt x="149" y="481"/>
                </a:lnTo>
                <a:lnTo>
                  <a:pt x="143" y="481"/>
                </a:lnTo>
                <a:lnTo>
                  <a:pt x="136" y="475"/>
                </a:lnTo>
                <a:lnTo>
                  <a:pt x="130" y="468"/>
                </a:lnTo>
                <a:lnTo>
                  <a:pt x="123" y="455"/>
                </a:lnTo>
                <a:lnTo>
                  <a:pt x="117" y="455"/>
                </a:lnTo>
                <a:lnTo>
                  <a:pt x="110" y="449"/>
                </a:lnTo>
                <a:lnTo>
                  <a:pt x="91" y="442"/>
                </a:lnTo>
                <a:lnTo>
                  <a:pt x="84" y="442"/>
                </a:lnTo>
                <a:lnTo>
                  <a:pt x="71" y="436"/>
                </a:lnTo>
                <a:lnTo>
                  <a:pt x="71" y="429"/>
                </a:lnTo>
                <a:lnTo>
                  <a:pt x="71" y="429"/>
                </a:lnTo>
                <a:lnTo>
                  <a:pt x="71" y="423"/>
                </a:lnTo>
                <a:lnTo>
                  <a:pt x="71" y="416"/>
                </a:lnTo>
                <a:lnTo>
                  <a:pt x="78" y="410"/>
                </a:lnTo>
                <a:lnTo>
                  <a:pt x="78" y="403"/>
                </a:lnTo>
                <a:lnTo>
                  <a:pt x="71" y="397"/>
                </a:lnTo>
                <a:lnTo>
                  <a:pt x="71" y="397"/>
                </a:lnTo>
                <a:lnTo>
                  <a:pt x="71" y="390"/>
                </a:lnTo>
                <a:lnTo>
                  <a:pt x="71" y="390"/>
                </a:lnTo>
                <a:lnTo>
                  <a:pt x="71" y="390"/>
                </a:lnTo>
                <a:lnTo>
                  <a:pt x="71" y="384"/>
                </a:lnTo>
                <a:lnTo>
                  <a:pt x="65" y="377"/>
                </a:lnTo>
                <a:lnTo>
                  <a:pt x="52" y="358"/>
                </a:lnTo>
                <a:lnTo>
                  <a:pt x="52" y="351"/>
                </a:lnTo>
                <a:lnTo>
                  <a:pt x="52" y="345"/>
                </a:lnTo>
                <a:lnTo>
                  <a:pt x="52" y="338"/>
                </a:lnTo>
                <a:lnTo>
                  <a:pt x="39" y="325"/>
                </a:lnTo>
                <a:lnTo>
                  <a:pt x="39" y="312"/>
                </a:lnTo>
                <a:lnTo>
                  <a:pt x="45" y="305"/>
                </a:lnTo>
                <a:lnTo>
                  <a:pt x="45" y="305"/>
                </a:lnTo>
                <a:lnTo>
                  <a:pt x="52" y="305"/>
                </a:lnTo>
                <a:lnTo>
                  <a:pt x="52" y="292"/>
                </a:lnTo>
                <a:lnTo>
                  <a:pt x="45" y="292"/>
                </a:lnTo>
                <a:lnTo>
                  <a:pt x="39" y="286"/>
                </a:lnTo>
                <a:lnTo>
                  <a:pt x="32" y="279"/>
                </a:lnTo>
                <a:lnTo>
                  <a:pt x="32" y="273"/>
                </a:lnTo>
                <a:lnTo>
                  <a:pt x="32" y="253"/>
                </a:lnTo>
                <a:lnTo>
                  <a:pt x="32" y="253"/>
                </a:lnTo>
                <a:lnTo>
                  <a:pt x="32" y="247"/>
                </a:lnTo>
                <a:lnTo>
                  <a:pt x="32" y="247"/>
                </a:lnTo>
                <a:lnTo>
                  <a:pt x="39" y="240"/>
                </a:lnTo>
                <a:lnTo>
                  <a:pt x="39" y="240"/>
                </a:lnTo>
                <a:lnTo>
                  <a:pt x="39" y="240"/>
                </a:lnTo>
                <a:lnTo>
                  <a:pt x="39" y="247"/>
                </a:lnTo>
                <a:lnTo>
                  <a:pt x="39" y="253"/>
                </a:lnTo>
                <a:lnTo>
                  <a:pt x="45" y="253"/>
                </a:lnTo>
                <a:lnTo>
                  <a:pt x="45" y="253"/>
                </a:lnTo>
                <a:lnTo>
                  <a:pt x="52" y="247"/>
                </a:lnTo>
                <a:lnTo>
                  <a:pt x="45" y="240"/>
                </a:lnTo>
                <a:lnTo>
                  <a:pt x="45" y="234"/>
                </a:lnTo>
                <a:lnTo>
                  <a:pt x="45" y="227"/>
                </a:lnTo>
                <a:lnTo>
                  <a:pt x="45" y="227"/>
                </a:lnTo>
                <a:lnTo>
                  <a:pt x="39" y="227"/>
                </a:lnTo>
                <a:lnTo>
                  <a:pt x="39" y="234"/>
                </a:lnTo>
                <a:lnTo>
                  <a:pt x="39" y="234"/>
                </a:lnTo>
                <a:lnTo>
                  <a:pt x="32" y="234"/>
                </a:lnTo>
                <a:lnTo>
                  <a:pt x="26" y="221"/>
                </a:lnTo>
                <a:lnTo>
                  <a:pt x="19" y="221"/>
                </a:lnTo>
                <a:lnTo>
                  <a:pt x="19" y="214"/>
                </a:lnTo>
                <a:lnTo>
                  <a:pt x="19" y="195"/>
                </a:lnTo>
                <a:lnTo>
                  <a:pt x="13" y="188"/>
                </a:lnTo>
                <a:lnTo>
                  <a:pt x="13" y="182"/>
                </a:lnTo>
                <a:lnTo>
                  <a:pt x="6" y="162"/>
                </a:lnTo>
                <a:lnTo>
                  <a:pt x="6" y="156"/>
                </a:lnTo>
                <a:lnTo>
                  <a:pt x="6" y="149"/>
                </a:lnTo>
                <a:lnTo>
                  <a:pt x="6" y="149"/>
                </a:lnTo>
                <a:lnTo>
                  <a:pt x="6" y="136"/>
                </a:lnTo>
                <a:lnTo>
                  <a:pt x="13" y="130"/>
                </a:lnTo>
                <a:lnTo>
                  <a:pt x="13" y="123"/>
                </a:lnTo>
                <a:lnTo>
                  <a:pt x="13" y="117"/>
                </a:lnTo>
                <a:lnTo>
                  <a:pt x="6" y="104"/>
                </a:lnTo>
                <a:lnTo>
                  <a:pt x="6" y="97"/>
                </a:lnTo>
                <a:lnTo>
                  <a:pt x="6" y="97"/>
                </a:lnTo>
                <a:lnTo>
                  <a:pt x="6" y="97"/>
                </a:lnTo>
                <a:lnTo>
                  <a:pt x="0" y="91"/>
                </a:lnTo>
                <a:lnTo>
                  <a:pt x="0" y="84"/>
                </a:lnTo>
                <a:lnTo>
                  <a:pt x="0" y="78"/>
                </a:lnTo>
                <a:lnTo>
                  <a:pt x="0" y="78"/>
                </a:lnTo>
                <a:lnTo>
                  <a:pt x="6" y="65"/>
                </a:lnTo>
                <a:lnTo>
                  <a:pt x="19" y="52"/>
                </a:lnTo>
                <a:lnTo>
                  <a:pt x="19" y="45"/>
                </a:lnTo>
                <a:lnTo>
                  <a:pt x="26" y="39"/>
                </a:lnTo>
                <a:lnTo>
                  <a:pt x="26" y="32"/>
                </a:lnTo>
                <a:lnTo>
                  <a:pt x="32" y="32"/>
                </a:lnTo>
                <a:lnTo>
                  <a:pt x="32" y="13"/>
                </a:lnTo>
                <a:lnTo>
                  <a:pt x="32" y="6"/>
                </a:lnTo>
                <a:lnTo>
                  <a:pt x="32" y="0"/>
                </a:lnTo>
                <a:lnTo>
                  <a:pt x="32" y="0"/>
                </a:lnTo>
                <a:lnTo>
                  <a:pt x="194" y="39"/>
                </a:lnTo>
                <a:lnTo>
                  <a:pt x="156" y="201"/>
                </a:lnTo>
                <a:lnTo>
                  <a:pt x="337" y="468"/>
                </a:lnTo>
                <a:lnTo>
                  <a:pt x="337" y="475"/>
                </a:lnTo>
                <a:lnTo>
                  <a:pt x="337" y="481"/>
                </a:lnTo>
                <a:lnTo>
                  <a:pt x="337" y="481"/>
                </a:lnTo>
                <a:lnTo>
                  <a:pt x="337" y="488"/>
                </a:lnTo>
                <a:lnTo>
                  <a:pt x="337" y="494"/>
                </a:lnTo>
                <a:lnTo>
                  <a:pt x="337" y="494"/>
                </a:lnTo>
                <a:lnTo>
                  <a:pt x="344" y="501"/>
                </a:lnTo>
                <a:lnTo>
                  <a:pt x="344" y="507"/>
                </a:lnTo>
                <a:lnTo>
                  <a:pt x="350" y="507"/>
                </a:lnTo>
                <a:lnTo>
                  <a:pt x="350" y="514"/>
                </a:lnTo>
                <a:lnTo>
                  <a:pt x="350" y="514"/>
                </a:lnTo>
                <a:lnTo>
                  <a:pt x="344" y="514"/>
                </a:lnTo>
                <a:lnTo>
                  <a:pt x="337" y="520"/>
                </a:lnTo>
                <a:lnTo>
                  <a:pt x="331" y="520"/>
                </a:lnTo>
                <a:lnTo>
                  <a:pt x="331" y="527"/>
                </a:lnTo>
                <a:lnTo>
                  <a:pt x="324" y="540"/>
                </a:lnTo>
                <a:lnTo>
                  <a:pt x="318" y="553"/>
                </a:lnTo>
                <a:lnTo>
                  <a:pt x="311" y="553"/>
                </a:lnTo>
                <a:lnTo>
                  <a:pt x="311" y="559"/>
                </a:lnTo>
                <a:lnTo>
                  <a:pt x="311" y="559"/>
                </a:lnTo>
                <a:lnTo>
                  <a:pt x="311" y="566"/>
                </a:lnTo>
                <a:lnTo>
                  <a:pt x="311" y="572"/>
                </a:lnTo>
                <a:lnTo>
                  <a:pt x="311" y="572"/>
                </a:lnTo>
                <a:lnTo>
                  <a:pt x="318" y="579"/>
                </a:lnTo>
                <a:lnTo>
                  <a:pt x="318" y="579"/>
                </a:lnTo>
                <a:lnTo>
                  <a:pt x="318" y="585"/>
                </a:lnTo>
                <a:lnTo>
                  <a:pt x="318" y="585"/>
                </a:lnTo>
                <a:lnTo>
                  <a:pt x="311" y="592"/>
                </a:lnTo>
                <a:lnTo>
                  <a:pt x="311" y="592"/>
                </a:lnTo>
                <a:lnTo>
                  <a:pt x="305" y="592"/>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 name=""/>
          <p:cNvSpPr/>
          <p:nvPr/>
        </p:nvSpPr>
        <p:spPr>
          <a:xfrm>
            <a:off x="969840" y="2886120"/>
            <a:ext cx="1987560" cy="2689200"/>
          </a:xfrm>
          <a:custGeom>
            <a:avLst/>
            <a:gdLst/>
            <a:ahLst/>
            <a:rect l="l" t="t" r="r" b="b"/>
            <a:pathLst>
              <a:path w="350" h="592">
                <a:moveTo>
                  <a:pt x="305" y="592"/>
                </a:moveTo>
                <a:lnTo>
                  <a:pt x="194" y="579"/>
                </a:lnTo>
                <a:lnTo>
                  <a:pt x="194" y="579"/>
                </a:lnTo>
                <a:lnTo>
                  <a:pt x="194" y="572"/>
                </a:lnTo>
                <a:lnTo>
                  <a:pt x="194" y="566"/>
                </a:lnTo>
                <a:lnTo>
                  <a:pt x="194" y="566"/>
                </a:lnTo>
                <a:lnTo>
                  <a:pt x="194" y="566"/>
                </a:lnTo>
                <a:lnTo>
                  <a:pt x="194" y="566"/>
                </a:lnTo>
                <a:lnTo>
                  <a:pt x="194" y="559"/>
                </a:lnTo>
                <a:lnTo>
                  <a:pt x="194" y="559"/>
                </a:lnTo>
                <a:lnTo>
                  <a:pt x="194" y="540"/>
                </a:lnTo>
                <a:lnTo>
                  <a:pt x="188" y="520"/>
                </a:lnTo>
                <a:lnTo>
                  <a:pt x="181" y="520"/>
                </a:lnTo>
                <a:lnTo>
                  <a:pt x="175" y="507"/>
                </a:lnTo>
                <a:lnTo>
                  <a:pt x="162" y="501"/>
                </a:lnTo>
                <a:lnTo>
                  <a:pt x="156" y="501"/>
                </a:lnTo>
                <a:lnTo>
                  <a:pt x="156" y="494"/>
                </a:lnTo>
                <a:lnTo>
                  <a:pt x="156" y="494"/>
                </a:lnTo>
                <a:lnTo>
                  <a:pt x="156" y="488"/>
                </a:lnTo>
                <a:lnTo>
                  <a:pt x="156" y="488"/>
                </a:lnTo>
                <a:lnTo>
                  <a:pt x="149" y="481"/>
                </a:lnTo>
                <a:lnTo>
                  <a:pt x="143" y="481"/>
                </a:lnTo>
                <a:lnTo>
                  <a:pt x="136" y="475"/>
                </a:lnTo>
                <a:lnTo>
                  <a:pt x="130" y="468"/>
                </a:lnTo>
                <a:lnTo>
                  <a:pt x="123" y="455"/>
                </a:lnTo>
                <a:lnTo>
                  <a:pt x="117" y="455"/>
                </a:lnTo>
                <a:lnTo>
                  <a:pt x="110" y="449"/>
                </a:lnTo>
                <a:lnTo>
                  <a:pt x="91" y="442"/>
                </a:lnTo>
                <a:lnTo>
                  <a:pt x="84" y="442"/>
                </a:lnTo>
                <a:lnTo>
                  <a:pt x="71" y="436"/>
                </a:lnTo>
                <a:lnTo>
                  <a:pt x="71" y="429"/>
                </a:lnTo>
                <a:lnTo>
                  <a:pt x="71" y="429"/>
                </a:lnTo>
                <a:lnTo>
                  <a:pt x="71" y="423"/>
                </a:lnTo>
                <a:lnTo>
                  <a:pt x="71" y="416"/>
                </a:lnTo>
                <a:lnTo>
                  <a:pt x="78" y="410"/>
                </a:lnTo>
                <a:lnTo>
                  <a:pt x="78" y="403"/>
                </a:lnTo>
                <a:lnTo>
                  <a:pt x="71" y="397"/>
                </a:lnTo>
                <a:lnTo>
                  <a:pt x="71" y="397"/>
                </a:lnTo>
                <a:lnTo>
                  <a:pt x="71" y="390"/>
                </a:lnTo>
                <a:lnTo>
                  <a:pt x="71" y="390"/>
                </a:lnTo>
                <a:lnTo>
                  <a:pt x="71" y="390"/>
                </a:lnTo>
                <a:lnTo>
                  <a:pt x="71" y="384"/>
                </a:lnTo>
                <a:lnTo>
                  <a:pt x="65" y="377"/>
                </a:lnTo>
                <a:lnTo>
                  <a:pt x="52" y="358"/>
                </a:lnTo>
                <a:lnTo>
                  <a:pt x="52" y="351"/>
                </a:lnTo>
                <a:lnTo>
                  <a:pt x="52" y="345"/>
                </a:lnTo>
                <a:lnTo>
                  <a:pt x="52" y="338"/>
                </a:lnTo>
                <a:lnTo>
                  <a:pt x="39" y="325"/>
                </a:lnTo>
                <a:lnTo>
                  <a:pt x="39" y="312"/>
                </a:lnTo>
                <a:lnTo>
                  <a:pt x="45" y="305"/>
                </a:lnTo>
                <a:lnTo>
                  <a:pt x="45" y="305"/>
                </a:lnTo>
                <a:lnTo>
                  <a:pt x="52" y="305"/>
                </a:lnTo>
                <a:lnTo>
                  <a:pt x="52" y="292"/>
                </a:lnTo>
                <a:lnTo>
                  <a:pt x="45" y="292"/>
                </a:lnTo>
                <a:lnTo>
                  <a:pt x="39" y="286"/>
                </a:lnTo>
                <a:lnTo>
                  <a:pt x="32" y="279"/>
                </a:lnTo>
                <a:lnTo>
                  <a:pt x="32" y="273"/>
                </a:lnTo>
                <a:lnTo>
                  <a:pt x="32" y="253"/>
                </a:lnTo>
                <a:lnTo>
                  <a:pt x="32" y="253"/>
                </a:lnTo>
                <a:lnTo>
                  <a:pt x="32" y="247"/>
                </a:lnTo>
                <a:lnTo>
                  <a:pt x="32" y="247"/>
                </a:lnTo>
                <a:lnTo>
                  <a:pt x="39" y="240"/>
                </a:lnTo>
                <a:lnTo>
                  <a:pt x="39" y="240"/>
                </a:lnTo>
                <a:lnTo>
                  <a:pt x="39" y="240"/>
                </a:lnTo>
                <a:lnTo>
                  <a:pt x="39" y="247"/>
                </a:lnTo>
                <a:lnTo>
                  <a:pt x="39" y="253"/>
                </a:lnTo>
                <a:lnTo>
                  <a:pt x="45" y="253"/>
                </a:lnTo>
                <a:lnTo>
                  <a:pt x="45" y="253"/>
                </a:lnTo>
                <a:lnTo>
                  <a:pt x="52" y="247"/>
                </a:lnTo>
                <a:lnTo>
                  <a:pt x="45" y="240"/>
                </a:lnTo>
                <a:lnTo>
                  <a:pt x="45" y="234"/>
                </a:lnTo>
                <a:lnTo>
                  <a:pt x="45" y="227"/>
                </a:lnTo>
                <a:lnTo>
                  <a:pt x="45" y="227"/>
                </a:lnTo>
                <a:lnTo>
                  <a:pt x="39" y="227"/>
                </a:lnTo>
                <a:lnTo>
                  <a:pt x="39" y="234"/>
                </a:lnTo>
                <a:lnTo>
                  <a:pt x="39" y="234"/>
                </a:lnTo>
                <a:lnTo>
                  <a:pt x="32" y="234"/>
                </a:lnTo>
                <a:lnTo>
                  <a:pt x="26" y="221"/>
                </a:lnTo>
                <a:lnTo>
                  <a:pt x="19" y="221"/>
                </a:lnTo>
                <a:lnTo>
                  <a:pt x="19" y="214"/>
                </a:lnTo>
                <a:lnTo>
                  <a:pt x="19" y="195"/>
                </a:lnTo>
                <a:lnTo>
                  <a:pt x="13" y="188"/>
                </a:lnTo>
                <a:lnTo>
                  <a:pt x="13" y="182"/>
                </a:lnTo>
                <a:lnTo>
                  <a:pt x="6" y="162"/>
                </a:lnTo>
                <a:lnTo>
                  <a:pt x="6" y="156"/>
                </a:lnTo>
                <a:lnTo>
                  <a:pt x="6" y="149"/>
                </a:lnTo>
                <a:lnTo>
                  <a:pt x="6" y="149"/>
                </a:lnTo>
                <a:lnTo>
                  <a:pt x="6" y="136"/>
                </a:lnTo>
                <a:lnTo>
                  <a:pt x="13" y="130"/>
                </a:lnTo>
                <a:lnTo>
                  <a:pt x="13" y="123"/>
                </a:lnTo>
                <a:lnTo>
                  <a:pt x="13" y="117"/>
                </a:lnTo>
                <a:lnTo>
                  <a:pt x="6" y="104"/>
                </a:lnTo>
                <a:lnTo>
                  <a:pt x="6" y="97"/>
                </a:lnTo>
                <a:lnTo>
                  <a:pt x="6" y="97"/>
                </a:lnTo>
                <a:lnTo>
                  <a:pt x="6" y="97"/>
                </a:lnTo>
                <a:lnTo>
                  <a:pt x="0" y="91"/>
                </a:lnTo>
                <a:lnTo>
                  <a:pt x="0" y="84"/>
                </a:lnTo>
                <a:lnTo>
                  <a:pt x="0" y="78"/>
                </a:lnTo>
                <a:lnTo>
                  <a:pt x="0" y="78"/>
                </a:lnTo>
                <a:lnTo>
                  <a:pt x="6" y="65"/>
                </a:lnTo>
                <a:lnTo>
                  <a:pt x="19" y="52"/>
                </a:lnTo>
                <a:lnTo>
                  <a:pt x="19" y="45"/>
                </a:lnTo>
                <a:lnTo>
                  <a:pt x="26" y="39"/>
                </a:lnTo>
                <a:lnTo>
                  <a:pt x="26" y="32"/>
                </a:lnTo>
                <a:lnTo>
                  <a:pt x="32" y="32"/>
                </a:lnTo>
                <a:lnTo>
                  <a:pt x="32" y="13"/>
                </a:lnTo>
                <a:lnTo>
                  <a:pt x="32" y="6"/>
                </a:lnTo>
                <a:lnTo>
                  <a:pt x="32" y="0"/>
                </a:lnTo>
                <a:lnTo>
                  <a:pt x="32" y="0"/>
                </a:lnTo>
                <a:lnTo>
                  <a:pt x="194" y="39"/>
                </a:lnTo>
                <a:lnTo>
                  <a:pt x="156" y="201"/>
                </a:lnTo>
                <a:lnTo>
                  <a:pt x="337" y="468"/>
                </a:lnTo>
                <a:lnTo>
                  <a:pt x="337" y="475"/>
                </a:lnTo>
                <a:lnTo>
                  <a:pt x="337" y="481"/>
                </a:lnTo>
                <a:lnTo>
                  <a:pt x="337" y="481"/>
                </a:lnTo>
                <a:lnTo>
                  <a:pt x="337" y="488"/>
                </a:lnTo>
                <a:lnTo>
                  <a:pt x="337" y="494"/>
                </a:lnTo>
                <a:lnTo>
                  <a:pt x="337" y="494"/>
                </a:lnTo>
                <a:lnTo>
                  <a:pt x="344" y="501"/>
                </a:lnTo>
                <a:lnTo>
                  <a:pt x="344" y="507"/>
                </a:lnTo>
                <a:lnTo>
                  <a:pt x="350" y="507"/>
                </a:lnTo>
                <a:lnTo>
                  <a:pt x="350" y="514"/>
                </a:lnTo>
                <a:lnTo>
                  <a:pt x="350" y="514"/>
                </a:lnTo>
                <a:lnTo>
                  <a:pt x="344" y="514"/>
                </a:lnTo>
                <a:lnTo>
                  <a:pt x="337" y="520"/>
                </a:lnTo>
                <a:lnTo>
                  <a:pt x="331" y="520"/>
                </a:lnTo>
                <a:lnTo>
                  <a:pt x="331" y="527"/>
                </a:lnTo>
                <a:lnTo>
                  <a:pt x="324" y="540"/>
                </a:lnTo>
                <a:lnTo>
                  <a:pt x="318" y="553"/>
                </a:lnTo>
                <a:lnTo>
                  <a:pt x="311" y="553"/>
                </a:lnTo>
                <a:lnTo>
                  <a:pt x="311" y="559"/>
                </a:lnTo>
                <a:lnTo>
                  <a:pt x="311" y="559"/>
                </a:lnTo>
                <a:lnTo>
                  <a:pt x="311" y="566"/>
                </a:lnTo>
                <a:lnTo>
                  <a:pt x="311" y="572"/>
                </a:lnTo>
                <a:lnTo>
                  <a:pt x="311" y="572"/>
                </a:lnTo>
                <a:lnTo>
                  <a:pt x="318" y="579"/>
                </a:lnTo>
                <a:lnTo>
                  <a:pt x="318" y="579"/>
                </a:lnTo>
                <a:lnTo>
                  <a:pt x="318" y="585"/>
                </a:lnTo>
                <a:lnTo>
                  <a:pt x="318" y="585"/>
                </a:lnTo>
                <a:lnTo>
                  <a:pt x="311" y="592"/>
                </a:lnTo>
                <a:lnTo>
                  <a:pt x="311" y="592"/>
                </a:lnTo>
                <a:lnTo>
                  <a:pt x="305" y="592"/>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 name=""/>
          <p:cNvSpPr/>
          <p:nvPr/>
        </p:nvSpPr>
        <p:spPr>
          <a:xfrm>
            <a:off x="2664000" y="4540320"/>
            <a:ext cx="1701720" cy="1566720"/>
          </a:xfrm>
          <a:custGeom>
            <a:avLst/>
            <a:gdLst/>
            <a:ahLst/>
            <a:rect l="l" t="t" r="r" b="b"/>
            <a:pathLst>
              <a:path w="299" h="345">
                <a:moveTo>
                  <a:pt x="253" y="345"/>
                </a:moveTo>
                <a:lnTo>
                  <a:pt x="299" y="33"/>
                </a:lnTo>
                <a:lnTo>
                  <a:pt x="85" y="0"/>
                </a:lnTo>
                <a:lnTo>
                  <a:pt x="78" y="33"/>
                </a:lnTo>
                <a:lnTo>
                  <a:pt x="72" y="52"/>
                </a:lnTo>
                <a:lnTo>
                  <a:pt x="65" y="52"/>
                </a:lnTo>
                <a:lnTo>
                  <a:pt x="59" y="52"/>
                </a:lnTo>
                <a:lnTo>
                  <a:pt x="59" y="46"/>
                </a:lnTo>
                <a:lnTo>
                  <a:pt x="59" y="46"/>
                </a:lnTo>
                <a:lnTo>
                  <a:pt x="52" y="39"/>
                </a:lnTo>
                <a:lnTo>
                  <a:pt x="46" y="46"/>
                </a:lnTo>
                <a:lnTo>
                  <a:pt x="39" y="46"/>
                </a:lnTo>
                <a:lnTo>
                  <a:pt x="46" y="59"/>
                </a:lnTo>
                <a:lnTo>
                  <a:pt x="39" y="85"/>
                </a:lnTo>
                <a:lnTo>
                  <a:pt x="46" y="85"/>
                </a:lnTo>
                <a:lnTo>
                  <a:pt x="39" y="98"/>
                </a:lnTo>
                <a:lnTo>
                  <a:pt x="39" y="104"/>
                </a:lnTo>
                <a:lnTo>
                  <a:pt x="39" y="104"/>
                </a:lnTo>
                <a:lnTo>
                  <a:pt x="39" y="111"/>
                </a:lnTo>
                <a:lnTo>
                  <a:pt x="39" y="117"/>
                </a:lnTo>
                <a:lnTo>
                  <a:pt x="39" y="117"/>
                </a:lnTo>
                <a:lnTo>
                  <a:pt x="39" y="124"/>
                </a:lnTo>
                <a:lnTo>
                  <a:pt x="39" y="130"/>
                </a:lnTo>
                <a:lnTo>
                  <a:pt x="39" y="130"/>
                </a:lnTo>
                <a:lnTo>
                  <a:pt x="46" y="137"/>
                </a:lnTo>
                <a:lnTo>
                  <a:pt x="46" y="143"/>
                </a:lnTo>
                <a:lnTo>
                  <a:pt x="52" y="143"/>
                </a:lnTo>
                <a:lnTo>
                  <a:pt x="52" y="150"/>
                </a:lnTo>
                <a:lnTo>
                  <a:pt x="52" y="150"/>
                </a:lnTo>
                <a:lnTo>
                  <a:pt x="46" y="150"/>
                </a:lnTo>
                <a:lnTo>
                  <a:pt x="39" y="156"/>
                </a:lnTo>
                <a:lnTo>
                  <a:pt x="33" y="156"/>
                </a:lnTo>
                <a:lnTo>
                  <a:pt x="33" y="163"/>
                </a:lnTo>
                <a:lnTo>
                  <a:pt x="26" y="176"/>
                </a:lnTo>
                <a:lnTo>
                  <a:pt x="20" y="189"/>
                </a:lnTo>
                <a:lnTo>
                  <a:pt x="13" y="189"/>
                </a:lnTo>
                <a:lnTo>
                  <a:pt x="13" y="195"/>
                </a:lnTo>
                <a:lnTo>
                  <a:pt x="13" y="195"/>
                </a:lnTo>
                <a:lnTo>
                  <a:pt x="13" y="202"/>
                </a:lnTo>
                <a:lnTo>
                  <a:pt x="13" y="208"/>
                </a:lnTo>
                <a:lnTo>
                  <a:pt x="13" y="208"/>
                </a:lnTo>
                <a:lnTo>
                  <a:pt x="20" y="215"/>
                </a:lnTo>
                <a:lnTo>
                  <a:pt x="20" y="215"/>
                </a:lnTo>
                <a:lnTo>
                  <a:pt x="20" y="221"/>
                </a:lnTo>
                <a:lnTo>
                  <a:pt x="20" y="221"/>
                </a:lnTo>
                <a:lnTo>
                  <a:pt x="13" y="228"/>
                </a:lnTo>
                <a:lnTo>
                  <a:pt x="13" y="228"/>
                </a:lnTo>
                <a:lnTo>
                  <a:pt x="7" y="228"/>
                </a:lnTo>
                <a:lnTo>
                  <a:pt x="0" y="234"/>
                </a:lnTo>
                <a:lnTo>
                  <a:pt x="162" y="332"/>
                </a:lnTo>
                <a:lnTo>
                  <a:pt x="253" y="345"/>
                </a:lnTo>
                <a:lnTo>
                  <a:pt x="253" y="345"/>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 name=""/>
          <p:cNvSpPr/>
          <p:nvPr/>
        </p:nvSpPr>
        <p:spPr>
          <a:xfrm>
            <a:off x="2664000" y="4540320"/>
            <a:ext cx="1701720" cy="1566720"/>
          </a:xfrm>
          <a:custGeom>
            <a:avLst/>
            <a:gdLst/>
            <a:ahLst/>
            <a:rect l="l" t="t" r="r" b="b"/>
            <a:pathLst>
              <a:path w="299" h="345">
                <a:moveTo>
                  <a:pt x="253" y="345"/>
                </a:moveTo>
                <a:lnTo>
                  <a:pt x="299" y="33"/>
                </a:lnTo>
                <a:lnTo>
                  <a:pt x="85" y="0"/>
                </a:lnTo>
                <a:lnTo>
                  <a:pt x="78" y="33"/>
                </a:lnTo>
                <a:lnTo>
                  <a:pt x="72" y="52"/>
                </a:lnTo>
                <a:lnTo>
                  <a:pt x="65" y="52"/>
                </a:lnTo>
                <a:lnTo>
                  <a:pt x="59" y="52"/>
                </a:lnTo>
                <a:lnTo>
                  <a:pt x="59" y="46"/>
                </a:lnTo>
                <a:lnTo>
                  <a:pt x="59" y="46"/>
                </a:lnTo>
                <a:lnTo>
                  <a:pt x="52" y="39"/>
                </a:lnTo>
                <a:lnTo>
                  <a:pt x="46" y="46"/>
                </a:lnTo>
                <a:lnTo>
                  <a:pt x="39" y="46"/>
                </a:lnTo>
                <a:lnTo>
                  <a:pt x="46" y="59"/>
                </a:lnTo>
                <a:lnTo>
                  <a:pt x="39" y="85"/>
                </a:lnTo>
                <a:lnTo>
                  <a:pt x="46" y="85"/>
                </a:lnTo>
                <a:lnTo>
                  <a:pt x="39" y="98"/>
                </a:lnTo>
                <a:lnTo>
                  <a:pt x="39" y="104"/>
                </a:lnTo>
                <a:lnTo>
                  <a:pt x="39" y="104"/>
                </a:lnTo>
                <a:lnTo>
                  <a:pt x="39" y="111"/>
                </a:lnTo>
                <a:lnTo>
                  <a:pt x="39" y="117"/>
                </a:lnTo>
                <a:lnTo>
                  <a:pt x="39" y="117"/>
                </a:lnTo>
                <a:lnTo>
                  <a:pt x="39" y="124"/>
                </a:lnTo>
                <a:lnTo>
                  <a:pt x="39" y="130"/>
                </a:lnTo>
                <a:lnTo>
                  <a:pt x="39" y="130"/>
                </a:lnTo>
                <a:lnTo>
                  <a:pt x="46" y="137"/>
                </a:lnTo>
                <a:lnTo>
                  <a:pt x="46" y="143"/>
                </a:lnTo>
                <a:lnTo>
                  <a:pt x="52" y="143"/>
                </a:lnTo>
                <a:lnTo>
                  <a:pt x="52" y="150"/>
                </a:lnTo>
                <a:lnTo>
                  <a:pt x="52" y="150"/>
                </a:lnTo>
                <a:lnTo>
                  <a:pt x="46" y="150"/>
                </a:lnTo>
                <a:lnTo>
                  <a:pt x="39" y="156"/>
                </a:lnTo>
                <a:lnTo>
                  <a:pt x="33" y="156"/>
                </a:lnTo>
                <a:lnTo>
                  <a:pt x="33" y="163"/>
                </a:lnTo>
                <a:lnTo>
                  <a:pt x="26" y="176"/>
                </a:lnTo>
                <a:lnTo>
                  <a:pt x="20" y="189"/>
                </a:lnTo>
                <a:lnTo>
                  <a:pt x="13" y="189"/>
                </a:lnTo>
                <a:lnTo>
                  <a:pt x="13" y="195"/>
                </a:lnTo>
                <a:lnTo>
                  <a:pt x="13" y="195"/>
                </a:lnTo>
                <a:lnTo>
                  <a:pt x="13" y="202"/>
                </a:lnTo>
                <a:lnTo>
                  <a:pt x="13" y="208"/>
                </a:lnTo>
                <a:lnTo>
                  <a:pt x="13" y="208"/>
                </a:lnTo>
                <a:lnTo>
                  <a:pt x="20" y="215"/>
                </a:lnTo>
                <a:lnTo>
                  <a:pt x="20" y="215"/>
                </a:lnTo>
                <a:lnTo>
                  <a:pt x="20" y="221"/>
                </a:lnTo>
                <a:lnTo>
                  <a:pt x="20" y="221"/>
                </a:lnTo>
                <a:lnTo>
                  <a:pt x="13" y="228"/>
                </a:lnTo>
                <a:lnTo>
                  <a:pt x="13" y="228"/>
                </a:lnTo>
                <a:lnTo>
                  <a:pt x="7" y="228"/>
                </a:lnTo>
                <a:lnTo>
                  <a:pt x="0" y="234"/>
                </a:lnTo>
                <a:lnTo>
                  <a:pt x="162" y="332"/>
                </a:lnTo>
                <a:lnTo>
                  <a:pt x="253" y="345"/>
                </a:lnTo>
                <a:lnTo>
                  <a:pt x="253" y="345"/>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 name=""/>
          <p:cNvSpPr/>
          <p:nvPr/>
        </p:nvSpPr>
        <p:spPr>
          <a:xfrm>
            <a:off x="1862280" y="3065400"/>
            <a:ext cx="1574640" cy="1947960"/>
          </a:xfrm>
          <a:custGeom>
            <a:avLst/>
            <a:gdLst/>
            <a:ahLst/>
            <a:rect l="l" t="t" r="r" b="b"/>
            <a:pathLst>
              <a:path w="278" h="429">
                <a:moveTo>
                  <a:pt x="38" y="0"/>
                </a:moveTo>
                <a:lnTo>
                  <a:pt x="0" y="162"/>
                </a:lnTo>
                <a:lnTo>
                  <a:pt x="181" y="429"/>
                </a:lnTo>
                <a:lnTo>
                  <a:pt x="181" y="429"/>
                </a:lnTo>
                <a:lnTo>
                  <a:pt x="181" y="423"/>
                </a:lnTo>
                <a:lnTo>
                  <a:pt x="188" y="410"/>
                </a:lnTo>
                <a:lnTo>
                  <a:pt x="181" y="410"/>
                </a:lnTo>
                <a:lnTo>
                  <a:pt x="188" y="384"/>
                </a:lnTo>
                <a:lnTo>
                  <a:pt x="181" y="371"/>
                </a:lnTo>
                <a:lnTo>
                  <a:pt x="188" y="371"/>
                </a:lnTo>
                <a:lnTo>
                  <a:pt x="194" y="364"/>
                </a:lnTo>
                <a:lnTo>
                  <a:pt x="201" y="371"/>
                </a:lnTo>
                <a:lnTo>
                  <a:pt x="201" y="371"/>
                </a:lnTo>
                <a:lnTo>
                  <a:pt x="201" y="377"/>
                </a:lnTo>
                <a:lnTo>
                  <a:pt x="207" y="377"/>
                </a:lnTo>
                <a:lnTo>
                  <a:pt x="214" y="377"/>
                </a:lnTo>
                <a:lnTo>
                  <a:pt x="220" y="358"/>
                </a:lnTo>
                <a:lnTo>
                  <a:pt x="227" y="325"/>
                </a:lnTo>
                <a:lnTo>
                  <a:pt x="278" y="52"/>
                </a:lnTo>
                <a:lnTo>
                  <a:pt x="155" y="32"/>
                </a:lnTo>
                <a:lnTo>
                  <a:pt x="38" y="0"/>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 name=""/>
          <p:cNvSpPr/>
          <p:nvPr/>
        </p:nvSpPr>
        <p:spPr>
          <a:xfrm>
            <a:off x="1862280" y="3065400"/>
            <a:ext cx="1574640" cy="1947960"/>
          </a:xfrm>
          <a:custGeom>
            <a:avLst/>
            <a:gdLst/>
            <a:ahLst/>
            <a:rect l="l" t="t" r="r" b="b"/>
            <a:pathLst>
              <a:path w="278" h="429">
                <a:moveTo>
                  <a:pt x="38" y="0"/>
                </a:moveTo>
                <a:lnTo>
                  <a:pt x="0" y="162"/>
                </a:lnTo>
                <a:lnTo>
                  <a:pt x="181" y="429"/>
                </a:lnTo>
                <a:lnTo>
                  <a:pt x="181" y="429"/>
                </a:lnTo>
                <a:lnTo>
                  <a:pt x="181" y="423"/>
                </a:lnTo>
                <a:lnTo>
                  <a:pt x="188" y="410"/>
                </a:lnTo>
                <a:lnTo>
                  <a:pt x="181" y="410"/>
                </a:lnTo>
                <a:lnTo>
                  <a:pt x="188" y="384"/>
                </a:lnTo>
                <a:lnTo>
                  <a:pt x="181" y="371"/>
                </a:lnTo>
                <a:lnTo>
                  <a:pt x="188" y="371"/>
                </a:lnTo>
                <a:lnTo>
                  <a:pt x="194" y="364"/>
                </a:lnTo>
                <a:lnTo>
                  <a:pt x="201" y="371"/>
                </a:lnTo>
                <a:lnTo>
                  <a:pt x="201" y="371"/>
                </a:lnTo>
                <a:lnTo>
                  <a:pt x="201" y="377"/>
                </a:lnTo>
                <a:lnTo>
                  <a:pt x="207" y="377"/>
                </a:lnTo>
                <a:lnTo>
                  <a:pt x="214" y="377"/>
                </a:lnTo>
                <a:lnTo>
                  <a:pt x="220" y="358"/>
                </a:lnTo>
                <a:lnTo>
                  <a:pt x="227" y="325"/>
                </a:lnTo>
                <a:lnTo>
                  <a:pt x="278" y="52"/>
                </a:lnTo>
                <a:lnTo>
                  <a:pt x="155" y="32"/>
                </a:lnTo>
                <a:lnTo>
                  <a:pt x="38" y="0"/>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3146400" y="3301920"/>
            <a:ext cx="1373040" cy="1386000"/>
          </a:xfrm>
          <a:custGeom>
            <a:avLst/>
            <a:gdLst/>
            <a:ahLst/>
            <a:rect l="l" t="t" r="r" b="b"/>
            <a:pathLst>
              <a:path w="240" h="306">
                <a:moveTo>
                  <a:pt x="214" y="306"/>
                </a:moveTo>
                <a:lnTo>
                  <a:pt x="240" y="91"/>
                </a:lnTo>
                <a:lnTo>
                  <a:pt x="162" y="78"/>
                </a:lnTo>
                <a:lnTo>
                  <a:pt x="168" y="26"/>
                </a:lnTo>
                <a:lnTo>
                  <a:pt x="51" y="0"/>
                </a:lnTo>
                <a:lnTo>
                  <a:pt x="0" y="273"/>
                </a:lnTo>
                <a:lnTo>
                  <a:pt x="214" y="306"/>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0" name=""/>
          <p:cNvSpPr/>
          <p:nvPr/>
        </p:nvSpPr>
        <p:spPr>
          <a:xfrm>
            <a:off x="3146400" y="3301920"/>
            <a:ext cx="1373040" cy="1386000"/>
          </a:xfrm>
          <a:custGeom>
            <a:avLst/>
            <a:gdLst/>
            <a:ahLst/>
            <a:rect l="l" t="t" r="r" b="b"/>
            <a:pathLst>
              <a:path w="240" h="306">
                <a:moveTo>
                  <a:pt x="214" y="306"/>
                </a:moveTo>
                <a:lnTo>
                  <a:pt x="240" y="91"/>
                </a:lnTo>
                <a:lnTo>
                  <a:pt x="162" y="78"/>
                </a:lnTo>
                <a:lnTo>
                  <a:pt x="168" y="26"/>
                </a:lnTo>
                <a:lnTo>
                  <a:pt x="51" y="0"/>
                </a:lnTo>
                <a:lnTo>
                  <a:pt x="0" y="273"/>
                </a:lnTo>
                <a:lnTo>
                  <a:pt x="214" y="306"/>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 name=""/>
          <p:cNvSpPr/>
          <p:nvPr/>
        </p:nvSpPr>
        <p:spPr>
          <a:xfrm>
            <a:off x="3363840" y="1527120"/>
            <a:ext cx="2549520" cy="1300320"/>
          </a:xfrm>
          <a:custGeom>
            <a:avLst/>
            <a:gdLst/>
            <a:ahLst/>
            <a:rect l="l" t="t" r="r" b="b"/>
            <a:pathLst>
              <a:path w="448" h="286">
                <a:moveTo>
                  <a:pt x="429" y="286"/>
                </a:moveTo>
                <a:lnTo>
                  <a:pt x="156" y="253"/>
                </a:lnTo>
                <a:lnTo>
                  <a:pt x="150" y="279"/>
                </a:lnTo>
                <a:lnTo>
                  <a:pt x="150" y="279"/>
                </a:lnTo>
                <a:lnTo>
                  <a:pt x="150" y="273"/>
                </a:lnTo>
                <a:lnTo>
                  <a:pt x="150" y="266"/>
                </a:lnTo>
                <a:lnTo>
                  <a:pt x="143" y="260"/>
                </a:lnTo>
                <a:lnTo>
                  <a:pt x="137" y="266"/>
                </a:lnTo>
                <a:lnTo>
                  <a:pt x="137" y="273"/>
                </a:lnTo>
                <a:lnTo>
                  <a:pt x="124" y="273"/>
                </a:lnTo>
                <a:lnTo>
                  <a:pt x="124" y="273"/>
                </a:lnTo>
                <a:lnTo>
                  <a:pt x="117" y="266"/>
                </a:lnTo>
                <a:lnTo>
                  <a:pt x="111" y="266"/>
                </a:lnTo>
                <a:lnTo>
                  <a:pt x="104" y="266"/>
                </a:lnTo>
                <a:lnTo>
                  <a:pt x="104" y="266"/>
                </a:lnTo>
                <a:lnTo>
                  <a:pt x="98" y="273"/>
                </a:lnTo>
                <a:lnTo>
                  <a:pt x="98" y="273"/>
                </a:lnTo>
                <a:lnTo>
                  <a:pt x="91" y="266"/>
                </a:lnTo>
                <a:lnTo>
                  <a:pt x="85" y="266"/>
                </a:lnTo>
                <a:lnTo>
                  <a:pt x="85" y="273"/>
                </a:lnTo>
                <a:lnTo>
                  <a:pt x="78" y="273"/>
                </a:lnTo>
                <a:lnTo>
                  <a:pt x="78" y="266"/>
                </a:lnTo>
                <a:lnTo>
                  <a:pt x="78" y="260"/>
                </a:lnTo>
                <a:lnTo>
                  <a:pt x="78" y="253"/>
                </a:lnTo>
                <a:lnTo>
                  <a:pt x="78" y="253"/>
                </a:lnTo>
                <a:lnTo>
                  <a:pt x="72" y="247"/>
                </a:lnTo>
                <a:lnTo>
                  <a:pt x="65" y="247"/>
                </a:lnTo>
                <a:lnTo>
                  <a:pt x="65" y="240"/>
                </a:lnTo>
                <a:lnTo>
                  <a:pt x="65" y="234"/>
                </a:lnTo>
                <a:lnTo>
                  <a:pt x="65" y="234"/>
                </a:lnTo>
                <a:lnTo>
                  <a:pt x="59" y="227"/>
                </a:lnTo>
                <a:lnTo>
                  <a:pt x="59" y="221"/>
                </a:lnTo>
                <a:lnTo>
                  <a:pt x="59" y="208"/>
                </a:lnTo>
                <a:lnTo>
                  <a:pt x="59" y="201"/>
                </a:lnTo>
                <a:lnTo>
                  <a:pt x="59" y="201"/>
                </a:lnTo>
                <a:lnTo>
                  <a:pt x="59" y="195"/>
                </a:lnTo>
                <a:lnTo>
                  <a:pt x="52" y="195"/>
                </a:lnTo>
                <a:lnTo>
                  <a:pt x="52" y="195"/>
                </a:lnTo>
                <a:lnTo>
                  <a:pt x="52" y="195"/>
                </a:lnTo>
                <a:lnTo>
                  <a:pt x="39" y="201"/>
                </a:lnTo>
                <a:lnTo>
                  <a:pt x="39" y="201"/>
                </a:lnTo>
                <a:lnTo>
                  <a:pt x="33" y="195"/>
                </a:lnTo>
                <a:lnTo>
                  <a:pt x="33" y="188"/>
                </a:lnTo>
                <a:lnTo>
                  <a:pt x="33" y="188"/>
                </a:lnTo>
                <a:lnTo>
                  <a:pt x="33" y="182"/>
                </a:lnTo>
                <a:lnTo>
                  <a:pt x="39" y="182"/>
                </a:lnTo>
                <a:lnTo>
                  <a:pt x="39" y="175"/>
                </a:lnTo>
                <a:lnTo>
                  <a:pt x="39" y="175"/>
                </a:lnTo>
                <a:lnTo>
                  <a:pt x="39" y="162"/>
                </a:lnTo>
                <a:lnTo>
                  <a:pt x="39" y="162"/>
                </a:lnTo>
                <a:lnTo>
                  <a:pt x="39" y="162"/>
                </a:lnTo>
                <a:lnTo>
                  <a:pt x="52" y="143"/>
                </a:lnTo>
                <a:lnTo>
                  <a:pt x="46" y="136"/>
                </a:lnTo>
                <a:lnTo>
                  <a:pt x="39" y="136"/>
                </a:lnTo>
                <a:lnTo>
                  <a:pt x="39" y="136"/>
                </a:lnTo>
                <a:lnTo>
                  <a:pt x="33" y="130"/>
                </a:lnTo>
                <a:lnTo>
                  <a:pt x="26" y="123"/>
                </a:lnTo>
                <a:lnTo>
                  <a:pt x="26" y="117"/>
                </a:lnTo>
                <a:lnTo>
                  <a:pt x="20" y="104"/>
                </a:lnTo>
                <a:lnTo>
                  <a:pt x="13" y="97"/>
                </a:lnTo>
                <a:lnTo>
                  <a:pt x="7" y="91"/>
                </a:lnTo>
                <a:lnTo>
                  <a:pt x="7" y="84"/>
                </a:lnTo>
                <a:lnTo>
                  <a:pt x="7" y="84"/>
                </a:lnTo>
                <a:lnTo>
                  <a:pt x="7" y="78"/>
                </a:lnTo>
                <a:lnTo>
                  <a:pt x="7" y="71"/>
                </a:lnTo>
                <a:lnTo>
                  <a:pt x="0" y="58"/>
                </a:lnTo>
                <a:lnTo>
                  <a:pt x="13" y="0"/>
                </a:lnTo>
                <a:lnTo>
                  <a:pt x="52" y="13"/>
                </a:lnTo>
                <a:lnTo>
                  <a:pt x="163" y="26"/>
                </a:lnTo>
                <a:lnTo>
                  <a:pt x="273" y="45"/>
                </a:lnTo>
                <a:lnTo>
                  <a:pt x="448" y="65"/>
                </a:lnTo>
                <a:lnTo>
                  <a:pt x="429" y="234"/>
                </a:lnTo>
                <a:lnTo>
                  <a:pt x="429" y="286"/>
                </a:lnTo>
                <a:close/>
              </a:path>
            </a:pathLst>
          </a:custGeom>
          <a:solidFill>
            <a:srgbClr val="d5ffdd"/>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 name=""/>
          <p:cNvSpPr/>
          <p:nvPr/>
        </p:nvSpPr>
        <p:spPr>
          <a:xfrm>
            <a:off x="3363840" y="1527120"/>
            <a:ext cx="2549520" cy="1300320"/>
          </a:xfrm>
          <a:custGeom>
            <a:avLst/>
            <a:gdLst/>
            <a:ahLst/>
            <a:rect l="l" t="t" r="r" b="b"/>
            <a:pathLst>
              <a:path w="448" h="286">
                <a:moveTo>
                  <a:pt x="429" y="286"/>
                </a:moveTo>
                <a:lnTo>
                  <a:pt x="156" y="253"/>
                </a:lnTo>
                <a:lnTo>
                  <a:pt x="150" y="279"/>
                </a:lnTo>
                <a:lnTo>
                  <a:pt x="150" y="279"/>
                </a:lnTo>
                <a:lnTo>
                  <a:pt x="150" y="273"/>
                </a:lnTo>
                <a:lnTo>
                  <a:pt x="150" y="266"/>
                </a:lnTo>
                <a:lnTo>
                  <a:pt x="143" y="260"/>
                </a:lnTo>
                <a:lnTo>
                  <a:pt x="137" y="266"/>
                </a:lnTo>
                <a:lnTo>
                  <a:pt x="137" y="273"/>
                </a:lnTo>
                <a:lnTo>
                  <a:pt x="124" y="273"/>
                </a:lnTo>
                <a:lnTo>
                  <a:pt x="124" y="273"/>
                </a:lnTo>
                <a:lnTo>
                  <a:pt x="117" y="266"/>
                </a:lnTo>
                <a:lnTo>
                  <a:pt x="111" y="266"/>
                </a:lnTo>
                <a:lnTo>
                  <a:pt x="104" y="266"/>
                </a:lnTo>
                <a:lnTo>
                  <a:pt x="104" y="266"/>
                </a:lnTo>
                <a:lnTo>
                  <a:pt x="98" y="273"/>
                </a:lnTo>
                <a:lnTo>
                  <a:pt x="98" y="273"/>
                </a:lnTo>
                <a:lnTo>
                  <a:pt x="91" y="266"/>
                </a:lnTo>
                <a:lnTo>
                  <a:pt x="85" y="266"/>
                </a:lnTo>
                <a:lnTo>
                  <a:pt x="85" y="273"/>
                </a:lnTo>
                <a:lnTo>
                  <a:pt x="78" y="273"/>
                </a:lnTo>
                <a:lnTo>
                  <a:pt x="78" y="266"/>
                </a:lnTo>
                <a:lnTo>
                  <a:pt x="78" y="260"/>
                </a:lnTo>
                <a:lnTo>
                  <a:pt x="78" y="253"/>
                </a:lnTo>
                <a:lnTo>
                  <a:pt x="78" y="253"/>
                </a:lnTo>
                <a:lnTo>
                  <a:pt x="72" y="247"/>
                </a:lnTo>
                <a:lnTo>
                  <a:pt x="65" y="247"/>
                </a:lnTo>
                <a:lnTo>
                  <a:pt x="65" y="240"/>
                </a:lnTo>
                <a:lnTo>
                  <a:pt x="65" y="234"/>
                </a:lnTo>
                <a:lnTo>
                  <a:pt x="65" y="234"/>
                </a:lnTo>
                <a:lnTo>
                  <a:pt x="59" y="227"/>
                </a:lnTo>
                <a:lnTo>
                  <a:pt x="59" y="221"/>
                </a:lnTo>
                <a:lnTo>
                  <a:pt x="59" y="208"/>
                </a:lnTo>
                <a:lnTo>
                  <a:pt x="59" y="201"/>
                </a:lnTo>
                <a:lnTo>
                  <a:pt x="59" y="201"/>
                </a:lnTo>
                <a:lnTo>
                  <a:pt x="59" y="195"/>
                </a:lnTo>
                <a:lnTo>
                  <a:pt x="52" y="195"/>
                </a:lnTo>
                <a:lnTo>
                  <a:pt x="52" y="195"/>
                </a:lnTo>
                <a:lnTo>
                  <a:pt x="52" y="195"/>
                </a:lnTo>
                <a:lnTo>
                  <a:pt x="39" y="201"/>
                </a:lnTo>
                <a:lnTo>
                  <a:pt x="39" y="201"/>
                </a:lnTo>
                <a:lnTo>
                  <a:pt x="33" y="195"/>
                </a:lnTo>
                <a:lnTo>
                  <a:pt x="33" y="188"/>
                </a:lnTo>
                <a:lnTo>
                  <a:pt x="33" y="188"/>
                </a:lnTo>
                <a:lnTo>
                  <a:pt x="33" y="182"/>
                </a:lnTo>
                <a:lnTo>
                  <a:pt x="39" y="182"/>
                </a:lnTo>
                <a:lnTo>
                  <a:pt x="39" y="175"/>
                </a:lnTo>
                <a:lnTo>
                  <a:pt x="39" y="175"/>
                </a:lnTo>
                <a:lnTo>
                  <a:pt x="39" y="162"/>
                </a:lnTo>
                <a:lnTo>
                  <a:pt x="39" y="162"/>
                </a:lnTo>
                <a:lnTo>
                  <a:pt x="39" y="162"/>
                </a:lnTo>
                <a:lnTo>
                  <a:pt x="52" y="143"/>
                </a:lnTo>
                <a:lnTo>
                  <a:pt x="46" y="136"/>
                </a:lnTo>
                <a:lnTo>
                  <a:pt x="39" y="136"/>
                </a:lnTo>
                <a:lnTo>
                  <a:pt x="39" y="136"/>
                </a:lnTo>
                <a:lnTo>
                  <a:pt x="33" y="130"/>
                </a:lnTo>
                <a:lnTo>
                  <a:pt x="26" y="123"/>
                </a:lnTo>
                <a:lnTo>
                  <a:pt x="26" y="117"/>
                </a:lnTo>
                <a:lnTo>
                  <a:pt x="20" y="104"/>
                </a:lnTo>
                <a:lnTo>
                  <a:pt x="13" y="97"/>
                </a:lnTo>
                <a:lnTo>
                  <a:pt x="7" y="91"/>
                </a:lnTo>
                <a:lnTo>
                  <a:pt x="7" y="84"/>
                </a:lnTo>
                <a:lnTo>
                  <a:pt x="7" y="84"/>
                </a:lnTo>
                <a:lnTo>
                  <a:pt x="7" y="78"/>
                </a:lnTo>
                <a:lnTo>
                  <a:pt x="7" y="71"/>
                </a:lnTo>
                <a:lnTo>
                  <a:pt x="0" y="58"/>
                </a:lnTo>
                <a:lnTo>
                  <a:pt x="13" y="0"/>
                </a:lnTo>
                <a:lnTo>
                  <a:pt x="52" y="13"/>
                </a:lnTo>
                <a:lnTo>
                  <a:pt x="163" y="26"/>
                </a:lnTo>
                <a:lnTo>
                  <a:pt x="273" y="45"/>
                </a:lnTo>
                <a:lnTo>
                  <a:pt x="448" y="65"/>
                </a:lnTo>
                <a:lnTo>
                  <a:pt x="429" y="234"/>
                </a:lnTo>
                <a:lnTo>
                  <a:pt x="429" y="286"/>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 name=""/>
          <p:cNvSpPr/>
          <p:nvPr/>
        </p:nvSpPr>
        <p:spPr>
          <a:xfrm>
            <a:off x="4073400" y="2674800"/>
            <a:ext cx="1733760" cy="1128960"/>
          </a:xfrm>
          <a:custGeom>
            <a:avLst/>
            <a:gdLst/>
            <a:ahLst/>
            <a:rect l="l" t="t" r="r" b="b"/>
            <a:pathLst>
              <a:path w="305" h="247">
                <a:moveTo>
                  <a:pt x="285" y="247"/>
                </a:moveTo>
                <a:lnTo>
                  <a:pt x="292" y="137"/>
                </a:lnTo>
                <a:lnTo>
                  <a:pt x="305" y="33"/>
                </a:lnTo>
                <a:lnTo>
                  <a:pt x="32" y="0"/>
                </a:lnTo>
                <a:lnTo>
                  <a:pt x="26" y="26"/>
                </a:lnTo>
                <a:lnTo>
                  <a:pt x="6" y="163"/>
                </a:lnTo>
                <a:lnTo>
                  <a:pt x="6" y="163"/>
                </a:lnTo>
                <a:lnTo>
                  <a:pt x="0" y="215"/>
                </a:lnTo>
                <a:lnTo>
                  <a:pt x="78" y="228"/>
                </a:lnTo>
                <a:lnTo>
                  <a:pt x="285" y="247"/>
                </a:lnTo>
                <a:lnTo>
                  <a:pt x="285" y="247"/>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 name=""/>
          <p:cNvSpPr/>
          <p:nvPr/>
        </p:nvSpPr>
        <p:spPr>
          <a:xfrm>
            <a:off x="4073400" y="2674800"/>
            <a:ext cx="1733760" cy="1128960"/>
          </a:xfrm>
          <a:custGeom>
            <a:avLst/>
            <a:gdLst/>
            <a:ahLst/>
            <a:rect l="l" t="t" r="r" b="b"/>
            <a:pathLst>
              <a:path w="305" h="247">
                <a:moveTo>
                  <a:pt x="285" y="247"/>
                </a:moveTo>
                <a:lnTo>
                  <a:pt x="292" y="137"/>
                </a:lnTo>
                <a:lnTo>
                  <a:pt x="305" y="33"/>
                </a:lnTo>
                <a:lnTo>
                  <a:pt x="32" y="0"/>
                </a:lnTo>
                <a:lnTo>
                  <a:pt x="26" y="26"/>
                </a:lnTo>
                <a:lnTo>
                  <a:pt x="6" y="163"/>
                </a:lnTo>
                <a:lnTo>
                  <a:pt x="6" y="163"/>
                </a:lnTo>
                <a:lnTo>
                  <a:pt x="0" y="215"/>
                </a:lnTo>
                <a:lnTo>
                  <a:pt x="78" y="228"/>
                </a:lnTo>
                <a:lnTo>
                  <a:pt x="285" y="247"/>
                </a:lnTo>
                <a:lnTo>
                  <a:pt x="285" y="247"/>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4106880" y="4687920"/>
            <a:ext cx="1741320" cy="1447920"/>
          </a:xfrm>
          <a:custGeom>
            <a:avLst/>
            <a:gdLst/>
            <a:ahLst/>
            <a:rect l="l" t="t" r="r" b="b"/>
            <a:pathLst>
              <a:path w="305" h="318">
                <a:moveTo>
                  <a:pt x="46" y="0"/>
                </a:moveTo>
                <a:lnTo>
                  <a:pt x="0" y="312"/>
                </a:lnTo>
                <a:lnTo>
                  <a:pt x="0" y="312"/>
                </a:lnTo>
                <a:lnTo>
                  <a:pt x="39" y="318"/>
                </a:lnTo>
                <a:lnTo>
                  <a:pt x="46" y="292"/>
                </a:lnTo>
                <a:lnTo>
                  <a:pt x="117" y="299"/>
                </a:lnTo>
                <a:lnTo>
                  <a:pt x="117" y="299"/>
                </a:lnTo>
                <a:lnTo>
                  <a:pt x="117" y="299"/>
                </a:lnTo>
                <a:lnTo>
                  <a:pt x="117" y="292"/>
                </a:lnTo>
                <a:lnTo>
                  <a:pt x="117" y="292"/>
                </a:lnTo>
                <a:lnTo>
                  <a:pt x="117" y="292"/>
                </a:lnTo>
                <a:lnTo>
                  <a:pt x="117" y="292"/>
                </a:lnTo>
                <a:lnTo>
                  <a:pt x="279" y="305"/>
                </a:lnTo>
                <a:lnTo>
                  <a:pt x="299" y="58"/>
                </a:lnTo>
                <a:lnTo>
                  <a:pt x="305" y="58"/>
                </a:lnTo>
                <a:lnTo>
                  <a:pt x="305" y="32"/>
                </a:lnTo>
                <a:lnTo>
                  <a:pt x="46" y="0"/>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 name=""/>
          <p:cNvSpPr/>
          <p:nvPr/>
        </p:nvSpPr>
        <p:spPr>
          <a:xfrm>
            <a:off x="4106880" y="4687920"/>
            <a:ext cx="1741320" cy="1447920"/>
          </a:xfrm>
          <a:custGeom>
            <a:avLst/>
            <a:gdLst/>
            <a:ahLst/>
            <a:rect l="l" t="t" r="r" b="b"/>
            <a:pathLst>
              <a:path w="305" h="318">
                <a:moveTo>
                  <a:pt x="46" y="0"/>
                </a:moveTo>
                <a:lnTo>
                  <a:pt x="0" y="312"/>
                </a:lnTo>
                <a:lnTo>
                  <a:pt x="0" y="312"/>
                </a:lnTo>
                <a:lnTo>
                  <a:pt x="39" y="318"/>
                </a:lnTo>
                <a:lnTo>
                  <a:pt x="46" y="292"/>
                </a:lnTo>
                <a:lnTo>
                  <a:pt x="117" y="299"/>
                </a:lnTo>
                <a:lnTo>
                  <a:pt x="117" y="299"/>
                </a:lnTo>
                <a:lnTo>
                  <a:pt x="117" y="299"/>
                </a:lnTo>
                <a:lnTo>
                  <a:pt x="117" y="292"/>
                </a:lnTo>
                <a:lnTo>
                  <a:pt x="117" y="292"/>
                </a:lnTo>
                <a:lnTo>
                  <a:pt x="117" y="292"/>
                </a:lnTo>
                <a:lnTo>
                  <a:pt x="117" y="292"/>
                </a:lnTo>
                <a:lnTo>
                  <a:pt x="279" y="305"/>
                </a:lnTo>
                <a:lnTo>
                  <a:pt x="299" y="58"/>
                </a:lnTo>
                <a:lnTo>
                  <a:pt x="305" y="58"/>
                </a:lnTo>
                <a:lnTo>
                  <a:pt x="305" y="32"/>
                </a:lnTo>
                <a:lnTo>
                  <a:pt x="46" y="0"/>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 name=""/>
          <p:cNvSpPr/>
          <p:nvPr/>
        </p:nvSpPr>
        <p:spPr>
          <a:xfrm>
            <a:off x="4365720" y="3714840"/>
            <a:ext cx="1806480" cy="1119240"/>
          </a:xfrm>
          <a:custGeom>
            <a:avLst/>
            <a:gdLst/>
            <a:ahLst/>
            <a:rect l="l" t="t" r="r" b="b"/>
            <a:pathLst>
              <a:path w="317" h="247">
                <a:moveTo>
                  <a:pt x="0" y="215"/>
                </a:moveTo>
                <a:lnTo>
                  <a:pt x="26" y="0"/>
                </a:lnTo>
                <a:lnTo>
                  <a:pt x="233" y="19"/>
                </a:lnTo>
                <a:lnTo>
                  <a:pt x="317" y="26"/>
                </a:lnTo>
                <a:lnTo>
                  <a:pt x="311" y="84"/>
                </a:lnTo>
                <a:lnTo>
                  <a:pt x="304" y="247"/>
                </a:lnTo>
                <a:lnTo>
                  <a:pt x="259" y="247"/>
                </a:lnTo>
                <a:lnTo>
                  <a:pt x="0" y="215"/>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 name=""/>
          <p:cNvSpPr/>
          <p:nvPr/>
        </p:nvSpPr>
        <p:spPr>
          <a:xfrm>
            <a:off x="4365720" y="3714840"/>
            <a:ext cx="1806480" cy="1119240"/>
          </a:xfrm>
          <a:custGeom>
            <a:avLst/>
            <a:gdLst/>
            <a:ahLst/>
            <a:rect l="l" t="t" r="r" b="b"/>
            <a:pathLst>
              <a:path w="317" h="247">
                <a:moveTo>
                  <a:pt x="0" y="215"/>
                </a:moveTo>
                <a:lnTo>
                  <a:pt x="26" y="0"/>
                </a:lnTo>
                <a:lnTo>
                  <a:pt x="233" y="19"/>
                </a:lnTo>
                <a:lnTo>
                  <a:pt x="317" y="26"/>
                </a:lnTo>
                <a:lnTo>
                  <a:pt x="311" y="84"/>
                </a:lnTo>
                <a:lnTo>
                  <a:pt x="304" y="247"/>
                </a:lnTo>
                <a:lnTo>
                  <a:pt x="259" y="247"/>
                </a:lnTo>
                <a:lnTo>
                  <a:pt x="0" y="215"/>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 name=""/>
          <p:cNvSpPr/>
          <p:nvPr/>
        </p:nvSpPr>
        <p:spPr>
          <a:xfrm>
            <a:off x="1595520" y="1258920"/>
            <a:ext cx="1631880" cy="979560"/>
          </a:xfrm>
          <a:custGeom>
            <a:avLst/>
            <a:gdLst/>
            <a:ahLst/>
            <a:rect l="l" t="t" r="r" b="b"/>
            <a:pathLst>
              <a:path w="286" h="215">
                <a:moveTo>
                  <a:pt x="260" y="202"/>
                </a:moveTo>
                <a:lnTo>
                  <a:pt x="260" y="202"/>
                </a:lnTo>
                <a:lnTo>
                  <a:pt x="253" y="208"/>
                </a:lnTo>
                <a:lnTo>
                  <a:pt x="253" y="215"/>
                </a:lnTo>
                <a:lnTo>
                  <a:pt x="182" y="195"/>
                </a:lnTo>
                <a:lnTo>
                  <a:pt x="175" y="202"/>
                </a:lnTo>
                <a:lnTo>
                  <a:pt x="169" y="202"/>
                </a:lnTo>
                <a:lnTo>
                  <a:pt x="169" y="195"/>
                </a:lnTo>
                <a:lnTo>
                  <a:pt x="162" y="195"/>
                </a:lnTo>
                <a:lnTo>
                  <a:pt x="156" y="195"/>
                </a:lnTo>
                <a:lnTo>
                  <a:pt x="156" y="195"/>
                </a:lnTo>
                <a:lnTo>
                  <a:pt x="149" y="195"/>
                </a:lnTo>
                <a:lnTo>
                  <a:pt x="143" y="195"/>
                </a:lnTo>
                <a:lnTo>
                  <a:pt x="136" y="195"/>
                </a:lnTo>
                <a:lnTo>
                  <a:pt x="136" y="195"/>
                </a:lnTo>
                <a:lnTo>
                  <a:pt x="130" y="202"/>
                </a:lnTo>
                <a:lnTo>
                  <a:pt x="123" y="195"/>
                </a:lnTo>
                <a:lnTo>
                  <a:pt x="117" y="195"/>
                </a:lnTo>
                <a:lnTo>
                  <a:pt x="110" y="195"/>
                </a:lnTo>
                <a:lnTo>
                  <a:pt x="97" y="195"/>
                </a:lnTo>
                <a:lnTo>
                  <a:pt x="91" y="189"/>
                </a:lnTo>
                <a:lnTo>
                  <a:pt x="78" y="189"/>
                </a:lnTo>
                <a:lnTo>
                  <a:pt x="71" y="189"/>
                </a:lnTo>
                <a:lnTo>
                  <a:pt x="59" y="189"/>
                </a:lnTo>
                <a:lnTo>
                  <a:pt x="46" y="189"/>
                </a:lnTo>
                <a:lnTo>
                  <a:pt x="39" y="182"/>
                </a:lnTo>
                <a:lnTo>
                  <a:pt x="33" y="176"/>
                </a:lnTo>
                <a:lnTo>
                  <a:pt x="33" y="163"/>
                </a:lnTo>
                <a:lnTo>
                  <a:pt x="39" y="163"/>
                </a:lnTo>
                <a:lnTo>
                  <a:pt x="33" y="150"/>
                </a:lnTo>
                <a:lnTo>
                  <a:pt x="26" y="143"/>
                </a:lnTo>
                <a:lnTo>
                  <a:pt x="20" y="143"/>
                </a:lnTo>
                <a:lnTo>
                  <a:pt x="20" y="143"/>
                </a:lnTo>
                <a:lnTo>
                  <a:pt x="13" y="137"/>
                </a:lnTo>
                <a:lnTo>
                  <a:pt x="7" y="137"/>
                </a:lnTo>
                <a:lnTo>
                  <a:pt x="7" y="137"/>
                </a:lnTo>
                <a:lnTo>
                  <a:pt x="0" y="130"/>
                </a:lnTo>
                <a:lnTo>
                  <a:pt x="0" y="130"/>
                </a:lnTo>
                <a:lnTo>
                  <a:pt x="0" y="130"/>
                </a:lnTo>
                <a:lnTo>
                  <a:pt x="0" y="130"/>
                </a:lnTo>
                <a:lnTo>
                  <a:pt x="0" y="124"/>
                </a:lnTo>
                <a:lnTo>
                  <a:pt x="0" y="117"/>
                </a:lnTo>
                <a:lnTo>
                  <a:pt x="0" y="117"/>
                </a:lnTo>
                <a:lnTo>
                  <a:pt x="0" y="117"/>
                </a:lnTo>
                <a:lnTo>
                  <a:pt x="0" y="111"/>
                </a:lnTo>
                <a:lnTo>
                  <a:pt x="0" y="117"/>
                </a:lnTo>
                <a:lnTo>
                  <a:pt x="7" y="117"/>
                </a:lnTo>
                <a:lnTo>
                  <a:pt x="0" y="117"/>
                </a:lnTo>
                <a:lnTo>
                  <a:pt x="0" y="124"/>
                </a:lnTo>
                <a:lnTo>
                  <a:pt x="0" y="124"/>
                </a:lnTo>
                <a:lnTo>
                  <a:pt x="7" y="117"/>
                </a:lnTo>
                <a:lnTo>
                  <a:pt x="7" y="117"/>
                </a:lnTo>
                <a:lnTo>
                  <a:pt x="7" y="117"/>
                </a:lnTo>
                <a:lnTo>
                  <a:pt x="13" y="111"/>
                </a:lnTo>
                <a:lnTo>
                  <a:pt x="7" y="111"/>
                </a:lnTo>
                <a:lnTo>
                  <a:pt x="7" y="104"/>
                </a:lnTo>
                <a:lnTo>
                  <a:pt x="7" y="98"/>
                </a:lnTo>
                <a:lnTo>
                  <a:pt x="7" y="98"/>
                </a:lnTo>
                <a:lnTo>
                  <a:pt x="7" y="98"/>
                </a:lnTo>
                <a:lnTo>
                  <a:pt x="13" y="98"/>
                </a:lnTo>
                <a:lnTo>
                  <a:pt x="13" y="98"/>
                </a:lnTo>
                <a:lnTo>
                  <a:pt x="13" y="91"/>
                </a:lnTo>
                <a:lnTo>
                  <a:pt x="13" y="91"/>
                </a:lnTo>
                <a:lnTo>
                  <a:pt x="13" y="91"/>
                </a:lnTo>
                <a:lnTo>
                  <a:pt x="7" y="91"/>
                </a:lnTo>
                <a:lnTo>
                  <a:pt x="7" y="85"/>
                </a:lnTo>
                <a:lnTo>
                  <a:pt x="7" y="85"/>
                </a:lnTo>
                <a:lnTo>
                  <a:pt x="7" y="78"/>
                </a:lnTo>
                <a:lnTo>
                  <a:pt x="7" y="72"/>
                </a:lnTo>
                <a:lnTo>
                  <a:pt x="7" y="65"/>
                </a:lnTo>
                <a:lnTo>
                  <a:pt x="7" y="59"/>
                </a:lnTo>
                <a:lnTo>
                  <a:pt x="7" y="52"/>
                </a:lnTo>
                <a:lnTo>
                  <a:pt x="7" y="39"/>
                </a:lnTo>
                <a:lnTo>
                  <a:pt x="7" y="26"/>
                </a:lnTo>
                <a:lnTo>
                  <a:pt x="7" y="20"/>
                </a:lnTo>
                <a:lnTo>
                  <a:pt x="7" y="13"/>
                </a:lnTo>
                <a:lnTo>
                  <a:pt x="33" y="33"/>
                </a:lnTo>
                <a:lnTo>
                  <a:pt x="46" y="39"/>
                </a:lnTo>
                <a:lnTo>
                  <a:pt x="59" y="46"/>
                </a:lnTo>
                <a:lnTo>
                  <a:pt x="65" y="46"/>
                </a:lnTo>
                <a:lnTo>
                  <a:pt x="71" y="46"/>
                </a:lnTo>
                <a:lnTo>
                  <a:pt x="71" y="46"/>
                </a:lnTo>
                <a:lnTo>
                  <a:pt x="78" y="52"/>
                </a:lnTo>
                <a:lnTo>
                  <a:pt x="78" y="65"/>
                </a:lnTo>
                <a:lnTo>
                  <a:pt x="78" y="65"/>
                </a:lnTo>
                <a:lnTo>
                  <a:pt x="71" y="72"/>
                </a:lnTo>
                <a:lnTo>
                  <a:pt x="71" y="78"/>
                </a:lnTo>
                <a:lnTo>
                  <a:pt x="71" y="85"/>
                </a:lnTo>
                <a:lnTo>
                  <a:pt x="71" y="85"/>
                </a:lnTo>
                <a:lnTo>
                  <a:pt x="71" y="85"/>
                </a:lnTo>
                <a:lnTo>
                  <a:pt x="71" y="91"/>
                </a:lnTo>
                <a:lnTo>
                  <a:pt x="71" y="91"/>
                </a:lnTo>
                <a:lnTo>
                  <a:pt x="71" y="91"/>
                </a:lnTo>
                <a:lnTo>
                  <a:pt x="78" y="91"/>
                </a:lnTo>
                <a:lnTo>
                  <a:pt x="78" y="78"/>
                </a:lnTo>
                <a:lnTo>
                  <a:pt x="84" y="78"/>
                </a:lnTo>
                <a:lnTo>
                  <a:pt x="84" y="72"/>
                </a:lnTo>
                <a:lnTo>
                  <a:pt x="91" y="65"/>
                </a:lnTo>
                <a:lnTo>
                  <a:pt x="91" y="59"/>
                </a:lnTo>
                <a:lnTo>
                  <a:pt x="91" y="52"/>
                </a:lnTo>
                <a:lnTo>
                  <a:pt x="84" y="33"/>
                </a:lnTo>
                <a:lnTo>
                  <a:pt x="84" y="33"/>
                </a:lnTo>
                <a:lnTo>
                  <a:pt x="84" y="33"/>
                </a:lnTo>
                <a:lnTo>
                  <a:pt x="84" y="33"/>
                </a:lnTo>
                <a:lnTo>
                  <a:pt x="91" y="26"/>
                </a:lnTo>
                <a:lnTo>
                  <a:pt x="91" y="20"/>
                </a:lnTo>
                <a:lnTo>
                  <a:pt x="84" y="20"/>
                </a:lnTo>
                <a:lnTo>
                  <a:pt x="84" y="13"/>
                </a:lnTo>
                <a:lnTo>
                  <a:pt x="84" y="0"/>
                </a:lnTo>
                <a:lnTo>
                  <a:pt x="143" y="20"/>
                </a:lnTo>
                <a:lnTo>
                  <a:pt x="195" y="33"/>
                </a:lnTo>
                <a:lnTo>
                  <a:pt x="286" y="52"/>
                </a:lnTo>
                <a:lnTo>
                  <a:pt x="260" y="189"/>
                </a:lnTo>
                <a:lnTo>
                  <a:pt x="253" y="195"/>
                </a:lnTo>
                <a:lnTo>
                  <a:pt x="253" y="195"/>
                </a:lnTo>
                <a:lnTo>
                  <a:pt x="260" y="202"/>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 name=""/>
          <p:cNvSpPr/>
          <p:nvPr/>
        </p:nvSpPr>
        <p:spPr>
          <a:xfrm>
            <a:off x="1595520" y="1258920"/>
            <a:ext cx="1631880" cy="979560"/>
          </a:xfrm>
          <a:custGeom>
            <a:avLst/>
            <a:gdLst/>
            <a:ahLst/>
            <a:rect l="l" t="t" r="r" b="b"/>
            <a:pathLst>
              <a:path w="286" h="215">
                <a:moveTo>
                  <a:pt x="260" y="202"/>
                </a:moveTo>
                <a:lnTo>
                  <a:pt x="260" y="202"/>
                </a:lnTo>
                <a:lnTo>
                  <a:pt x="253" y="208"/>
                </a:lnTo>
                <a:lnTo>
                  <a:pt x="253" y="215"/>
                </a:lnTo>
                <a:lnTo>
                  <a:pt x="182" y="195"/>
                </a:lnTo>
                <a:lnTo>
                  <a:pt x="175" y="202"/>
                </a:lnTo>
                <a:lnTo>
                  <a:pt x="169" y="202"/>
                </a:lnTo>
                <a:lnTo>
                  <a:pt x="169" y="195"/>
                </a:lnTo>
                <a:lnTo>
                  <a:pt x="162" y="195"/>
                </a:lnTo>
                <a:lnTo>
                  <a:pt x="156" y="195"/>
                </a:lnTo>
                <a:lnTo>
                  <a:pt x="156" y="195"/>
                </a:lnTo>
                <a:lnTo>
                  <a:pt x="149" y="195"/>
                </a:lnTo>
                <a:lnTo>
                  <a:pt x="143" y="195"/>
                </a:lnTo>
                <a:lnTo>
                  <a:pt x="136" y="195"/>
                </a:lnTo>
                <a:lnTo>
                  <a:pt x="136" y="195"/>
                </a:lnTo>
                <a:lnTo>
                  <a:pt x="130" y="202"/>
                </a:lnTo>
                <a:lnTo>
                  <a:pt x="123" y="195"/>
                </a:lnTo>
                <a:lnTo>
                  <a:pt x="117" y="195"/>
                </a:lnTo>
                <a:lnTo>
                  <a:pt x="110" y="195"/>
                </a:lnTo>
                <a:lnTo>
                  <a:pt x="97" y="195"/>
                </a:lnTo>
                <a:lnTo>
                  <a:pt x="91" y="189"/>
                </a:lnTo>
                <a:lnTo>
                  <a:pt x="78" y="189"/>
                </a:lnTo>
                <a:lnTo>
                  <a:pt x="71" y="189"/>
                </a:lnTo>
                <a:lnTo>
                  <a:pt x="59" y="189"/>
                </a:lnTo>
                <a:lnTo>
                  <a:pt x="46" y="189"/>
                </a:lnTo>
                <a:lnTo>
                  <a:pt x="39" y="182"/>
                </a:lnTo>
                <a:lnTo>
                  <a:pt x="33" y="176"/>
                </a:lnTo>
                <a:lnTo>
                  <a:pt x="33" y="163"/>
                </a:lnTo>
                <a:lnTo>
                  <a:pt x="39" y="163"/>
                </a:lnTo>
                <a:lnTo>
                  <a:pt x="33" y="150"/>
                </a:lnTo>
                <a:lnTo>
                  <a:pt x="26" y="143"/>
                </a:lnTo>
                <a:lnTo>
                  <a:pt x="20" y="143"/>
                </a:lnTo>
                <a:lnTo>
                  <a:pt x="20" y="143"/>
                </a:lnTo>
                <a:lnTo>
                  <a:pt x="13" y="137"/>
                </a:lnTo>
                <a:lnTo>
                  <a:pt x="7" y="137"/>
                </a:lnTo>
                <a:lnTo>
                  <a:pt x="7" y="137"/>
                </a:lnTo>
                <a:lnTo>
                  <a:pt x="0" y="130"/>
                </a:lnTo>
                <a:lnTo>
                  <a:pt x="0" y="130"/>
                </a:lnTo>
                <a:lnTo>
                  <a:pt x="0" y="130"/>
                </a:lnTo>
                <a:lnTo>
                  <a:pt x="0" y="130"/>
                </a:lnTo>
                <a:lnTo>
                  <a:pt x="0" y="124"/>
                </a:lnTo>
                <a:lnTo>
                  <a:pt x="0" y="117"/>
                </a:lnTo>
                <a:lnTo>
                  <a:pt x="0" y="117"/>
                </a:lnTo>
                <a:lnTo>
                  <a:pt x="0" y="117"/>
                </a:lnTo>
                <a:lnTo>
                  <a:pt x="0" y="111"/>
                </a:lnTo>
                <a:lnTo>
                  <a:pt x="0" y="117"/>
                </a:lnTo>
                <a:lnTo>
                  <a:pt x="7" y="117"/>
                </a:lnTo>
                <a:lnTo>
                  <a:pt x="0" y="117"/>
                </a:lnTo>
                <a:lnTo>
                  <a:pt x="0" y="124"/>
                </a:lnTo>
                <a:lnTo>
                  <a:pt x="0" y="124"/>
                </a:lnTo>
                <a:lnTo>
                  <a:pt x="7" y="117"/>
                </a:lnTo>
                <a:lnTo>
                  <a:pt x="7" y="117"/>
                </a:lnTo>
                <a:lnTo>
                  <a:pt x="7" y="117"/>
                </a:lnTo>
                <a:lnTo>
                  <a:pt x="13" y="111"/>
                </a:lnTo>
                <a:lnTo>
                  <a:pt x="7" y="111"/>
                </a:lnTo>
                <a:lnTo>
                  <a:pt x="7" y="104"/>
                </a:lnTo>
                <a:lnTo>
                  <a:pt x="7" y="98"/>
                </a:lnTo>
                <a:lnTo>
                  <a:pt x="7" y="98"/>
                </a:lnTo>
                <a:lnTo>
                  <a:pt x="7" y="98"/>
                </a:lnTo>
                <a:lnTo>
                  <a:pt x="13" y="98"/>
                </a:lnTo>
                <a:lnTo>
                  <a:pt x="13" y="98"/>
                </a:lnTo>
                <a:lnTo>
                  <a:pt x="13" y="91"/>
                </a:lnTo>
                <a:lnTo>
                  <a:pt x="13" y="91"/>
                </a:lnTo>
                <a:lnTo>
                  <a:pt x="13" y="91"/>
                </a:lnTo>
                <a:lnTo>
                  <a:pt x="7" y="91"/>
                </a:lnTo>
                <a:lnTo>
                  <a:pt x="7" y="85"/>
                </a:lnTo>
                <a:lnTo>
                  <a:pt x="7" y="85"/>
                </a:lnTo>
                <a:lnTo>
                  <a:pt x="7" y="78"/>
                </a:lnTo>
                <a:lnTo>
                  <a:pt x="7" y="72"/>
                </a:lnTo>
                <a:lnTo>
                  <a:pt x="7" y="65"/>
                </a:lnTo>
                <a:lnTo>
                  <a:pt x="7" y="59"/>
                </a:lnTo>
                <a:lnTo>
                  <a:pt x="7" y="52"/>
                </a:lnTo>
                <a:lnTo>
                  <a:pt x="7" y="39"/>
                </a:lnTo>
                <a:lnTo>
                  <a:pt x="7" y="26"/>
                </a:lnTo>
                <a:lnTo>
                  <a:pt x="7" y="20"/>
                </a:lnTo>
                <a:lnTo>
                  <a:pt x="7" y="13"/>
                </a:lnTo>
                <a:lnTo>
                  <a:pt x="33" y="33"/>
                </a:lnTo>
                <a:lnTo>
                  <a:pt x="46" y="39"/>
                </a:lnTo>
                <a:lnTo>
                  <a:pt x="59" y="46"/>
                </a:lnTo>
                <a:lnTo>
                  <a:pt x="65" y="46"/>
                </a:lnTo>
                <a:lnTo>
                  <a:pt x="71" y="46"/>
                </a:lnTo>
                <a:lnTo>
                  <a:pt x="71" y="46"/>
                </a:lnTo>
                <a:lnTo>
                  <a:pt x="78" y="52"/>
                </a:lnTo>
                <a:lnTo>
                  <a:pt x="78" y="65"/>
                </a:lnTo>
                <a:lnTo>
                  <a:pt x="78" y="65"/>
                </a:lnTo>
                <a:lnTo>
                  <a:pt x="71" y="72"/>
                </a:lnTo>
                <a:lnTo>
                  <a:pt x="71" y="78"/>
                </a:lnTo>
                <a:lnTo>
                  <a:pt x="71" y="85"/>
                </a:lnTo>
                <a:lnTo>
                  <a:pt x="71" y="85"/>
                </a:lnTo>
                <a:lnTo>
                  <a:pt x="71" y="85"/>
                </a:lnTo>
                <a:lnTo>
                  <a:pt x="71" y="91"/>
                </a:lnTo>
                <a:lnTo>
                  <a:pt x="71" y="91"/>
                </a:lnTo>
                <a:lnTo>
                  <a:pt x="71" y="91"/>
                </a:lnTo>
                <a:lnTo>
                  <a:pt x="78" y="91"/>
                </a:lnTo>
                <a:lnTo>
                  <a:pt x="78" y="78"/>
                </a:lnTo>
                <a:lnTo>
                  <a:pt x="84" y="78"/>
                </a:lnTo>
                <a:lnTo>
                  <a:pt x="84" y="72"/>
                </a:lnTo>
                <a:lnTo>
                  <a:pt x="91" y="65"/>
                </a:lnTo>
                <a:lnTo>
                  <a:pt x="91" y="59"/>
                </a:lnTo>
                <a:lnTo>
                  <a:pt x="91" y="52"/>
                </a:lnTo>
                <a:lnTo>
                  <a:pt x="84" y="33"/>
                </a:lnTo>
                <a:lnTo>
                  <a:pt x="84" y="33"/>
                </a:lnTo>
                <a:lnTo>
                  <a:pt x="84" y="33"/>
                </a:lnTo>
                <a:lnTo>
                  <a:pt x="84" y="33"/>
                </a:lnTo>
                <a:lnTo>
                  <a:pt x="91" y="26"/>
                </a:lnTo>
                <a:lnTo>
                  <a:pt x="91" y="20"/>
                </a:lnTo>
                <a:lnTo>
                  <a:pt x="84" y="20"/>
                </a:lnTo>
                <a:lnTo>
                  <a:pt x="84" y="13"/>
                </a:lnTo>
                <a:lnTo>
                  <a:pt x="84" y="0"/>
                </a:lnTo>
                <a:lnTo>
                  <a:pt x="143" y="20"/>
                </a:lnTo>
                <a:lnTo>
                  <a:pt x="195" y="33"/>
                </a:lnTo>
                <a:lnTo>
                  <a:pt x="286" y="52"/>
                </a:lnTo>
                <a:lnTo>
                  <a:pt x="260" y="189"/>
                </a:lnTo>
                <a:lnTo>
                  <a:pt x="253" y="195"/>
                </a:lnTo>
                <a:lnTo>
                  <a:pt x="253" y="195"/>
                </a:lnTo>
                <a:lnTo>
                  <a:pt x="260" y="202"/>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 name=""/>
          <p:cNvSpPr/>
          <p:nvPr/>
        </p:nvSpPr>
        <p:spPr>
          <a:xfrm>
            <a:off x="1739880" y="5308560"/>
            <a:ext cx="79560" cy="55440"/>
          </a:xfrm>
          <a:custGeom>
            <a:avLst/>
            <a:gdLst/>
            <a:ahLst/>
            <a:rect l="l" t="t" r="r" b="b"/>
            <a:pathLst>
              <a:path w="13" h="13">
                <a:moveTo>
                  <a:pt x="0" y="0"/>
                </a:moveTo>
                <a:lnTo>
                  <a:pt x="13" y="13"/>
                </a:lnTo>
                <a:lnTo>
                  <a:pt x="7" y="13"/>
                </a:lnTo>
                <a:lnTo>
                  <a:pt x="0" y="0"/>
                </a:lnTo>
                <a:lnTo>
                  <a:pt x="0" y="0"/>
                </a:lnTo>
                <a:close/>
              </a:path>
            </a:pathLst>
          </a:custGeom>
          <a:solidFill>
            <a:srgbClr val="a3ffb5"/>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52" name=""/>
          <p:cNvSpPr/>
          <p:nvPr/>
        </p:nvSpPr>
        <p:spPr>
          <a:xfrm>
            <a:off x="1739880" y="5308560"/>
            <a:ext cx="79560" cy="55440"/>
          </a:xfrm>
          <a:custGeom>
            <a:avLst/>
            <a:gdLst/>
            <a:ahLst/>
            <a:rect l="l" t="t" r="r" b="b"/>
            <a:pathLst>
              <a:path w="13" h="13">
                <a:moveTo>
                  <a:pt x="0" y="0"/>
                </a:moveTo>
                <a:lnTo>
                  <a:pt x="13" y="13"/>
                </a:lnTo>
                <a:lnTo>
                  <a:pt x="7" y="13"/>
                </a:lnTo>
                <a:lnTo>
                  <a:pt x="0" y="0"/>
                </a:lnTo>
              </a:path>
            </a:pathLst>
          </a:custGeom>
          <a:solidFill>
            <a:srgbClr val="a3ffb5"/>
          </a:solidFill>
          <a:ln w="0">
            <a:solidFill>
              <a:srgbClr val="000000"/>
            </a:solid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53" name=""/>
          <p:cNvSpPr/>
          <p:nvPr/>
        </p:nvSpPr>
        <p:spPr>
          <a:xfrm>
            <a:off x="1519200" y="4954680"/>
            <a:ext cx="76320" cy="58680"/>
          </a:xfrm>
          <a:custGeom>
            <a:avLst/>
            <a:gdLst/>
            <a:ahLst/>
            <a:rect l="l" t="t" r="r" b="b"/>
            <a:pathLst>
              <a:path w="13" h="13">
                <a:moveTo>
                  <a:pt x="0" y="0"/>
                </a:moveTo>
                <a:lnTo>
                  <a:pt x="13" y="13"/>
                </a:lnTo>
                <a:lnTo>
                  <a:pt x="7" y="13"/>
                </a:lnTo>
                <a:lnTo>
                  <a:pt x="0" y="0"/>
                </a:lnTo>
                <a:lnTo>
                  <a:pt x="0" y="0"/>
                </a:lnTo>
                <a:close/>
              </a:path>
            </a:pathLst>
          </a:custGeom>
          <a:solidFill>
            <a:srgbClr val="a3ffb5"/>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54" name=""/>
          <p:cNvSpPr/>
          <p:nvPr/>
        </p:nvSpPr>
        <p:spPr>
          <a:xfrm>
            <a:off x="1519200" y="4954680"/>
            <a:ext cx="76320" cy="58680"/>
          </a:xfrm>
          <a:custGeom>
            <a:avLst/>
            <a:gdLst/>
            <a:ahLst/>
            <a:rect l="l" t="t" r="r" b="b"/>
            <a:pathLst>
              <a:path w="13" h="13">
                <a:moveTo>
                  <a:pt x="0" y="0"/>
                </a:moveTo>
                <a:lnTo>
                  <a:pt x="13" y="13"/>
                </a:lnTo>
                <a:lnTo>
                  <a:pt x="7" y="13"/>
                </a:lnTo>
                <a:lnTo>
                  <a:pt x="0" y="0"/>
                </a:lnTo>
              </a:path>
            </a:pathLst>
          </a:custGeom>
          <a:solidFill>
            <a:srgbClr val="a3ffb5"/>
          </a:solidFill>
          <a:ln w="0">
            <a:solidFill>
              <a:srgbClr val="000000"/>
            </a:solid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55" name=""/>
          <p:cNvSpPr/>
          <p:nvPr/>
        </p:nvSpPr>
        <p:spPr>
          <a:xfrm>
            <a:off x="1449360" y="4954680"/>
            <a:ext cx="39600" cy="58680"/>
          </a:xfrm>
          <a:custGeom>
            <a:avLst/>
            <a:gdLst/>
            <a:ahLst/>
            <a:rect l="l" t="t" r="r" b="b"/>
            <a:pathLst>
              <a:path w="7" h="13">
                <a:moveTo>
                  <a:pt x="0" y="7"/>
                </a:moveTo>
                <a:lnTo>
                  <a:pt x="0" y="0"/>
                </a:lnTo>
                <a:lnTo>
                  <a:pt x="7" y="13"/>
                </a:lnTo>
                <a:lnTo>
                  <a:pt x="0" y="7"/>
                </a:lnTo>
                <a:lnTo>
                  <a:pt x="0" y="7"/>
                </a:lnTo>
                <a:close/>
              </a:path>
            </a:pathLst>
          </a:custGeom>
          <a:solidFill>
            <a:srgbClr val="a3ffb5"/>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56" name=""/>
          <p:cNvSpPr/>
          <p:nvPr/>
        </p:nvSpPr>
        <p:spPr>
          <a:xfrm>
            <a:off x="1449360" y="4954680"/>
            <a:ext cx="39600" cy="58680"/>
          </a:xfrm>
          <a:custGeom>
            <a:avLst/>
            <a:gdLst/>
            <a:ahLst/>
            <a:rect l="l" t="t" r="r" b="b"/>
            <a:pathLst>
              <a:path w="7" h="13">
                <a:moveTo>
                  <a:pt x="0" y="7"/>
                </a:moveTo>
                <a:lnTo>
                  <a:pt x="0" y="0"/>
                </a:lnTo>
                <a:lnTo>
                  <a:pt x="7" y="13"/>
                </a:lnTo>
                <a:lnTo>
                  <a:pt x="0" y="7"/>
                </a:lnTo>
              </a:path>
            </a:pathLst>
          </a:custGeom>
          <a:solidFill>
            <a:srgbClr val="a3ffb5"/>
          </a:solidFill>
          <a:ln w="0">
            <a:solidFill>
              <a:srgbClr val="000000"/>
            </a:solid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57" name=""/>
          <p:cNvSpPr/>
          <p:nvPr/>
        </p:nvSpPr>
        <p:spPr>
          <a:xfrm>
            <a:off x="1968480" y="1557360"/>
            <a:ext cx="1468440" cy="1357200"/>
          </a:xfrm>
          <a:custGeom>
            <a:avLst/>
            <a:gdLst/>
            <a:ahLst/>
            <a:rect l="l" t="t" r="r" b="b"/>
            <a:pathLst>
              <a:path w="259" h="299">
                <a:moveTo>
                  <a:pt x="259" y="0"/>
                </a:moveTo>
                <a:lnTo>
                  <a:pt x="214" y="46"/>
                </a:lnTo>
                <a:lnTo>
                  <a:pt x="195" y="72"/>
                </a:lnTo>
                <a:lnTo>
                  <a:pt x="0" y="299"/>
                </a:lnTo>
                <a:lnTo>
                  <a:pt x="259"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 name=""/>
          <p:cNvSpPr/>
          <p:nvPr/>
        </p:nvSpPr>
        <p:spPr>
          <a:xfrm>
            <a:off x="5291280" y="2452680"/>
            <a:ext cx="442800" cy="749160"/>
          </a:xfrm>
          <a:custGeom>
            <a:avLst/>
            <a:gdLst/>
            <a:ahLst/>
            <a:rect l="l" t="t" r="r" b="b"/>
            <a:pathLst>
              <a:path w="216" h="360">
                <a:moveTo>
                  <a:pt x="8" y="160"/>
                </a:moveTo>
                <a:cubicBezTo>
                  <a:pt x="0" y="128"/>
                  <a:pt x="0" y="80"/>
                  <a:pt x="8" y="64"/>
                </a:cubicBezTo>
                <a:cubicBezTo>
                  <a:pt x="16" y="48"/>
                  <a:pt x="40" y="72"/>
                  <a:pt x="56" y="64"/>
                </a:cubicBezTo>
                <a:cubicBezTo>
                  <a:pt x="72" y="56"/>
                  <a:pt x="80" y="0"/>
                  <a:pt x="104" y="16"/>
                </a:cubicBezTo>
                <a:cubicBezTo>
                  <a:pt x="128" y="32"/>
                  <a:pt x="184" y="112"/>
                  <a:pt x="200" y="160"/>
                </a:cubicBezTo>
                <a:cubicBezTo>
                  <a:pt x="216" y="208"/>
                  <a:pt x="216" y="272"/>
                  <a:pt x="200" y="304"/>
                </a:cubicBezTo>
                <a:cubicBezTo>
                  <a:pt x="184" y="336"/>
                  <a:pt x="128" y="360"/>
                  <a:pt x="104" y="352"/>
                </a:cubicBezTo>
                <a:cubicBezTo>
                  <a:pt x="80" y="344"/>
                  <a:pt x="72" y="288"/>
                  <a:pt x="56" y="256"/>
                </a:cubicBezTo>
                <a:cubicBezTo>
                  <a:pt x="40" y="224"/>
                  <a:pt x="16" y="192"/>
                  <a:pt x="8" y="160"/>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 name=""/>
          <p:cNvSpPr/>
          <p:nvPr/>
        </p:nvSpPr>
        <p:spPr>
          <a:xfrm>
            <a:off x="4626000" y="3016080"/>
            <a:ext cx="665280" cy="293760"/>
          </a:xfrm>
          <a:custGeom>
            <a:avLst/>
            <a:gdLst/>
            <a:ahLst/>
            <a:rect l="l" t="t" r="r" b="b"/>
            <a:pathLst>
              <a:path w="312" h="152">
                <a:moveTo>
                  <a:pt x="40" y="48"/>
                </a:moveTo>
                <a:cubicBezTo>
                  <a:pt x="48" y="40"/>
                  <a:pt x="80" y="56"/>
                  <a:pt x="88" y="48"/>
                </a:cubicBezTo>
                <a:cubicBezTo>
                  <a:pt x="96" y="40"/>
                  <a:pt x="64" y="0"/>
                  <a:pt x="88" y="0"/>
                </a:cubicBezTo>
                <a:cubicBezTo>
                  <a:pt x="112" y="0"/>
                  <a:pt x="200" y="24"/>
                  <a:pt x="232" y="48"/>
                </a:cubicBezTo>
                <a:cubicBezTo>
                  <a:pt x="264" y="72"/>
                  <a:pt x="312" y="136"/>
                  <a:pt x="280" y="144"/>
                </a:cubicBezTo>
                <a:cubicBezTo>
                  <a:pt x="248" y="152"/>
                  <a:pt x="80" y="112"/>
                  <a:pt x="40" y="96"/>
                </a:cubicBezTo>
                <a:cubicBezTo>
                  <a:pt x="0" y="80"/>
                  <a:pt x="32" y="56"/>
                  <a:pt x="40" y="48"/>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 name=""/>
          <p:cNvSpPr/>
          <p:nvPr/>
        </p:nvSpPr>
        <p:spPr>
          <a:xfrm>
            <a:off x="4417920" y="4584600"/>
            <a:ext cx="395280" cy="336600"/>
          </a:xfrm>
          <a:custGeom>
            <a:avLst/>
            <a:gdLst/>
            <a:ahLst/>
            <a:rect l="l" t="t" r="r" b="b"/>
            <a:pathLst>
              <a:path w="160" h="168">
                <a:moveTo>
                  <a:pt x="16" y="112"/>
                </a:moveTo>
                <a:cubicBezTo>
                  <a:pt x="16" y="88"/>
                  <a:pt x="0" y="32"/>
                  <a:pt x="16" y="16"/>
                </a:cubicBezTo>
                <a:cubicBezTo>
                  <a:pt x="32" y="0"/>
                  <a:pt x="88" y="0"/>
                  <a:pt x="112" y="16"/>
                </a:cubicBezTo>
                <a:cubicBezTo>
                  <a:pt x="136" y="32"/>
                  <a:pt x="160" y="88"/>
                  <a:pt x="160" y="112"/>
                </a:cubicBezTo>
                <a:cubicBezTo>
                  <a:pt x="160" y="136"/>
                  <a:pt x="136" y="152"/>
                  <a:pt x="112" y="160"/>
                </a:cubicBezTo>
                <a:cubicBezTo>
                  <a:pt x="88" y="168"/>
                  <a:pt x="32" y="168"/>
                  <a:pt x="16" y="160"/>
                </a:cubicBezTo>
                <a:cubicBezTo>
                  <a:pt x="0" y="152"/>
                  <a:pt x="16" y="136"/>
                  <a:pt x="16" y="112"/>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 name=""/>
          <p:cNvSpPr/>
          <p:nvPr/>
        </p:nvSpPr>
        <p:spPr>
          <a:xfrm>
            <a:off x="5486400" y="2935440"/>
            <a:ext cx="0" cy="30456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 name=""/>
          <p:cNvSpPr/>
          <p:nvPr/>
        </p:nvSpPr>
        <p:spPr>
          <a:xfrm>
            <a:off x="4267080" y="1335240"/>
            <a:ext cx="3276720" cy="1600200"/>
          </a:xfrm>
          <a:prstGeom prst="line">
            <a:avLst/>
          </a:prstGeom>
          <a:ln w="2844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 name=""/>
          <p:cNvSpPr/>
          <p:nvPr/>
        </p:nvSpPr>
        <p:spPr>
          <a:xfrm rot="1510800">
            <a:off x="5106240" y="1792080"/>
            <a:ext cx="18198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ff"/>
                </a:solidFill>
                <a:effectLst/>
                <a:uFillTx/>
                <a:latin typeface="Arial"/>
              </a:rPr>
              <a:t>Northern Border</a:t>
            </a:r>
            <a:endParaRPr b="0" lang="en-US" sz="1800" strike="noStrike" u="none">
              <a:solidFill>
                <a:srgbClr val="000000"/>
              </a:solidFill>
              <a:effectLst/>
              <a:uFillTx/>
              <a:latin typeface="Times New Roman"/>
            </a:endParaRPr>
          </a:p>
        </p:txBody>
      </p:sp>
      <p:sp>
        <p:nvSpPr>
          <p:cNvPr id="264" name=""/>
          <p:cNvSpPr/>
          <p:nvPr/>
        </p:nvSpPr>
        <p:spPr>
          <a:xfrm>
            <a:off x="5257800" y="3240000"/>
            <a:ext cx="228600" cy="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 name=""/>
          <p:cNvSpPr/>
          <p:nvPr/>
        </p:nvSpPr>
        <p:spPr>
          <a:xfrm>
            <a:off x="5486400" y="3240000"/>
            <a:ext cx="457200" cy="22860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 name=""/>
          <p:cNvSpPr/>
          <p:nvPr/>
        </p:nvSpPr>
        <p:spPr>
          <a:xfrm flipH="1">
            <a:off x="5410080" y="3240000"/>
            <a:ext cx="76320" cy="38124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 name=""/>
          <p:cNvSpPr/>
          <p:nvPr/>
        </p:nvSpPr>
        <p:spPr>
          <a:xfrm>
            <a:off x="5410080" y="3621240"/>
            <a:ext cx="76320" cy="152280"/>
          </a:xfrm>
          <a:prstGeom prst="line">
            <a:avLst/>
          </a:prstGeom>
          <a:ln w="190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 name=""/>
          <p:cNvSpPr/>
          <p:nvPr/>
        </p:nvSpPr>
        <p:spPr>
          <a:xfrm flipH="1">
            <a:off x="1600200" y="1258920"/>
            <a:ext cx="2209680" cy="167652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 name=""/>
          <p:cNvSpPr/>
          <p:nvPr/>
        </p:nvSpPr>
        <p:spPr>
          <a:xfrm flipH="1">
            <a:off x="2895480" y="4992840"/>
            <a:ext cx="1447920" cy="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 name=""/>
          <p:cNvSpPr/>
          <p:nvPr/>
        </p:nvSpPr>
        <p:spPr>
          <a:xfrm>
            <a:off x="5143680" y="5665680"/>
            <a:ext cx="1168200" cy="698760"/>
          </a:xfrm>
          <a:custGeom>
            <a:avLst/>
            <a:gdLst/>
            <a:ahLst/>
            <a:rect l="l" t="t" r="r" b="b"/>
            <a:pathLst>
              <a:path w="736" h="440">
                <a:moveTo>
                  <a:pt x="72" y="248"/>
                </a:moveTo>
                <a:cubicBezTo>
                  <a:pt x="40" y="200"/>
                  <a:pt x="0" y="144"/>
                  <a:pt x="24" y="104"/>
                </a:cubicBezTo>
                <a:cubicBezTo>
                  <a:pt x="48" y="64"/>
                  <a:pt x="144" y="16"/>
                  <a:pt x="216" y="8"/>
                </a:cubicBezTo>
                <a:cubicBezTo>
                  <a:pt x="288" y="0"/>
                  <a:pt x="392" y="24"/>
                  <a:pt x="456" y="56"/>
                </a:cubicBezTo>
                <a:cubicBezTo>
                  <a:pt x="520" y="88"/>
                  <a:pt x="560" y="144"/>
                  <a:pt x="600" y="200"/>
                </a:cubicBezTo>
                <a:cubicBezTo>
                  <a:pt x="640" y="256"/>
                  <a:pt x="736" y="352"/>
                  <a:pt x="696" y="392"/>
                </a:cubicBezTo>
                <a:cubicBezTo>
                  <a:pt x="656" y="432"/>
                  <a:pt x="440" y="440"/>
                  <a:pt x="360" y="440"/>
                </a:cubicBezTo>
                <a:cubicBezTo>
                  <a:pt x="280" y="440"/>
                  <a:pt x="264" y="424"/>
                  <a:pt x="216" y="392"/>
                </a:cubicBezTo>
                <a:cubicBezTo>
                  <a:pt x="168" y="360"/>
                  <a:pt x="104" y="296"/>
                  <a:pt x="72" y="248"/>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 name=""/>
          <p:cNvSpPr/>
          <p:nvPr/>
        </p:nvSpPr>
        <p:spPr>
          <a:xfrm flipH="1" flipV="1">
            <a:off x="4343400" y="4992480"/>
            <a:ext cx="1447920" cy="10666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 name=""/>
          <p:cNvSpPr/>
          <p:nvPr/>
        </p:nvSpPr>
        <p:spPr>
          <a:xfrm flipH="1">
            <a:off x="4343040" y="4687920"/>
            <a:ext cx="228600" cy="30492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 name=""/>
          <p:cNvSpPr/>
          <p:nvPr/>
        </p:nvSpPr>
        <p:spPr>
          <a:xfrm rot="19389600">
            <a:off x="3202200" y="3925080"/>
            <a:ext cx="5025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Kern</a:t>
            </a:r>
            <a:endParaRPr b="0" lang="en-US" sz="1200" strike="noStrike" u="none">
              <a:solidFill>
                <a:srgbClr val="000000"/>
              </a:solidFill>
              <a:effectLst/>
              <a:uFillTx/>
              <a:latin typeface="Times New Roman"/>
            </a:endParaRPr>
          </a:p>
        </p:txBody>
      </p:sp>
      <p:sp>
        <p:nvSpPr>
          <p:cNvPr id="274" name=""/>
          <p:cNvSpPr/>
          <p:nvPr/>
        </p:nvSpPr>
        <p:spPr>
          <a:xfrm rot="19198800">
            <a:off x="1831680" y="2324880"/>
            <a:ext cx="493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PGT</a:t>
            </a:r>
            <a:endParaRPr b="0" lang="en-US" sz="1200" strike="noStrike" u="none">
              <a:solidFill>
                <a:srgbClr val="000000"/>
              </a:solidFill>
              <a:effectLst/>
              <a:uFillTx/>
              <a:latin typeface="Times New Roman"/>
            </a:endParaRPr>
          </a:p>
        </p:txBody>
      </p:sp>
      <p:sp>
        <p:nvSpPr>
          <p:cNvPr id="275" name=""/>
          <p:cNvSpPr/>
          <p:nvPr/>
        </p:nvSpPr>
        <p:spPr>
          <a:xfrm rot="2440200">
            <a:off x="3155760" y="2518560"/>
            <a:ext cx="8668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Northwest</a:t>
            </a:r>
            <a:endParaRPr b="0" lang="en-US" sz="1200" strike="noStrike" u="none">
              <a:solidFill>
                <a:srgbClr val="000000"/>
              </a:solidFill>
              <a:effectLst/>
              <a:uFillTx/>
              <a:latin typeface="Times New Roman"/>
            </a:endParaRPr>
          </a:p>
        </p:txBody>
      </p:sp>
      <p:sp>
        <p:nvSpPr>
          <p:cNvPr id="276" name=""/>
          <p:cNvSpPr/>
          <p:nvPr/>
        </p:nvSpPr>
        <p:spPr>
          <a:xfrm rot="2238000">
            <a:off x="4856040" y="5358960"/>
            <a:ext cx="7059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El Paso</a:t>
            </a:r>
            <a:endParaRPr b="0" lang="en-US" sz="1200" strike="noStrike" u="none">
              <a:solidFill>
                <a:srgbClr val="000000"/>
              </a:solidFill>
              <a:effectLst/>
              <a:uFillTx/>
              <a:latin typeface="Times New Roman"/>
            </a:endParaRPr>
          </a:p>
        </p:txBody>
      </p:sp>
      <p:sp>
        <p:nvSpPr>
          <p:cNvPr id="277" name=""/>
          <p:cNvSpPr/>
          <p:nvPr/>
        </p:nvSpPr>
        <p:spPr>
          <a:xfrm rot="6000">
            <a:off x="3353760" y="4763880"/>
            <a:ext cx="7059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El Paso</a:t>
            </a:r>
            <a:endParaRPr b="0" lang="en-US" sz="1200" strike="noStrike" u="none">
              <a:solidFill>
                <a:srgbClr val="000000"/>
              </a:solidFill>
              <a:effectLst/>
              <a:uFillTx/>
              <a:latin typeface="Times New Roman"/>
            </a:endParaRPr>
          </a:p>
        </p:txBody>
      </p:sp>
      <p:sp>
        <p:nvSpPr>
          <p:cNvPr id="278" name=""/>
          <p:cNvSpPr/>
          <p:nvPr/>
        </p:nvSpPr>
        <p:spPr>
          <a:xfrm>
            <a:off x="5562720" y="4459320"/>
            <a:ext cx="533160" cy="45720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 name=""/>
          <p:cNvSpPr/>
          <p:nvPr/>
        </p:nvSpPr>
        <p:spPr>
          <a:xfrm>
            <a:off x="5791320" y="4307040"/>
            <a:ext cx="75960" cy="3808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0" name=""/>
          <p:cNvSpPr/>
          <p:nvPr/>
        </p:nvSpPr>
        <p:spPr>
          <a:xfrm rot="1285200">
            <a:off x="5736600" y="3164040"/>
            <a:ext cx="35640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KN</a:t>
            </a:r>
            <a:endParaRPr b="0" lang="en-US" sz="1000" strike="noStrike" u="none">
              <a:solidFill>
                <a:srgbClr val="000000"/>
              </a:solidFill>
              <a:effectLst/>
              <a:uFillTx/>
              <a:latin typeface="Times New Roman"/>
            </a:endParaRPr>
          </a:p>
        </p:txBody>
      </p:sp>
      <p:sp>
        <p:nvSpPr>
          <p:cNvPr id="281" name=""/>
          <p:cNvSpPr/>
          <p:nvPr/>
        </p:nvSpPr>
        <p:spPr>
          <a:xfrm>
            <a:off x="4635360" y="2681280"/>
            <a:ext cx="241560" cy="266760"/>
          </a:xfrm>
          <a:custGeom>
            <a:avLst/>
            <a:gdLst/>
            <a:ahLst/>
            <a:rect l="l" t="t" r="r" b="b"/>
            <a:pathLst>
              <a:path w="152" h="168">
                <a:moveTo>
                  <a:pt x="8" y="16"/>
                </a:moveTo>
                <a:cubicBezTo>
                  <a:pt x="0" y="32"/>
                  <a:pt x="0" y="88"/>
                  <a:pt x="8" y="112"/>
                </a:cubicBezTo>
                <a:cubicBezTo>
                  <a:pt x="16" y="136"/>
                  <a:pt x="40" y="152"/>
                  <a:pt x="56" y="160"/>
                </a:cubicBezTo>
                <a:cubicBezTo>
                  <a:pt x="72" y="168"/>
                  <a:pt x="88" y="168"/>
                  <a:pt x="104" y="160"/>
                </a:cubicBezTo>
                <a:cubicBezTo>
                  <a:pt x="120" y="152"/>
                  <a:pt x="152" y="128"/>
                  <a:pt x="152" y="112"/>
                </a:cubicBezTo>
                <a:cubicBezTo>
                  <a:pt x="152" y="96"/>
                  <a:pt x="120" y="80"/>
                  <a:pt x="104" y="64"/>
                </a:cubicBezTo>
                <a:cubicBezTo>
                  <a:pt x="88" y="48"/>
                  <a:pt x="72" y="24"/>
                  <a:pt x="56" y="16"/>
                </a:cubicBezTo>
                <a:cubicBezTo>
                  <a:pt x="40" y="8"/>
                  <a:pt x="16" y="0"/>
                  <a:pt x="8" y="16"/>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 name=""/>
          <p:cNvSpPr/>
          <p:nvPr/>
        </p:nvSpPr>
        <p:spPr>
          <a:xfrm>
            <a:off x="6095880" y="4916520"/>
            <a:ext cx="304920" cy="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 name=""/>
          <p:cNvSpPr/>
          <p:nvPr/>
        </p:nvSpPr>
        <p:spPr>
          <a:xfrm>
            <a:off x="4068720" y="3213000"/>
            <a:ext cx="628560" cy="581040"/>
          </a:xfrm>
          <a:custGeom>
            <a:avLst/>
            <a:gdLst/>
            <a:ahLst/>
            <a:rect l="l" t="t" r="r" b="b"/>
            <a:pathLst>
              <a:path w="396" h="366">
                <a:moveTo>
                  <a:pt x="13" y="249"/>
                </a:moveTo>
                <a:cubicBezTo>
                  <a:pt x="0" y="220"/>
                  <a:pt x="28" y="146"/>
                  <a:pt x="45" y="105"/>
                </a:cubicBezTo>
                <a:cubicBezTo>
                  <a:pt x="62" y="64"/>
                  <a:pt x="92" y="2"/>
                  <a:pt x="117" y="1"/>
                </a:cubicBezTo>
                <a:cubicBezTo>
                  <a:pt x="142" y="0"/>
                  <a:pt x="156" y="76"/>
                  <a:pt x="197" y="97"/>
                </a:cubicBezTo>
                <a:cubicBezTo>
                  <a:pt x="238" y="118"/>
                  <a:pt x="334" y="105"/>
                  <a:pt x="365" y="129"/>
                </a:cubicBezTo>
                <a:cubicBezTo>
                  <a:pt x="396" y="153"/>
                  <a:pt x="381" y="204"/>
                  <a:pt x="381" y="241"/>
                </a:cubicBezTo>
                <a:cubicBezTo>
                  <a:pt x="381" y="278"/>
                  <a:pt x="392" y="340"/>
                  <a:pt x="365" y="353"/>
                </a:cubicBezTo>
                <a:cubicBezTo>
                  <a:pt x="338" y="366"/>
                  <a:pt x="261" y="333"/>
                  <a:pt x="221" y="321"/>
                </a:cubicBezTo>
                <a:cubicBezTo>
                  <a:pt x="181" y="309"/>
                  <a:pt x="158" y="290"/>
                  <a:pt x="125" y="281"/>
                </a:cubicBezTo>
                <a:cubicBezTo>
                  <a:pt x="92" y="272"/>
                  <a:pt x="26" y="278"/>
                  <a:pt x="13" y="249"/>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 name=""/>
          <p:cNvSpPr/>
          <p:nvPr/>
        </p:nvSpPr>
        <p:spPr>
          <a:xfrm flipV="1">
            <a:off x="6095880" y="3240000"/>
            <a:ext cx="1447920" cy="1828800"/>
          </a:xfrm>
          <a:prstGeom prst="line">
            <a:avLst/>
          </a:prstGeom>
          <a:ln w="2844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5" name=""/>
          <p:cNvSpPr/>
          <p:nvPr/>
        </p:nvSpPr>
        <p:spPr>
          <a:xfrm rot="18443400">
            <a:off x="6730200" y="3840840"/>
            <a:ext cx="8031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ff"/>
                </a:solidFill>
                <a:effectLst/>
                <a:uFillTx/>
                <a:latin typeface="Arial"/>
              </a:rPr>
              <a:t>NGPL</a:t>
            </a:r>
            <a:endParaRPr b="0" lang="en-US" sz="1800" strike="noStrike" u="none">
              <a:solidFill>
                <a:srgbClr val="000000"/>
              </a:solidFill>
              <a:effectLst/>
              <a:uFillTx/>
              <a:latin typeface="Times New Roman"/>
            </a:endParaRPr>
          </a:p>
        </p:txBody>
      </p:sp>
      <p:sp>
        <p:nvSpPr>
          <p:cNvPr id="286" name=""/>
          <p:cNvSpPr/>
          <p:nvPr/>
        </p:nvSpPr>
        <p:spPr>
          <a:xfrm>
            <a:off x="4343400" y="3468600"/>
            <a:ext cx="1066680" cy="15264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 name=""/>
          <p:cNvSpPr/>
          <p:nvPr/>
        </p:nvSpPr>
        <p:spPr>
          <a:xfrm flipH="1">
            <a:off x="4800600" y="3240000"/>
            <a:ext cx="76320" cy="30492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 name=""/>
          <p:cNvSpPr/>
          <p:nvPr/>
        </p:nvSpPr>
        <p:spPr>
          <a:xfrm>
            <a:off x="4724280" y="2782800"/>
            <a:ext cx="304920" cy="762120"/>
          </a:xfrm>
          <a:prstGeom prst="line">
            <a:avLst/>
          </a:prstGeom>
          <a:ln w="93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 name=""/>
          <p:cNvSpPr/>
          <p:nvPr/>
        </p:nvSpPr>
        <p:spPr>
          <a:xfrm>
            <a:off x="5410080" y="3189240"/>
            <a:ext cx="139680" cy="127080"/>
          </a:xfrm>
          <a:prstGeom prst="ellipse">
            <a:avLst/>
          </a:prstGeom>
          <a:solidFill>
            <a:srgbClr val="ff0000"/>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290" name=""/>
          <p:cNvSpPr/>
          <p:nvPr/>
        </p:nvSpPr>
        <p:spPr>
          <a:xfrm>
            <a:off x="6807240" y="4979880"/>
            <a:ext cx="139680" cy="127080"/>
          </a:xfrm>
          <a:prstGeom prst="ellipse">
            <a:avLst/>
          </a:prstGeom>
          <a:solidFill>
            <a:srgbClr val="ff0000"/>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291" name=""/>
          <p:cNvSpPr/>
          <p:nvPr/>
        </p:nvSpPr>
        <p:spPr>
          <a:xfrm>
            <a:off x="6807240" y="5199120"/>
            <a:ext cx="139680" cy="127080"/>
          </a:xfrm>
          <a:prstGeom prst="ellipse">
            <a:avLst/>
          </a:prstGeom>
          <a:solidFill>
            <a:srgbClr val="ffff66"/>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292" name=""/>
          <p:cNvSpPr/>
          <p:nvPr/>
        </p:nvSpPr>
        <p:spPr>
          <a:xfrm>
            <a:off x="6901200" y="4902120"/>
            <a:ext cx="2018880" cy="7344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Glenrock</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Cheyenne/Rockport</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OPAL</a:t>
            </a:r>
            <a:endParaRPr b="0" lang="en-US" sz="1400" strike="noStrike" u="none">
              <a:solidFill>
                <a:srgbClr val="000000"/>
              </a:solidFill>
              <a:effectLst/>
              <a:uFillTx/>
              <a:latin typeface="Times New Roman"/>
            </a:endParaRPr>
          </a:p>
        </p:txBody>
      </p:sp>
      <p:sp>
        <p:nvSpPr>
          <p:cNvPr id="293" name=""/>
          <p:cNvSpPr/>
          <p:nvPr/>
        </p:nvSpPr>
        <p:spPr>
          <a:xfrm>
            <a:off x="6807240" y="5411880"/>
            <a:ext cx="139680" cy="1270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294" name=""/>
          <p:cNvSpPr/>
          <p:nvPr/>
        </p:nvSpPr>
        <p:spPr>
          <a:xfrm flipH="1">
            <a:off x="2666520" y="3468600"/>
            <a:ext cx="1752840" cy="129564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 name=""/>
          <p:cNvSpPr/>
          <p:nvPr/>
        </p:nvSpPr>
        <p:spPr>
          <a:xfrm>
            <a:off x="4419720" y="3468600"/>
            <a:ext cx="152280" cy="121932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 name=""/>
          <p:cNvSpPr/>
          <p:nvPr/>
        </p:nvSpPr>
        <p:spPr>
          <a:xfrm flipH="1" flipV="1">
            <a:off x="2590920" y="1944360"/>
            <a:ext cx="1752480" cy="152388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 name=""/>
          <p:cNvSpPr/>
          <p:nvPr/>
        </p:nvSpPr>
        <p:spPr>
          <a:xfrm>
            <a:off x="4330800" y="3417840"/>
            <a:ext cx="139680" cy="1270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298" name=""/>
          <p:cNvSpPr/>
          <p:nvPr/>
        </p:nvSpPr>
        <p:spPr>
          <a:xfrm rot="460200">
            <a:off x="5013720" y="3598560"/>
            <a:ext cx="37908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WIC</a:t>
            </a:r>
            <a:endParaRPr b="0" lang="en-US" sz="800" strike="noStrike" u="none">
              <a:solidFill>
                <a:srgbClr val="000000"/>
              </a:solidFill>
              <a:effectLst/>
              <a:uFillTx/>
              <a:latin typeface="Times New Roman"/>
            </a:endParaRPr>
          </a:p>
        </p:txBody>
      </p:sp>
      <p:sp>
        <p:nvSpPr>
          <p:cNvPr id="299" name=""/>
          <p:cNvSpPr/>
          <p:nvPr/>
        </p:nvSpPr>
        <p:spPr>
          <a:xfrm>
            <a:off x="5165640" y="2473200"/>
            <a:ext cx="65088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Powder River Basin</a:t>
            </a:r>
            <a:endParaRPr b="0" lang="en-US" sz="1000" strike="noStrike" u="none">
              <a:solidFill>
                <a:srgbClr val="000000"/>
              </a:solidFill>
              <a:effectLst/>
              <a:uFillTx/>
              <a:latin typeface="Times New Roman"/>
            </a:endParaRPr>
          </a:p>
        </p:txBody>
      </p:sp>
      <p:sp>
        <p:nvSpPr>
          <p:cNvPr id="300" name=""/>
          <p:cNvSpPr/>
          <p:nvPr/>
        </p:nvSpPr>
        <p:spPr>
          <a:xfrm>
            <a:off x="4352760" y="2498760"/>
            <a:ext cx="65088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Big Horn Basin</a:t>
            </a:r>
            <a:endParaRPr b="0" lang="en-US" sz="1000" strike="noStrike" u="none">
              <a:solidFill>
                <a:srgbClr val="000000"/>
              </a:solidFill>
              <a:effectLst/>
              <a:uFillTx/>
              <a:latin typeface="Times New Roman"/>
            </a:endParaRPr>
          </a:p>
        </p:txBody>
      </p:sp>
      <p:sp>
        <p:nvSpPr>
          <p:cNvPr id="301" name=""/>
          <p:cNvSpPr/>
          <p:nvPr/>
        </p:nvSpPr>
        <p:spPr>
          <a:xfrm>
            <a:off x="4721400" y="2879640"/>
            <a:ext cx="65088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Wind River Basin</a:t>
            </a:r>
            <a:endParaRPr b="0" lang="en-US" sz="1000" strike="noStrike" u="none">
              <a:solidFill>
                <a:srgbClr val="000000"/>
              </a:solidFill>
              <a:effectLst/>
              <a:uFillTx/>
              <a:latin typeface="Times New Roman"/>
            </a:endParaRPr>
          </a:p>
        </p:txBody>
      </p:sp>
      <p:sp>
        <p:nvSpPr>
          <p:cNvPr id="302" name=""/>
          <p:cNvSpPr/>
          <p:nvPr/>
        </p:nvSpPr>
        <p:spPr>
          <a:xfrm>
            <a:off x="3844800" y="3197160"/>
            <a:ext cx="65088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Green River Basin</a:t>
            </a:r>
            <a:endParaRPr b="0" lang="en-US" sz="1000" strike="noStrike" u="none">
              <a:solidFill>
                <a:srgbClr val="000000"/>
              </a:solidFill>
              <a:effectLst/>
              <a:uFillTx/>
              <a:latin typeface="Times New Roman"/>
            </a:endParaRPr>
          </a:p>
        </p:txBody>
      </p:sp>
      <p:sp>
        <p:nvSpPr>
          <p:cNvPr id="303" name=""/>
          <p:cNvSpPr/>
          <p:nvPr/>
        </p:nvSpPr>
        <p:spPr>
          <a:xfrm>
            <a:off x="4441680" y="4683240"/>
            <a:ext cx="65088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San Juan Basin</a:t>
            </a:r>
            <a:endParaRPr b="0" lang="en-US" sz="1000" strike="noStrike" u="none">
              <a:solidFill>
                <a:srgbClr val="000000"/>
              </a:solidFill>
              <a:effectLst/>
              <a:uFillTx/>
              <a:latin typeface="Times New Roman"/>
            </a:endParaRPr>
          </a:p>
        </p:txBody>
      </p:sp>
      <p:sp>
        <p:nvSpPr>
          <p:cNvPr id="304" name=""/>
          <p:cNvSpPr/>
          <p:nvPr/>
        </p:nvSpPr>
        <p:spPr>
          <a:xfrm>
            <a:off x="5673600" y="6004080"/>
            <a:ext cx="65088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Permian Basin</a:t>
            </a:r>
            <a:endParaRPr b="0" lang="en-US" sz="1000" strike="noStrike" u="none">
              <a:solidFill>
                <a:srgbClr val="000000"/>
              </a:solidFill>
              <a:effectLst/>
              <a:uFillTx/>
              <a:latin typeface="Times New Roman"/>
            </a:endParaRPr>
          </a:p>
        </p:txBody>
      </p:sp>
      <p:sp>
        <p:nvSpPr>
          <p:cNvPr id="305" name=""/>
          <p:cNvSpPr/>
          <p:nvPr/>
        </p:nvSpPr>
        <p:spPr>
          <a:xfrm>
            <a:off x="4044960" y="4237200"/>
            <a:ext cx="465120" cy="469800"/>
          </a:xfrm>
          <a:custGeom>
            <a:avLst/>
            <a:gdLst/>
            <a:ahLst/>
            <a:rect l="l" t="t" r="r" b="b"/>
            <a:pathLst>
              <a:path w="293" h="296">
                <a:moveTo>
                  <a:pt x="68" y="260"/>
                </a:moveTo>
                <a:cubicBezTo>
                  <a:pt x="39" y="249"/>
                  <a:pt x="29" y="235"/>
                  <a:pt x="20" y="204"/>
                </a:cubicBezTo>
                <a:cubicBezTo>
                  <a:pt x="11" y="173"/>
                  <a:pt x="0" y="109"/>
                  <a:pt x="12" y="76"/>
                </a:cubicBezTo>
                <a:cubicBezTo>
                  <a:pt x="24" y="43"/>
                  <a:pt x="48" y="0"/>
                  <a:pt x="92" y="4"/>
                </a:cubicBezTo>
                <a:cubicBezTo>
                  <a:pt x="136" y="8"/>
                  <a:pt x="259" y="56"/>
                  <a:pt x="276" y="100"/>
                </a:cubicBezTo>
                <a:cubicBezTo>
                  <a:pt x="293" y="144"/>
                  <a:pt x="224" y="240"/>
                  <a:pt x="196" y="268"/>
                </a:cubicBezTo>
                <a:cubicBezTo>
                  <a:pt x="168" y="296"/>
                  <a:pt x="97" y="271"/>
                  <a:pt x="68" y="260"/>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 name=""/>
          <p:cNvSpPr/>
          <p:nvPr/>
        </p:nvSpPr>
        <p:spPr>
          <a:xfrm>
            <a:off x="3857760" y="4226040"/>
            <a:ext cx="65088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Paradox Basin</a:t>
            </a:r>
            <a:endParaRPr b="0" lang="en-US" sz="1000" strike="noStrike" u="none">
              <a:solidFill>
                <a:srgbClr val="000000"/>
              </a:solidFill>
              <a:effectLst/>
              <a:uFillTx/>
              <a:latin typeface="Times New Roman"/>
            </a:endParaRPr>
          </a:p>
        </p:txBody>
      </p:sp>
      <p:sp>
        <p:nvSpPr>
          <p:cNvPr id="307" name=""/>
          <p:cNvSpPr/>
          <p:nvPr/>
        </p:nvSpPr>
        <p:spPr>
          <a:xfrm>
            <a:off x="3924360" y="3784680"/>
            <a:ext cx="520560" cy="272880"/>
          </a:xfrm>
          <a:custGeom>
            <a:avLst/>
            <a:gdLst/>
            <a:ahLst/>
            <a:rect l="l" t="t" r="r" b="b"/>
            <a:pathLst>
              <a:path w="288" h="140">
                <a:moveTo>
                  <a:pt x="16" y="73"/>
                </a:moveTo>
                <a:cubicBezTo>
                  <a:pt x="0" y="62"/>
                  <a:pt x="28" y="37"/>
                  <a:pt x="48" y="25"/>
                </a:cubicBezTo>
                <a:cubicBezTo>
                  <a:pt x="68" y="13"/>
                  <a:pt x="101" y="2"/>
                  <a:pt x="136" y="1"/>
                </a:cubicBezTo>
                <a:cubicBezTo>
                  <a:pt x="171" y="0"/>
                  <a:pt x="232" y="5"/>
                  <a:pt x="256" y="17"/>
                </a:cubicBezTo>
                <a:cubicBezTo>
                  <a:pt x="280" y="29"/>
                  <a:pt x="288" y="53"/>
                  <a:pt x="280" y="73"/>
                </a:cubicBezTo>
                <a:cubicBezTo>
                  <a:pt x="272" y="93"/>
                  <a:pt x="231" y="134"/>
                  <a:pt x="208" y="137"/>
                </a:cubicBezTo>
                <a:cubicBezTo>
                  <a:pt x="185" y="140"/>
                  <a:pt x="173" y="93"/>
                  <a:pt x="144" y="89"/>
                </a:cubicBezTo>
                <a:cubicBezTo>
                  <a:pt x="115" y="85"/>
                  <a:pt x="32" y="84"/>
                  <a:pt x="16" y="73"/>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 name=""/>
          <p:cNvSpPr/>
          <p:nvPr/>
        </p:nvSpPr>
        <p:spPr>
          <a:xfrm>
            <a:off x="3908520" y="3730680"/>
            <a:ext cx="65088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Uinta Basin</a:t>
            </a:r>
            <a:endParaRPr b="0" lang="en-US" sz="1000" strike="noStrike" u="none">
              <a:solidFill>
                <a:srgbClr val="000000"/>
              </a:solidFill>
              <a:effectLst/>
              <a:uFillTx/>
              <a:latin typeface="Times New Roman"/>
            </a:endParaRPr>
          </a:p>
        </p:txBody>
      </p:sp>
      <p:sp>
        <p:nvSpPr>
          <p:cNvPr id="309" name=""/>
          <p:cNvSpPr/>
          <p:nvPr/>
        </p:nvSpPr>
        <p:spPr>
          <a:xfrm>
            <a:off x="4514760" y="3867120"/>
            <a:ext cx="360360" cy="349200"/>
          </a:xfrm>
          <a:custGeom>
            <a:avLst/>
            <a:gdLst/>
            <a:ahLst/>
            <a:rect l="l" t="t" r="r" b="b"/>
            <a:pathLst>
              <a:path w="163" h="212">
                <a:moveTo>
                  <a:pt x="4" y="117"/>
                </a:moveTo>
                <a:cubicBezTo>
                  <a:pt x="0" y="94"/>
                  <a:pt x="33" y="85"/>
                  <a:pt x="36" y="69"/>
                </a:cubicBezTo>
                <a:cubicBezTo>
                  <a:pt x="39" y="53"/>
                  <a:pt x="13" y="30"/>
                  <a:pt x="20" y="21"/>
                </a:cubicBezTo>
                <a:cubicBezTo>
                  <a:pt x="27" y="12"/>
                  <a:pt x="63" y="0"/>
                  <a:pt x="76" y="13"/>
                </a:cubicBezTo>
                <a:cubicBezTo>
                  <a:pt x="89" y="26"/>
                  <a:pt x="88" y="84"/>
                  <a:pt x="100" y="101"/>
                </a:cubicBezTo>
                <a:cubicBezTo>
                  <a:pt x="112" y="118"/>
                  <a:pt x="140" y="102"/>
                  <a:pt x="148" y="117"/>
                </a:cubicBezTo>
                <a:cubicBezTo>
                  <a:pt x="156" y="132"/>
                  <a:pt x="163" y="174"/>
                  <a:pt x="148" y="189"/>
                </a:cubicBezTo>
                <a:cubicBezTo>
                  <a:pt x="133" y="204"/>
                  <a:pt x="84" y="212"/>
                  <a:pt x="60" y="205"/>
                </a:cubicBezTo>
                <a:cubicBezTo>
                  <a:pt x="36" y="198"/>
                  <a:pt x="8" y="140"/>
                  <a:pt x="4" y="117"/>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 name=""/>
          <p:cNvSpPr/>
          <p:nvPr/>
        </p:nvSpPr>
        <p:spPr>
          <a:xfrm rot="4986600">
            <a:off x="4228920" y="4116240"/>
            <a:ext cx="7502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Northwest</a:t>
            </a:r>
            <a:endParaRPr b="0" lang="en-US" sz="1000" strike="noStrike" u="none">
              <a:solidFill>
                <a:srgbClr val="000000"/>
              </a:solidFill>
              <a:effectLst/>
              <a:uFillTx/>
              <a:latin typeface="Times New Roman"/>
            </a:endParaRPr>
          </a:p>
        </p:txBody>
      </p:sp>
      <p:sp>
        <p:nvSpPr>
          <p:cNvPr id="311" name=""/>
          <p:cNvSpPr/>
          <p:nvPr/>
        </p:nvSpPr>
        <p:spPr>
          <a:xfrm>
            <a:off x="4518000" y="3844800"/>
            <a:ext cx="650880" cy="551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Piceance Basin</a:t>
            </a:r>
            <a:endParaRPr b="0" lang="en-US" sz="1000" strike="noStrike" u="none">
              <a:solidFill>
                <a:srgbClr val="000000"/>
              </a:solidFill>
              <a:effectLst/>
              <a:uFillTx/>
              <a:latin typeface="Times New Roman"/>
            </a:endParaRPr>
          </a:p>
        </p:txBody>
      </p:sp>
      <p:sp>
        <p:nvSpPr>
          <p:cNvPr id="312" name=""/>
          <p:cNvSpPr/>
          <p:nvPr/>
        </p:nvSpPr>
        <p:spPr>
          <a:xfrm>
            <a:off x="5384880" y="3475080"/>
            <a:ext cx="869760" cy="1042920"/>
          </a:xfrm>
          <a:custGeom>
            <a:avLst/>
            <a:gdLst/>
            <a:ahLst/>
            <a:rect l="l" t="t" r="r" b="b"/>
            <a:pathLst>
              <a:path w="548" h="657">
                <a:moveTo>
                  <a:pt x="64" y="572"/>
                </a:moveTo>
                <a:cubicBezTo>
                  <a:pt x="40" y="523"/>
                  <a:pt x="16" y="412"/>
                  <a:pt x="8" y="348"/>
                </a:cubicBezTo>
                <a:cubicBezTo>
                  <a:pt x="0" y="284"/>
                  <a:pt x="1" y="233"/>
                  <a:pt x="16" y="188"/>
                </a:cubicBezTo>
                <a:cubicBezTo>
                  <a:pt x="31" y="143"/>
                  <a:pt x="69" y="97"/>
                  <a:pt x="96" y="76"/>
                </a:cubicBezTo>
                <a:cubicBezTo>
                  <a:pt x="123" y="55"/>
                  <a:pt x="157" y="69"/>
                  <a:pt x="176" y="60"/>
                </a:cubicBezTo>
                <a:cubicBezTo>
                  <a:pt x="195" y="51"/>
                  <a:pt x="191" y="27"/>
                  <a:pt x="208" y="20"/>
                </a:cubicBezTo>
                <a:cubicBezTo>
                  <a:pt x="225" y="13"/>
                  <a:pt x="235" y="0"/>
                  <a:pt x="280" y="20"/>
                </a:cubicBezTo>
                <a:cubicBezTo>
                  <a:pt x="325" y="40"/>
                  <a:pt x="445" y="108"/>
                  <a:pt x="480" y="140"/>
                </a:cubicBezTo>
                <a:cubicBezTo>
                  <a:pt x="515" y="172"/>
                  <a:pt x="487" y="179"/>
                  <a:pt x="488" y="212"/>
                </a:cubicBezTo>
                <a:cubicBezTo>
                  <a:pt x="489" y="245"/>
                  <a:pt x="483" y="309"/>
                  <a:pt x="488" y="340"/>
                </a:cubicBezTo>
                <a:cubicBezTo>
                  <a:pt x="493" y="371"/>
                  <a:pt x="548" y="387"/>
                  <a:pt x="520" y="396"/>
                </a:cubicBezTo>
                <a:cubicBezTo>
                  <a:pt x="492" y="405"/>
                  <a:pt x="372" y="368"/>
                  <a:pt x="320" y="396"/>
                </a:cubicBezTo>
                <a:cubicBezTo>
                  <a:pt x="268" y="424"/>
                  <a:pt x="225" y="523"/>
                  <a:pt x="208" y="564"/>
                </a:cubicBezTo>
                <a:cubicBezTo>
                  <a:pt x="191" y="605"/>
                  <a:pt x="225" y="631"/>
                  <a:pt x="216" y="644"/>
                </a:cubicBezTo>
                <a:cubicBezTo>
                  <a:pt x="207" y="657"/>
                  <a:pt x="176" y="653"/>
                  <a:pt x="152" y="644"/>
                </a:cubicBezTo>
                <a:cubicBezTo>
                  <a:pt x="128" y="635"/>
                  <a:pt x="88" y="621"/>
                  <a:pt x="64" y="572"/>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 name=""/>
          <p:cNvSpPr/>
          <p:nvPr/>
        </p:nvSpPr>
        <p:spPr>
          <a:xfrm rot="6000">
            <a:off x="5715000" y="3544920"/>
            <a:ext cx="8920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Trailblazer</a:t>
            </a:r>
            <a:endParaRPr b="0" lang="en-US" sz="1200" strike="noStrike" u="none">
              <a:solidFill>
                <a:srgbClr val="000000"/>
              </a:solidFill>
              <a:effectLst/>
              <a:uFillTx/>
              <a:latin typeface="Times New Roman"/>
            </a:endParaRPr>
          </a:p>
        </p:txBody>
      </p:sp>
      <p:sp>
        <p:nvSpPr>
          <p:cNvPr id="314" name=""/>
          <p:cNvSpPr/>
          <p:nvPr/>
        </p:nvSpPr>
        <p:spPr>
          <a:xfrm>
            <a:off x="5486400" y="3773520"/>
            <a:ext cx="1219320" cy="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 name=""/>
          <p:cNvSpPr/>
          <p:nvPr/>
        </p:nvSpPr>
        <p:spPr>
          <a:xfrm>
            <a:off x="5486400" y="4078440"/>
            <a:ext cx="762120" cy="53316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 name=""/>
          <p:cNvSpPr/>
          <p:nvPr/>
        </p:nvSpPr>
        <p:spPr>
          <a:xfrm>
            <a:off x="5486400" y="4078440"/>
            <a:ext cx="76320" cy="3808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rot="4986600">
            <a:off x="5480640" y="423576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CIG</a:t>
            </a:r>
            <a:endParaRPr b="0" lang="en-US" sz="1000" strike="noStrike" u="none">
              <a:solidFill>
                <a:srgbClr val="000000"/>
              </a:solidFill>
              <a:effectLst/>
              <a:uFillTx/>
              <a:latin typeface="Times New Roman"/>
            </a:endParaRPr>
          </a:p>
        </p:txBody>
      </p:sp>
      <p:sp>
        <p:nvSpPr>
          <p:cNvPr id="318" name=""/>
          <p:cNvSpPr/>
          <p:nvPr/>
        </p:nvSpPr>
        <p:spPr>
          <a:xfrm>
            <a:off x="5486400" y="3773520"/>
            <a:ext cx="0" cy="30492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5508720" y="3832200"/>
            <a:ext cx="65088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DJ Basin</a:t>
            </a:r>
            <a:endParaRPr b="0" lang="en-US" sz="1000" strike="noStrike" u="none">
              <a:solidFill>
                <a:srgbClr val="000000"/>
              </a:solidFill>
              <a:effectLst/>
              <a:uFillTx/>
              <a:latin typeface="Times New Roman"/>
            </a:endParaRPr>
          </a:p>
        </p:txBody>
      </p:sp>
      <p:sp>
        <p:nvSpPr>
          <p:cNvPr id="320" name=""/>
          <p:cNvSpPr/>
          <p:nvPr/>
        </p:nvSpPr>
        <p:spPr>
          <a:xfrm>
            <a:off x="5321160" y="4630680"/>
            <a:ext cx="306360" cy="298440"/>
          </a:xfrm>
          <a:custGeom>
            <a:avLst/>
            <a:gdLst/>
            <a:ahLst/>
            <a:rect l="l" t="t" r="r" b="b"/>
            <a:pathLst>
              <a:path w="161" h="188">
                <a:moveTo>
                  <a:pt x="8" y="172"/>
                </a:moveTo>
                <a:cubicBezTo>
                  <a:pt x="0" y="167"/>
                  <a:pt x="49" y="157"/>
                  <a:pt x="56" y="140"/>
                </a:cubicBezTo>
                <a:cubicBezTo>
                  <a:pt x="63" y="123"/>
                  <a:pt x="47" y="91"/>
                  <a:pt x="48" y="68"/>
                </a:cubicBezTo>
                <a:cubicBezTo>
                  <a:pt x="49" y="45"/>
                  <a:pt x="53" y="8"/>
                  <a:pt x="64" y="4"/>
                </a:cubicBezTo>
                <a:cubicBezTo>
                  <a:pt x="75" y="0"/>
                  <a:pt x="96" y="29"/>
                  <a:pt x="112" y="44"/>
                </a:cubicBezTo>
                <a:cubicBezTo>
                  <a:pt x="128" y="59"/>
                  <a:pt x="161" y="71"/>
                  <a:pt x="160" y="92"/>
                </a:cubicBezTo>
                <a:cubicBezTo>
                  <a:pt x="159" y="113"/>
                  <a:pt x="125" y="156"/>
                  <a:pt x="104" y="172"/>
                </a:cubicBezTo>
                <a:cubicBezTo>
                  <a:pt x="83" y="188"/>
                  <a:pt x="16" y="177"/>
                  <a:pt x="8" y="172"/>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 name=""/>
          <p:cNvSpPr/>
          <p:nvPr/>
        </p:nvSpPr>
        <p:spPr>
          <a:xfrm>
            <a:off x="5038560" y="4530600"/>
            <a:ext cx="65088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Raton Basin</a:t>
            </a:r>
            <a:endParaRPr b="0" lang="en-US" sz="1000" strike="noStrike" u="none">
              <a:solidFill>
                <a:srgbClr val="000000"/>
              </a:solidFill>
              <a:effectLst/>
              <a:uFillTx/>
              <a:latin typeface="Times New Roman"/>
            </a:endParaRPr>
          </a:p>
        </p:txBody>
      </p:sp>
      <p:sp>
        <p:nvSpPr>
          <p:cNvPr id="322" name=""/>
          <p:cNvSpPr/>
          <p:nvPr/>
        </p:nvSpPr>
        <p:spPr>
          <a:xfrm flipH="1">
            <a:off x="5524200" y="4586400"/>
            <a:ext cx="190440" cy="1522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5397480" y="3633840"/>
            <a:ext cx="139680" cy="127080"/>
          </a:xfrm>
          <a:prstGeom prst="ellipse">
            <a:avLst/>
          </a:prstGeom>
          <a:solidFill>
            <a:srgbClr val="ffff66"/>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324" name=""/>
          <p:cNvSpPr/>
          <p:nvPr/>
        </p:nvSpPr>
        <p:spPr>
          <a:xfrm>
            <a:off x="4406760" y="3506760"/>
            <a:ext cx="1028880" cy="1396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 name=""/>
          <p:cNvSpPr/>
          <p:nvPr/>
        </p:nvSpPr>
        <p:spPr>
          <a:xfrm flipH="1">
            <a:off x="4647960" y="3544920"/>
            <a:ext cx="75960" cy="39384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6" name=""/>
          <p:cNvSpPr/>
          <p:nvPr/>
        </p:nvSpPr>
        <p:spPr>
          <a:xfrm rot="460200">
            <a:off x="4728600" y="3387600"/>
            <a:ext cx="3621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CIG</a:t>
            </a:r>
            <a:endParaRPr b="0" lang="en-US" sz="800" strike="noStrike" u="none">
              <a:solidFill>
                <a:srgbClr val="000000"/>
              </a:solidFill>
              <a:effectLst/>
              <a:uFillTx/>
              <a:latin typeface="Times New Roman"/>
            </a:endParaRPr>
          </a:p>
        </p:txBody>
      </p:sp>
      <p:sp>
        <p:nvSpPr>
          <p:cNvPr id="327" name=""/>
          <p:cNvSpPr/>
          <p:nvPr/>
        </p:nvSpPr>
        <p:spPr>
          <a:xfrm rot="460200">
            <a:off x="4393800" y="3526920"/>
            <a:ext cx="70272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Overthrust</a:t>
            </a:r>
            <a:endParaRPr b="0" lang="en-US" sz="800" strike="noStrike" u="none">
              <a:solidFill>
                <a:srgbClr val="000000"/>
              </a:solidFill>
              <a:effectLst/>
              <a:uFillTx/>
              <a:latin typeface="Times New Roman"/>
            </a:endParaRPr>
          </a:p>
        </p:txBody>
      </p:sp>
      <p:sp>
        <p:nvSpPr>
          <p:cNvPr id="328" name=""/>
          <p:cNvSpPr/>
          <p:nvPr/>
        </p:nvSpPr>
        <p:spPr>
          <a:xfrm flipV="1">
            <a:off x="5638680" y="2133360"/>
            <a:ext cx="304920" cy="60948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rot="17943600">
            <a:off x="5475960" y="2256120"/>
            <a:ext cx="4197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WBI</a:t>
            </a:r>
            <a:endParaRPr b="0" lang="en-US" sz="10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87C12360-1579-413D-8671-A2513D447921}"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A Return to Normalcy?</a:t>
            </a:r>
            <a:endParaRPr b="0" lang="en-US" sz="4400" strike="noStrike" u="none">
              <a:solidFill>
                <a:srgbClr val="000000"/>
              </a:solidFill>
              <a:effectLst/>
              <a:uFillTx/>
              <a:latin typeface="Times New Roman"/>
            </a:endParaRPr>
          </a:p>
        </p:txBody>
      </p:sp>
      <p:graphicFrame>
        <p:nvGraphicFramePr>
          <p:cNvPr id="25" name=""/>
          <p:cNvGraphicFramePr/>
          <p:nvPr/>
        </p:nvGraphicFramePr>
        <p:xfrm>
          <a:off x="0" y="3733920"/>
          <a:ext cx="5010120" cy="2895480"/>
        </p:xfrm>
        <a:graphic>
          <a:graphicData uri="http://schemas.openxmlformats.org/presentationml/2006/ole">
            <p:oleObj r:id="rId1" spid="">
              <p:embed/>
              <p:pic>
                <p:nvPicPr>
                  <p:cNvPr id="26" name="" descr=""/>
                  <p:cNvPicPr/>
                  <p:nvPr/>
                </p:nvPicPr>
                <p:blipFill>
                  <a:blip r:embed="rId2"/>
                  <a:stretch/>
                </p:blipFill>
                <p:spPr>
                  <a:xfrm>
                    <a:off x="0" y="3733920"/>
                    <a:ext cx="5010120" cy="2895480"/>
                  </a:xfrm>
                  <a:prstGeom prst="rect">
                    <a:avLst/>
                  </a:prstGeom>
                  <a:noFill/>
                  <a:ln w="0">
                    <a:noFill/>
                  </a:ln>
                </p:spPr>
              </p:pic>
            </p:oleObj>
          </a:graphicData>
        </a:graphic>
      </p:graphicFrame>
      <p:sp>
        <p:nvSpPr>
          <p:cNvPr id="27" name=""/>
          <p:cNvSpPr/>
          <p:nvPr/>
        </p:nvSpPr>
        <p:spPr>
          <a:xfrm>
            <a:off x="4952880" y="1066680"/>
            <a:ext cx="3962520" cy="278352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Long Term (25 Yr) Perspective</a:t>
            </a:r>
            <a:endParaRPr b="0" lang="en-US" sz="2200" strike="noStrike" u="none">
              <a:solidFill>
                <a:srgbClr val="000000"/>
              </a:solidFill>
              <a:effectLst/>
              <a:uFillTx/>
              <a:latin typeface="Times New Roman"/>
            </a:endParaRPr>
          </a:p>
          <a:p>
            <a:pPr marL="228600" indent="-228600">
              <a:spcBef>
                <a:spcPts val="1063"/>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In January 1976, the monthly average price was $.54</a:t>
            </a:r>
            <a:endParaRPr b="0" lang="en-US" sz="1700" strike="noStrike" u="none">
              <a:solidFill>
                <a:srgbClr val="000000"/>
              </a:solidFill>
              <a:effectLst/>
              <a:uFillTx/>
              <a:latin typeface="Times New Roman"/>
            </a:endParaRPr>
          </a:p>
          <a:p>
            <a:pPr marL="228600" indent="-228600">
              <a:spcBef>
                <a:spcPts val="1063"/>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The September 2001 NYMEX contract closed at $2.295</a:t>
            </a:r>
            <a:endParaRPr b="0" lang="en-US" sz="1700" strike="noStrike" u="none">
              <a:solidFill>
                <a:srgbClr val="000000"/>
              </a:solidFill>
              <a:effectLst/>
              <a:uFillTx/>
              <a:latin typeface="Times New Roman"/>
            </a:endParaRPr>
          </a:p>
          <a:p>
            <a:pPr marL="228600" indent="-228600">
              <a:spcBef>
                <a:spcPts val="1063"/>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The median price for the period is $1.85.</a:t>
            </a:r>
            <a:endParaRPr b="0" lang="en-US" sz="1700" strike="noStrike" u="none">
              <a:solidFill>
                <a:srgbClr val="000000"/>
              </a:solidFill>
              <a:effectLst/>
              <a:uFillTx/>
              <a:latin typeface="Times New Roman"/>
            </a:endParaRPr>
          </a:p>
          <a:p>
            <a:pPr marL="228600" indent="-228600">
              <a:spcBef>
                <a:spcPts val="1063"/>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The maximum is $8.06, and was reached in January 2001</a:t>
            </a:r>
            <a:endParaRPr b="0" lang="en-US" sz="1700" strike="noStrike" u="none">
              <a:solidFill>
                <a:srgbClr val="000000"/>
              </a:solidFill>
              <a:effectLst/>
              <a:uFillTx/>
              <a:latin typeface="Times New Roman"/>
            </a:endParaRPr>
          </a:p>
        </p:txBody>
      </p:sp>
      <p:sp>
        <p:nvSpPr>
          <p:cNvPr id="28" name=""/>
          <p:cNvSpPr/>
          <p:nvPr/>
        </p:nvSpPr>
        <p:spPr>
          <a:xfrm>
            <a:off x="4952880" y="3962520"/>
            <a:ext cx="3962520" cy="304272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Medium Term (5yr) Perspective</a:t>
            </a:r>
            <a:endParaRPr b="0" lang="en-US" sz="2200" strike="noStrike" u="none">
              <a:solidFill>
                <a:srgbClr val="000000"/>
              </a:solidFill>
              <a:effectLst/>
              <a:uFillTx/>
              <a:latin typeface="Times New Roman"/>
            </a:endParaRPr>
          </a:p>
          <a:p>
            <a:pPr marL="228600" indent="-228600">
              <a:spcBef>
                <a:spcPts val="1063"/>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In September 1996, the monthly average price was $1.85</a:t>
            </a:r>
            <a:endParaRPr b="0" lang="en-US" sz="1700" strike="noStrike" u="none">
              <a:solidFill>
                <a:srgbClr val="000000"/>
              </a:solidFill>
              <a:effectLst/>
              <a:uFillTx/>
              <a:latin typeface="Times New Roman"/>
            </a:endParaRPr>
          </a:p>
          <a:p>
            <a:pPr marL="228600" indent="-228600">
              <a:spcBef>
                <a:spcPts val="1063"/>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This is 24% lower than the September 2001 NYMEX contract close.</a:t>
            </a:r>
            <a:endParaRPr b="0" lang="en-US" sz="1700" strike="noStrike" u="none">
              <a:solidFill>
                <a:srgbClr val="000000"/>
              </a:solidFill>
              <a:effectLst/>
              <a:uFillTx/>
              <a:latin typeface="Times New Roman"/>
            </a:endParaRPr>
          </a:p>
          <a:p>
            <a:pPr marL="228600" indent="-228600">
              <a:spcBef>
                <a:spcPts val="1063"/>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At $2.295 the September contract is equal to the 5 year median monthly price.</a:t>
            </a:r>
            <a:endParaRPr b="0" lang="en-US" sz="1700" strike="noStrike" u="none">
              <a:solidFill>
                <a:srgbClr val="000000"/>
              </a:solidFill>
              <a:effectLst/>
              <a:uFillTx/>
              <a:latin typeface="Times New Roman"/>
            </a:endParaRPr>
          </a:p>
          <a:p>
            <a:pPr marL="228600" indent="-228600">
              <a:spcBef>
                <a:spcPts val="106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trike="noStrike" u="none">
              <a:solidFill>
                <a:srgbClr val="000000"/>
              </a:solidFill>
              <a:effectLst/>
              <a:uFillTx/>
              <a:latin typeface="Times New Roman"/>
            </a:endParaRPr>
          </a:p>
        </p:txBody>
      </p:sp>
      <p:graphicFrame>
        <p:nvGraphicFramePr>
          <p:cNvPr id="29" name=""/>
          <p:cNvGraphicFramePr/>
          <p:nvPr/>
        </p:nvGraphicFramePr>
        <p:xfrm>
          <a:off x="0" y="990720"/>
          <a:ext cx="5010120" cy="2895480"/>
        </p:xfrm>
        <a:graphic>
          <a:graphicData uri="http://schemas.openxmlformats.org/presentationml/2006/ole">
            <p:oleObj r:id="rId3" spid="">
              <p:embed/>
              <p:pic>
                <p:nvPicPr>
                  <p:cNvPr id="30" name="" descr=""/>
                  <p:cNvPicPr/>
                  <p:nvPr/>
                </p:nvPicPr>
                <p:blipFill>
                  <a:blip r:embed="rId4"/>
                  <a:stretch/>
                </p:blipFill>
                <p:spPr>
                  <a:xfrm>
                    <a:off x="0" y="990720"/>
                    <a:ext cx="5010120" cy="2895480"/>
                  </a:xfrm>
                  <a:prstGeom prst="rect">
                    <a:avLst/>
                  </a:prstGeom>
                  <a:noFill/>
                  <a:ln w="0">
                    <a:noFill/>
                  </a:ln>
                </p:spPr>
              </p:pic>
            </p:oleObj>
          </a:graphicData>
        </a:graphic>
      </p:graphicFrame>
      <p:sp>
        <p:nvSpPr>
          <p:cNvPr id="3" name="PlaceHolder 2"/>
          <p:cNvSpPr>
            <a:spLocks noGrp="1"/>
          </p:cNvSpPr>
          <p:nvPr>
            <p:ph type="sldNum" idx="1"/>
          </p:nvPr>
        </p:nvSpPr>
        <p:spPr/>
        <p:txBody>
          <a:bodyPr/>
          <a:p>
            <a:fld id="{12961F3F-9E6B-4520-A6F1-D0A797A6F199}"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30" name="" descr=""/>
          <p:cNvPicPr/>
          <p:nvPr/>
        </p:nvPicPr>
        <p:blipFill>
          <a:blip r:embed="rId1"/>
          <a:stretch/>
        </p:blipFill>
        <p:spPr>
          <a:xfrm>
            <a:off x="8532720" y="6242040"/>
            <a:ext cx="609840" cy="609480"/>
          </a:xfrm>
          <a:prstGeom prst="rect">
            <a:avLst/>
          </a:prstGeom>
          <a:noFill/>
          <a:ln w="0">
            <a:noFill/>
          </a:ln>
        </p:spPr>
      </p:pic>
      <p:sp>
        <p:nvSpPr>
          <p:cNvPr id="331"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Rig Counts are Up</a:t>
            </a:r>
            <a:endParaRPr b="0" lang="en-US" sz="3200" strike="noStrike" u="none">
              <a:solidFill>
                <a:srgbClr val="000000"/>
              </a:solidFill>
              <a:effectLst/>
              <a:uFillTx/>
              <a:latin typeface="Times New Roman"/>
            </a:endParaRPr>
          </a:p>
        </p:txBody>
      </p:sp>
      <p:sp>
        <p:nvSpPr>
          <p:cNvPr id="332" name=""/>
          <p:cNvSpPr/>
          <p:nvPr/>
        </p:nvSpPr>
        <p:spPr>
          <a:xfrm>
            <a:off x="6681960" y="5557680"/>
            <a:ext cx="1662120" cy="3844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C1546DF-4A8D-4CA4-8BAD-ED3FB80A8860}"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graphicFrame>
        <p:nvGraphicFramePr>
          <p:cNvPr id="333" name=""/>
          <p:cNvGraphicFramePr/>
          <p:nvPr/>
        </p:nvGraphicFramePr>
        <p:xfrm>
          <a:off x="4686480" y="3701880"/>
          <a:ext cx="3924000" cy="2543400"/>
        </p:xfrm>
        <a:graphic>
          <a:graphicData uri="http://schemas.openxmlformats.org/presentationml/2006/ole">
            <p:oleObj r:id="rId2" spid="">
              <p:embed/>
              <p:pic>
                <p:nvPicPr>
                  <p:cNvPr id="334" name="" descr=""/>
                  <p:cNvPicPr/>
                  <p:nvPr/>
                </p:nvPicPr>
                <p:blipFill>
                  <a:blip r:embed="rId3"/>
                  <a:stretch/>
                </p:blipFill>
                <p:spPr>
                  <a:xfrm>
                    <a:off x="4686480" y="3701880"/>
                    <a:ext cx="3924000" cy="2543400"/>
                  </a:xfrm>
                  <a:prstGeom prst="rect">
                    <a:avLst/>
                  </a:prstGeom>
                  <a:noFill/>
                  <a:ln w="0">
                    <a:noFill/>
                  </a:ln>
                </p:spPr>
              </p:pic>
            </p:oleObj>
          </a:graphicData>
        </a:graphic>
      </p:graphicFrame>
      <p:graphicFrame>
        <p:nvGraphicFramePr>
          <p:cNvPr id="335" name=""/>
          <p:cNvGraphicFramePr/>
          <p:nvPr/>
        </p:nvGraphicFramePr>
        <p:xfrm>
          <a:off x="4686480" y="1143000"/>
          <a:ext cx="3924000" cy="2533680"/>
        </p:xfrm>
        <a:graphic>
          <a:graphicData uri="http://schemas.openxmlformats.org/presentationml/2006/ole">
            <p:oleObj r:id="rId4" spid="">
              <p:embed/>
              <p:pic>
                <p:nvPicPr>
                  <p:cNvPr id="336" name="" descr=""/>
                  <p:cNvPicPr/>
                  <p:nvPr/>
                </p:nvPicPr>
                <p:blipFill>
                  <a:blip r:embed="rId5"/>
                  <a:stretch/>
                </p:blipFill>
                <p:spPr>
                  <a:xfrm>
                    <a:off x="4686480" y="1143000"/>
                    <a:ext cx="3924000" cy="2533680"/>
                  </a:xfrm>
                  <a:prstGeom prst="rect">
                    <a:avLst/>
                  </a:prstGeom>
                  <a:noFill/>
                  <a:ln w="0">
                    <a:noFill/>
                  </a:ln>
                </p:spPr>
              </p:pic>
            </p:oleObj>
          </a:graphicData>
        </a:graphic>
      </p:graphicFrame>
      <p:graphicFrame>
        <p:nvGraphicFramePr>
          <p:cNvPr id="337" name=""/>
          <p:cNvGraphicFramePr/>
          <p:nvPr/>
        </p:nvGraphicFramePr>
        <p:xfrm>
          <a:off x="762120" y="3701880"/>
          <a:ext cx="3924360" cy="2546640"/>
        </p:xfrm>
        <a:graphic>
          <a:graphicData uri="http://schemas.openxmlformats.org/presentationml/2006/ole">
            <p:oleObj r:id="rId6" spid="">
              <p:embed/>
              <p:pic>
                <p:nvPicPr>
                  <p:cNvPr id="338" name="" descr=""/>
                  <p:cNvPicPr/>
                  <p:nvPr/>
                </p:nvPicPr>
                <p:blipFill>
                  <a:blip r:embed="rId7"/>
                  <a:stretch/>
                </p:blipFill>
                <p:spPr>
                  <a:xfrm>
                    <a:off x="762120" y="3701880"/>
                    <a:ext cx="3924360" cy="2546640"/>
                  </a:xfrm>
                  <a:prstGeom prst="rect">
                    <a:avLst/>
                  </a:prstGeom>
                  <a:noFill/>
                  <a:ln w="0">
                    <a:noFill/>
                  </a:ln>
                </p:spPr>
              </p:pic>
            </p:oleObj>
          </a:graphicData>
        </a:graphic>
      </p:graphicFrame>
      <p:sp>
        <p:nvSpPr>
          <p:cNvPr id="339" name=""/>
          <p:cNvSpPr/>
          <p:nvPr/>
        </p:nvSpPr>
        <p:spPr>
          <a:xfrm>
            <a:off x="838080" y="1066680"/>
            <a:ext cx="3581640" cy="2777040"/>
          </a:xfrm>
          <a:prstGeom prst="rect">
            <a:avLst/>
          </a:prstGeom>
          <a:solidFill>
            <a:srgbClr val="b2b2b2"/>
          </a:solidFill>
          <a:ln w="0">
            <a:noFill/>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3333cc"/>
                </a:solidFill>
                <a:effectLst/>
                <a:uFillTx/>
                <a:latin typeface="Arial Narrow"/>
              </a:rPr>
              <a:t>Drilling is continuing at the highest pace in over a decade despite the infrastructure constraints that have appeared over the last year.</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Note: Powder River Basin CBM rigs are excluded from the Baker-Hughes Wyoming rig count due the shallow nature of the CBM wells</a:t>
            </a:r>
            <a:endParaRPr b="0" lang="en-US" sz="1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8881E14A-6529-414A-8B8B-5A1FEF2AAF90}"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40" name=""/>
          <p:cNvGraphicFramePr/>
          <p:nvPr/>
        </p:nvGraphicFramePr>
        <p:xfrm>
          <a:off x="3276720" y="1219320"/>
          <a:ext cx="4267080" cy="2519280"/>
        </p:xfrm>
        <a:graphic>
          <a:graphicData uri="http://schemas.openxmlformats.org/presentationml/2006/ole">
            <p:oleObj progId="Excel.Sheet.12" r:id="rId1" spid="">
              <p:embed/>
              <p:pic>
                <p:nvPicPr>
                  <p:cNvPr id="341" name="" descr=""/>
                  <p:cNvPicPr/>
                  <p:nvPr/>
                </p:nvPicPr>
                <p:blipFill>
                  <a:blip r:embed="rId2"/>
                  <a:stretch/>
                </p:blipFill>
                <p:spPr>
                  <a:xfrm>
                    <a:off x="3276720" y="1219320"/>
                    <a:ext cx="4267080" cy="2519280"/>
                  </a:xfrm>
                  <a:prstGeom prst="rect">
                    <a:avLst/>
                  </a:prstGeom>
                  <a:noFill/>
                  <a:ln w="0">
                    <a:noFill/>
                  </a:ln>
                </p:spPr>
              </p:pic>
            </p:oleObj>
          </a:graphicData>
        </a:graphic>
      </p:graphicFrame>
      <p:sp>
        <p:nvSpPr>
          <p:cNvPr id="342"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390DE77-C77A-42B9-85BA-82DCB7670180}"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343" name="" descr=""/>
          <p:cNvPicPr/>
          <p:nvPr/>
        </p:nvPicPr>
        <p:blipFill>
          <a:blip r:embed="rId3"/>
          <a:stretch/>
        </p:blipFill>
        <p:spPr>
          <a:xfrm>
            <a:off x="8532720" y="6242040"/>
            <a:ext cx="609840" cy="609480"/>
          </a:xfrm>
          <a:prstGeom prst="rect">
            <a:avLst/>
          </a:prstGeom>
          <a:noFill/>
          <a:ln w="0">
            <a:noFill/>
          </a:ln>
        </p:spPr>
      </p:pic>
      <p:sp>
        <p:nvSpPr>
          <p:cNvPr id="344" name=""/>
          <p:cNvSpPr/>
          <p:nvPr/>
        </p:nvSpPr>
        <p:spPr>
          <a:xfrm>
            <a:off x="685800" y="1219320"/>
            <a:ext cx="2590920" cy="31539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Surging volumes from the Powder River, Wind River, and Green River Basins have led to major constraints due to insufficient Rockies take-away capacity.</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 Rockies market has also been characterized by frequent lateral constraints, leading to deep discounts to index for Powder River, Piceance, and Wind River supply.</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45"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Historical Rockies Overview</a:t>
            </a:r>
            <a:endParaRPr b="0" lang="en-US" sz="3200" strike="noStrike" u="none">
              <a:solidFill>
                <a:srgbClr val="000000"/>
              </a:solidFill>
              <a:effectLst/>
              <a:uFillTx/>
              <a:latin typeface="Times New Roman"/>
            </a:endParaRPr>
          </a:p>
        </p:txBody>
      </p:sp>
      <p:sp>
        <p:nvSpPr>
          <p:cNvPr id="346" name=""/>
          <p:cNvSpPr/>
          <p:nvPr/>
        </p:nvSpPr>
        <p:spPr>
          <a:xfrm>
            <a:off x="3278520" y="1023840"/>
            <a:ext cx="26949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3333cc"/>
                </a:solidFill>
                <a:effectLst/>
                <a:uFillTx/>
                <a:latin typeface="Arial Black"/>
              </a:rPr>
              <a:t>Historical CIG Basis</a:t>
            </a:r>
            <a:endParaRPr b="0" lang="en-US" sz="1800" strike="noStrike" u="none">
              <a:solidFill>
                <a:srgbClr val="000000"/>
              </a:solidFill>
              <a:effectLst/>
              <a:uFillTx/>
              <a:latin typeface="Times New Roman"/>
            </a:endParaRPr>
          </a:p>
        </p:txBody>
      </p:sp>
      <p:sp>
        <p:nvSpPr>
          <p:cNvPr id="347" name=""/>
          <p:cNvSpPr/>
          <p:nvPr/>
        </p:nvSpPr>
        <p:spPr>
          <a:xfrm>
            <a:off x="3336840" y="1371600"/>
            <a:ext cx="3978360" cy="0"/>
          </a:xfrm>
          <a:prstGeom prst="line">
            <a:avLst/>
          </a:prstGeom>
          <a:ln w="2844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685800" y="4267080"/>
            <a:ext cx="7620120" cy="2303640"/>
          </a:xfrm>
          <a:prstGeom prst="rect">
            <a:avLst/>
          </a:prstGeom>
          <a:noFill/>
          <a:ln w="0">
            <a:noFill/>
          </a:ln>
        </p:spPr>
        <p:style>
          <a:lnRef idx="0"/>
          <a:fillRef idx="0"/>
          <a:effectRef idx="0"/>
          <a:fontRef idx="minor"/>
        </p:style>
        <p:txBody>
          <a:bodyPr lIns="90000" rIns="90000" tIns="46800" bIns="46800" anchor="t">
            <a:spAutoFit/>
          </a:bodyPr>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Regional summer gas demand is more than a Bcf per day less than the regional winter demand, which causes greater price weakness during the summers as gas-on-gas competition for capacity out of the Rocky Mountain region is increased.</a:t>
            </a: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These micro and macro transportation constraints, combined with the Rockies’ substantial summer/winter demand swing, has led to greatly increased price volatility that is expected to continue in the near term.</a:t>
            </a: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An Index price environment of $2-$2.25 must be maintained in order to promote drilling activity.</a:t>
            </a: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349" name=""/>
          <p:cNvSpPr/>
          <p:nvPr/>
        </p:nvSpPr>
        <p:spPr>
          <a:xfrm>
            <a:off x="5443560" y="2895480"/>
            <a:ext cx="1719360" cy="1253160"/>
          </a:xfrm>
          <a:prstGeom prst="rect">
            <a:avLst/>
          </a:prstGeom>
          <a:solidFill>
            <a:srgbClr val="ffff99"/>
          </a:solidFill>
          <a:ln w="9360">
            <a:solidFill>
              <a:srgbClr val="000000"/>
            </a:solidFill>
            <a:miter/>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Five-Year Historical Average:</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$(0.48)</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Historical Monthly Volatility:</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83%</a:t>
            </a:r>
            <a:endParaRPr b="0" lang="en-US" sz="1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B042D860-8F0F-4AAE-B81F-B906F11CFA0A}"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5CAE149-B41A-46CD-80DF-FFD2B949CCCC}"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351" name="" descr=""/>
          <p:cNvPicPr/>
          <p:nvPr/>
        </p:nvPicPr>
        <p:blipFill>
          <a:blip r:embed="rId1"/>
          <a:stretch/>
        </p:blipFill>
        <p:spPr>
          <a:xfrm>
            <a:off x="8532720" y="6242040"/>
            <a:ext cx="609840" cy="609480"/>
          </a:xfrm>
          <a:prstGeom prst="rect">
            <a:avLst/>
          </a:prstGeom>
          <a:noFill/>
          <a:ln w="0">
            <a:noFill/>
          </a:ln>
        </p:spPr>
      </p:pic>
      <p:sp>
        <p:nvSpPr>
          <p:cNvPr id="352"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Rockies Resource Base</a:t>
            </a:r>
            <a:endParaRPr b="0" lang="en-US" sz="3200" strike="noStrike" u="none">
              <a:solidFill>
                <a:srgbClr val="000000"/>
              </a:solidFill>
              <a:effectLst/>
              <a:uFillTx/>
              <a:latin typeface="Times New Roman"/>
            </a:endParaRPr>
          </a:p>
        </p:txBody>
      </p:sp>
      <p:sp>
        <p:nvSpPr>
          <p:cNvPr id="353" name=""/>
          <p:cNvSpPr/>
          <p:nvPr/>
        </p:nvSpPr>
        <p:spPr>
          <a:xfrm>
            <a:off x="3276720" y="1023840"/>
            <a:ext cx="183960" cy="36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54" name=""/>
          <p:cNvSpPr/>
          <p:nvPr/>
        </p:nvSpPr>
        <p:spPr>
          <a:xfrm>
            <a:off x="685800" y="1295280"/>
            <a:ext cx="7620120" cy="5316840"/>
          </a:xfrm>
          <a:prstGeom prst="rect">
            <a:avLst/>
          </a:prstGeom>
          <a:noFill/>
          <a:ln w="0">
            <a:noFill/>
          </a:ln>
        </p:spPr>
        <p:style>
          <a:lnRef idx="0"/>
          <a:fillRef idx="0"/>
          <a:effectRef idx="0"/>
          <a:fontRef idx="minor"/>
        </p:style>
        <p:txBody>
          <a:bodyPr lIns="90000" rIns="90000" tIns="46800" bIns="46800" anchor="t">
            <a:spAutoFit/>
          </a:bodyPr>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 entire Rocky Mountain region has an estimated reserve base of just over 172 Tcf made up of 30 – 40 Tcf of proven reserves, with the rest being undiscovered.</a:t>
            </a: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 Rocky Mountain Region is approximately 16% depleted, as compared to the rest of the entire U.S. gas producing regions which are depleted by approximately 50%.</a:t>
            </a: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 region has also accounted for 4% of past domestic production and is estimated to have over 21% of remaining U.S. gas supply</a:t>
            </a: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The life of the remaining gas supplies in the Rocky Mountains is 95 years at current export levels.  Assuming anticipated pipeline expansions of 1.7 Bcf, the life span decreases to 61 years compared to the remaining U.S gas supplies of 34 years</a:t>
            </a: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Current pipeline expansions account for 1.7 Bcf, of which only 1.4 Bcf will be true export capacity</a:t>
            </a: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8C339844-620A-4338-84AF-B3022EEA02A7}"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5"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Rockies Basin Forecast</a:t>
            </a:r>
            <a:endParaRPr b="0" lang="en-US" sz="4400" strike="noStrike" u="none">
              <a:solidFill>
                <a:srgbClr val="000000"/>
              </a:solidFill>
              <a:effectLst/>
              <a:uFillTx/>
              <a:latin typeface="Times New Roman"/>
            </a:endParaRPr>
          </a:p>
        </p:txBody>
      </p:sp>
      <p:graphicFrame>
        <p:nvGraphicFramePr>
          <p:cNvPr id="356" name=""/>
          <p:cNvGraphicFramePr/>
          <p:nvPr/>
        </p:nvGraphicFramePr>
        <p:xfrm>
          <a:off x="533520" y="1533600"/>
          <a:ext cx="8305560" cy="3898800"/>
        </p:xfrm>
        <a:graphic>
          <a:graphicData uri="http://schemas.openxmlformats.org/presentationml/2006/ole">
            <p:oleObj progId="Excel.Sheet.12" r:id="rId1" spid="">
              <p:embed/>
              <p:pic>
                <p:nvPicPr>
                  <p:cNvPr id="357" name="" descr=""/>
                  <p:cNvPicPr/>
                  <p:nvPr/>
                </p:nvPicPr>
                <p:blipFill>
                  <a:blip r:embed="rId2"/>
                  <a:stretch/>
                </p:blipFill>
                <p:spPr>
                  <a:xfrm>
                    <a:off x="533520" y="1533600"/>
                    <a:ext cx="8305560" cy="3898800"/>
                  </a:xfrm>
                  <a:prstGeom prst="rect">
                    <a:avLst/>
                  </a:prstGeom>
                  <a:noFill/>
                  <a:ln w="28440">
                    <a:solidFill>
                      <a:srgbClr val="000000"/>
                    </a:solidFill>
                    <a:miter/>
                  </a:ln>
                  <a:effectLst>
                    <a:outerShdw dist="107932" dir="2700000" blurRad="0" rotWithShape="0">
                      <a:srgbClr val="808080"/>
                    </a:outerShdw>
                  </a:effectLst>
                </p:spPr>
              </p:pic>
            </p:oleObj>
          </a:graphicData>
        </a:graphic>
      </p:graphicFrame>
      <p:sp>
        <p:nvSpPr>
          <p:cNvPr id="3" name="PlaceHolder 2"/>
          <p:cNvSpPr>
            <a:spLocks noGrp="1"/>
          </p:cNvSpPr>
          <p:nvPr>
            <p:ph type="sldNum" idx="1"/>
          </p:nvPr>
        </p:nvSpPr>
        <p:spPr/>
        <p:txBody>
          <a:bodyPr/>
          <a:p>
            <a:fld id="{03D6B402-B566-43F4-8BB7-BAACA8B542C6}"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8"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Rockies Basin Forecast</a:t>
            </a:r>
            <a:endParaRPr b="0" lang="en-US" sz="4400" strike="noStrike" u="none">
              <a:solidFill>
                <a:srgbClr val="000000"/>
              </a:solidFill>
              <a:effectLst/>
              <a:uFillTx/>
              <a:latin typeface="Times New Roman"/>
            </a:endParaRPr>
          </a:p>
        </p:txBody>
      </p:sp>
      <p:graphicFrame>
        <p:nvGraphicFramePr>
          <p:cNvPr id="359" name=""/>
          <p:cNvGraphicFramePr/>
          <p:nvPr/>
        </p:nvGraphicFramePr>
        <p:xfrm>
          <a:off x="304920" y="914400"/>
          <a:ext cx="8632800" cy="5334120"/>
        </p:xfrm>
        <a:graphic>
          <a:graphicData uri="http://schemas.openxmlformats.org/presentationml/2006/ole">
            <p:oleObj progId="Excel.Sheet.12" r:id="rId1" spid="">
              <p:embed/>
              <p:pic>
                <p:nvPicPr>
                  <p:cNvPr id="360" name="" descr=""/>
                  <p:cNvPicPr/>
                  <p:nvPr/>
                </p:nvPicPr>
                <p:blipFill>
                  <a:blip r:embed="rId2"/>
                  <a:stretch/>
                </p:blipFill>
                <p:spPr>
                  <a:xfrm>
                    <a:off x="304920" y="914400"/>
                    <a:ext cx="8632800" cy="5334120"/>
                  </a:xfrm>
                  <a:prstGeom prst="rect">
                    <a:avLst/>
                  </a:prstGeom>
                  <a:noFill/>
                  <a:ln w="0">
                    <a:noFill/>
                  </a:ln>
                </p:spPr>
              </p:pic>
            </p:oleObj>
          </a:graphicData>
        </a:graphic>
      </p:graphicFrame>
      <p:sp>
        <p:nvSpPr>
          <p:cNvPr id="3" name="PlaceHolder 2"/>
          <p:cNvSpPr>
            <a:spLocks noGrp="1"/>
          </p:cNvSpPr>
          <p:nvPr>
            <p:ph type="sldNum" idx="1"/>
          </p:nvPr>
        </p:nvSpPr>
        <p:spPr/>
        <p:txBody>
          <a:bodyPr/>
          <a:p>
            <a:fld id="{D14098CF-D7CC-42C4-8A18-8D9894A50189}"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1"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FC70ED0-EDAE-4F26-8D4A-1E989658D17D}"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362" name="" descr=""/>
          <p:cNvPicPr/>
          <p:nvPr/>
        </p:nvPicPr>
        <p:blipFill>
          <a:blip r:embed="rId1"/>
          <a:stretch/>
        </p:blipFill>
        <p:spPr>
          <a:xfrm>
            <a:off x="8532720" y="6242040"/>
            <a:ext cx="609840" cy="609480"/>
          </a:xfrm>
          <a:prstGeom prst="rect">
            <a:avLst/>
          </a:prstGeom>
          <a:noFill/>
          <a:ln w="0">
            <a:noFill/>
          </a:ln>
        </p:spPr>
      </p:pic>
      <p:sp>
        <p:nvSpPr>
          <p:cNvPr id="363"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Pipeline Expansions</a:t>
            </a:r>
            <a:endParaRPr b="0" lang="en-US" sz="3200" strike="noStrike" u="none">
              <a:solidFill>
                <a:srgbClr val="000000"/>
              </a:solidFill>
              <a:effectLst/>
              <a:uFillTx/>
              <a:latin typeface="Times New Roman"/>
            </a:endParaRPr>
          </a:p>
        </p:txBody>
      </p:sp>
      <p:sp>
        <p:nvSpPr>
          <p:cNvPr id="364" name=""/>
          <p:cNvSpPr/>
          <p:nvPr/>
        </p:nvSpPr>
        <p:spPr>
          <a:xfrm>
            <a:off x="1987560" y="1498680"/>
            <a:ext cx="1474920" cy="1919160"/>
          </a:xfrm>
          <a:custGeom>
            <a:avLst/>
            <a:gdLst/>
            <a:ahLst/>
            <a:rect l="l" t="t" r="r" b="b"/>
            <a:pathLst>
              <a:path w="260" h="423">
                <a:moveTo>
                  <a:pt x="85" y="0"/>
                </a:moveTo>
                <a:lnTo>
                  <a:pt x="123" y="7"/>
                </a:lnTo>
                <a:lnTo>
                  <a:pt x="110" y="65"/>
                </a:lnTo>
                <a:lnTo>
                  <a:pt x="117" y="78"/>
                </a:lnTo>
                <a:lnTo>
                  <a:pt x="117" y="85"/>
                </a:lnTo>
                <a:lnTo>
                  <a:pt x="117" y="91"/>
                </a:lnTo>
                <a:lnTo>
                  <a:pt x="117" y="91"/>
                </a:lnTo>
                <a:lnTo>
                  <a:pt x="117" y="98"/>
                </a:lnTo>
                <a:lnTo>
                  <a:pt x="123" y="104"/>
                </a:lnTo>
                <a:lnTo>
                  <a:pt x="130" y="111"/>
                </a:lnTo>
                <a:lnTo>
                  <a:pt x="136" y="124"/>
                </a:lnTo>
                <a:lnTo>
                  <a:pt x="136" y="130"/>
                </a:lnTo>
                <a:lnTo>
                  <a:pt x="143" y="137"/>
                </a:lnTo>
                <a:lnTo>
                  <a:pt x="149" y="143"/>
                </a:lnTo>
                <a:lnTo>
                  <a:pt x="149" y="143"/>
                </a:lnTo>
                <a:lnTo>
                  <a:pt x="156" y="143"/>
                </a:lnTo>
                <a:lnTo>
                  <a:pt x="162" y="150"/>
                </a:lnTo>
                <a:lnTo>
                  <a:pt x="149" y="169"/>
                </a:lnTo>
                <a:lnTo>
                  <a:pt x="149" y="169"/>
                </a:lnTo>
                <a:lnTo>
                  <a:pt x="149" y="169"/>
                </a:lnTo>
                <a:lnTo>
                  <a:pt x="149" y="182"/>
                </a:lnTo>
                <a:lnTo>
                  <a:pt x="149" y="182"/>
                </a:lnTo>
                <a:lnTo>
                  <a:pt x="149" y="189"/>
                </a:lnTo>
                <a:lnTo>
                  <a:pt x="143" y="189"/>
                </a:lnTo>
                <a:lnTo>
                  <a:pt x="143" y="195"/>
                </a:lnTo>
                <a:lnTo>
                  <a:pt x="143" y="195"/>
                </a:lnTo>
                <a:lnTo>
                  <a:pt x="143" y="202"/>
                </a:lnTo>
                <a:lnTo>
                  <a:pt x="149" y="208"/>
                </a:lnTo>
                <a:lnTo>
                  <a:pt x="149" y="208"/>
                </a:lnTo>
                <a:lnTo>
                  <a:pt x="162" y="202"/>
                </a:lnTo>
                <a:lnTo>
                  <a:pt x="162" y="202"/>
                </a:lnTo>
                <a:lnTo>
                  <a:pt x="162" y="202"/>
                </a:lnTo>
                <a:lnTo>
                  <a:pt x="169" y="202"/>
                </a:lnTo>
                <a:lnTo>
                  <a:pt x="169" y="208"/>
                </a:lnTo>
                <a:lnTo>
                  <a:pt x="169" y="208"/>
                </a:lnTo>
                <a:lnTo>
                  <a:pt x="169" y="215"/>
                </a:lnTo>
                <a:lnTo>
                  <a:pt x="169" y="228"/>
                </a:lnTo>
                <a:lnTo>
                  <a:pt x="169" y="234"/>
                </a:lnTo>
                <a:lnTo>
                  <a:pt x="175" y="241"/>
                </a:lnTo>
                <a:lnTo>
                  <a:pt x="175" y="241"/>
                </a:lnTo>
                <a:lnTo>
                  <a:pt x="175" y="247"/>
                </a:lnTo>
                <a:lnTo>
                  <a:pt x="175" y="254"/>
                </a:lnTo>
                <a:lnTo>
                  <a:pt x="182" y="254"/>
                </a:lnTo>
                <a:lnTo>
                  <a:pt x="188" y="260"/>
                </a:lnTo>
                <a:lnTo>
                  <a:pt x="188" y="260"/>
                </a:lnTo>
                <a:lnTo>
                  <a:pt x="188" y="267"/>
                </a:lnTo>
                <a:lnTo>
                  <a:pt x="188" y="273"/>
                </a:lnTo>
                <a:lnTo>
                  <a:pt x="188" y="280"/>
                </a:lnTo>
                <a:lnTo>
                  <a:pt x="195" y="280"/>
                </a:lnTo>
                <a:lnTo>
                  <a:pt x="195" y="273"/>
                </a:lnTo>
                <a:lnTo>
                  <a:pt x="201" y="273"/>
                </a:lnTo>
                <a:lnTo>
                  <a:pt x="208" y="280"/>
                </a:lnTo>
                <a:lnTo>
                  <a:pt x="208" y="280"/>
                </a:lnTo>
                <a:lnTo>
                  <a:pt x="214" y="273"/>
                </a:lnTo>
                <a:lnTo>
                  <a:pt x="214" y="273"/>
                </a:lnTo>
                <a:lnTo>
                  <a:pt x="221" y="273"/>
                </a:lnTo>
                <a:lnTo>
                  <a:pt x="227" y="273"/>
                </a:lnTo>
                <a:lnTo>
                  <a:pt x="234" y="280"/>
                </a:lnTo>
                <a:lnTo>
                  <a:pt x="234" y="280"/>
                </a:lnTo>
                <a:lnTo>
                  <a:pt x="247" y="280"/>
                </a:lnTo>
                <a:lnTo>
                  <a:pt x="247" y="273"/>
                </a:lnTo>
                <a:lnTo>
                  <a:pt x="253" y="267"/>
                </a:lnTo>
                <a:lnTo>
                  <a:pt x="260" y="273"/>
                </a:lnTo>
                <a:lnTo>
                  <a:pt x="260" y="280"/>
                </a:lnTo>
                <a:lnTo>
                  <a:pt x="260" y="286"/>
                </a:lnTo>
                <a:lnTo>
                  <a:pt x="260" y="286"/>
                </a:lnTo>
                <a:lnTo>
                  <a:pt x="240" y="423"/>
                </a:lnTo>
                <a:lnTo>
                  <a:pt x="240" y="423"/>
                </a:lnTo>
                <a:lnTo>
                  <a:pt x="123" y="397"/>
                </a:lnTo>
                <a:lnTo>
                  <a:pt x="0" y="377"/>
                </a:lnTo>
                <a:lnTo>
                  <a:pt x="26" y="280"/>
                </a:lnTo>
                <a:lnTo>
                  <a:pt x="33" y="273"/>
                </a:lnTo>
                <a:lnTo>
                  <a:pt x="33" y="267"/>
                </a:lnTo>
                <a:lnTo>
                  <a:pt x="33" y="267"/>
                </a:lnTo>
                <a:lnTo>
                  <a:pt x="33" y="260"/>
                </a:lnTo>
                <a:lnTo>
                  <a:pt x="33" y="260"/>
                </a:lnTo>
                <a:lnTo>
                  <a:pt x="33" y="254"/>
                </a:lnTo>
                <a:lnTo>
                  <a:pt x="26" y="254"/>
                </a:lnTo>
                <a:lnTo>
                  <a:pt x="26" y="247"/>
                </a:lnTo>
                <a:lnTo>
                  <a:pt x="26" y="241"/>
                </a:lnTo>
                <a:lnTo>
                  <a:pt x="33" y="228"/>
                </a:lnTo>
                <a:lnTo>
                  <a:pt x="39" y="221"/>
                </a:lnTo>
                <a:lnTo>
                  <a:pt x="46" y="221"/>
                </a:lnTo>
                <a:lnTo>
                  <a:pt x="46" y="215"/>
                </a:lnTo>
                <a:lnTo>
                  <a:pt x="52" y="215"/>
                </a:lnTo>
                <a:lnTo>
                  <a:pt x="65" y="182"/>
                </a:lnTo>
                <a:lnTo>
                  <a:pt x="65" y="176"/>
                </a:lnTo>
                <a:lnTo>
                  <a:pt x="65" y="176"/>
                </a:lnTo>
                <a:lnTo>
                  <a:pt x="59" y="169"/>
                </a:lnTo>
                <a:lnTo>
                  <a:pt x="52" y="169"/>
                </a:lnTo>
                <a:lnTo>
                  <a:pt x="52" y="163"/>
                </a:lnTo>
                <a:lnTo>
                  <a:pt x="52" y="156"/>
                </a:lnTo>
                <a:lnTo>
                  <a:pt x="59" y="150"/>
                </a:lnTo>
                <a:lnTo>
                  <a:pt x="59" y="150"/>
                </a:lnTo>
                <a:lnTo>
                  <a:pt x="52" y="143"/>
                </a:lnTo>
                <a:lnTo>
                  <a:pt x="52" y="143"/>
                </a:lnTo>
                <a:lnTo>
                  <a:pt x="59" y="137"/>
                </a:lnTo>
                <a:lnTo>
                  <a:pt x="85" y="0"/>
                </a:lnTo>
                <a:close/>
              </a:path>
            </a:pathLst>
          </a:custGeom>
          <a:solidFill>
            <a:srgbClr val="d5ffdd"/>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 name=""/>
          <p:cNvSpPr/>
          <p:nvPr/>
        </p:nvSpPr>
        <p:spPr>
          <a:xfrm>
            <a:off x="1987560" y="1498680"/>
            <a:ext cx="1474920" cy="1919160"/>
          </a:xfrm>
          <a:custGeom>
            <a:avLst/>
            <a:gdLst/>
            <a:ahLst/>
            <a:rect l="l" t="t" r="r" b="b"/>
            <a:pathLst>
              <a:path w="260" h="423">
                <a:moveTo>
                  <a:pt x="85" y="0"/>
                </a:moveTo>
                <a:lnTo>
                  <a:pt x="123" y="7"/>
                </a:lnTo>
                <a:lnTo>
                  <a:pt x="110" y="65"/>
                </a:lnTo>
                <a:lnTo>
                  <a:pt x="117" y="78"/>
                </a:lnTo>
                <a:lnTo>
                  <a:pt x="117" y="85"/>
                </a:lnTo>
                <a:lnTo>
                  <a:pt x="117" y="91"/>
                </a:lnTo>
                <a:lnTo>
                  <a:pt x="117" y="91"/>
                </a:lnTo>
                <a:lnTo>
                  <a:pt x="117" y="98"/>
                </a:lnTo>
                <a:lnTo>
                  <a:pt x="123" y="104"/>
                </a:lnTo>
                <a:lnTo>
                  <a:pt x="130" y="111"/>
                </a:lnTo>
                <a:lnTo>
                  <a:pt x="136" y="124"/>
                </a:lnTo>
                <a:lnTo>
                  <a:pt x="136" y="130"/>
                </a:lnTo>
                <a:lnTo>
                  <a:pt x="143" y="137"/>
                </a:lnTo>
                <a:lnTo>
                  <a:pt x="149" y="143"/>
                </a:lnTo>
                <a:lnTo>
                  <a:pt x="149" y="143"/>
                </a:lnTo>
                <a:lnTo>
                  <a:pt x="156" y="143"/>
                </a:lnTo>
                <a:lnTo>
                  <a:pt x="162" y="150"/>
                </a:lnTo>
                <a:lnTo>
                  <a:pt x="149" y="169"/>
                </a:lnTo>
                <a:lnTo>
                  <a:pt x="149" y="169"/>
                </a:lnTo>
                <a:lnTo>
                  <a:pt x="149" y="169"/>
                </a:lnTo>
                <a:lnTo>
                  <a:pt x="149" y="182"/>
                </a:lnTo>
                <a:lnTo>
                  <a:pt x="149" y="182"/>
                </a:lnTo>
                <a:lnTo>
                  <a:pt x="149" y="189"/>
                </a:lnTo>
                <a:lnTo>
                  <a:pt x="143" y="189"/>
                </a:lnTo>
                <a:lnTo>
                  <a:pt x="143" y="195"/>
                </a:lnTo>
                <a:lnTo>
                  <a:pt x="143" y="195"/>
                </a:lnTo>
                <a:lnTo>
                  <a:pt x="143" y="202"/>
                </a:lnTo>
                <a:lnTo>
                  <a:pt x="149" y="208"/>
                </a:lnTo>
                <a:lnTo>
                  <a:pt x="149" y="208"/>
                </a:lnTo>
                <a:lnTo>
                  <a:pt x="162" y="202"/>
                </a:lnTo>
                <a:lnTo>
                  <a:pt x="162" y="202"/>
                </a:lnTo>
                <a:lnTo>
                  <a:pt x="162" y="202"/>
                </a:lnTo>
                <a:lnTo>
                  <a:pt x="169" y="202"/>
                </a:lnTo>
                <a:lnTo>
                  <a:pt x="169" y="208"/>
                </a:lnTo>
                <a:lnTo>
                  <a:pt x="169" y="208"/>
                </a:lnTo>
                <a:lnTo>
                  <a:pt x="169" y="215"/>
                </a:lnTo>
                <a:lnTo>
                  <a:pt x="169" y="228"/>
                </a:lnTo>
                <a:lnTo>
                  <a:pt x="169" y="234"/>
                </a:lnTo>
                <a:lnTo>
                  <a:pt x="175" y="241"/>
                </a:lnTo>
                <a:lnTo>
                  <a:pt x="175" y="241"/>
                </a:lnTo>
                <a:lnTo>
                  <a:pt x="175" y="247"/>
                </a:lnTo>
                <a:lnTo>
                  <a:pt x="175" y="254"/>
                </a:lnTo>
                <a:lnTo>
                  <a:pt x="182" y="254"/>
                </a:lnTo>
                <a:lnTo>
                  <a:pt x="188" y="260"/>
                </a:lnTo>
                <a:lnTo>
                  <a:pt x="188" y="260"/>
                </a:lnTo>
                <a:lnTo>
                  <a:pt x="188" y="267"/>
                </a:lnTo>
                <a:lnTo>
                  <a:pt x="188" y="273"/>
                </a:lnTo>
                <a:lnTo>
                  <a:pt x="188" y="280"/>
                </a:lnTo>
                <a:lnTo>
                  <a:pt x="195" y="280"/>
                </a:lnTo>
                <a:lnTo>
                  <a:pt x="195" y="273"/>
                </a:lnTo>
                <a:lnTo>
                  <a:pt x="201" y="273"/>
                </a:lnTo>
                <a:lnTo>
                  <a:pt x="208" y="280"/>
                </a:lnTo>
                <a:lnTo>
                  <a:pt x="208" y="280"/>
                </a:lnTo>
                <a:lnTo>
                  <a:pt x="214" y="273"/>
                </a:lnTo>
                <a:lnTo>
                  <a:pt x="214" y="273"/>
                </a:lnTo>
                <a:lnTo>
                  <a:pt x="221" y="273"/>
                </a:lnTo>
                <a:lnTo>
                  <a:pt x="227" y="273"/>
                </a:lnTo>
                <a:lnTo>
                  <a:pt x="234" y="280"/>
                </a:lnTo>
                <a:lnTo>
                  <a:pt x="234" y="280"/>
                </a:lnTo>
                <a:lnTo>
                  <a:pt x="247" y="280"/>
                </a:lnTo>
                <a:lnTo>
                  <a:pt x="247" y="273"/>
                </a:lnTo>
                <a:lnTo>
                  <a:pt x="253" y="267"/>
                </a:lnTo>
                <a:lnTo>
                  <a:pt x="260" y="273"/>
                </a:lnTo>
                <a:lnTo>
                  <a:pt x="260" y="280"/>
                </a:lnTo>
                <a:lnTo>
                  <a:pt x="260" y="286"/>
                </a:lnTo>
                <a:lnTo>
                  <a:pt x="260" y="286"/>
                </a:lnTo>
                <a:lnTo>
                  <a:pt x="240" y="423"/>
                </a:lnTo>
                <a:lnTo>
                  <a:pt x="240" y="423"/>
                </a:lnTo>
                <a:lnTo>
                  <a:pt x="123" y="397"/>
                </a:lnTo>
                <a:lnTo>
                  <a:pt x="0" y="377"/>
                </a:lnTo>
                <a:lnTo>
                  <a:pt x="26" y="280"/>
                </a:lnTo>
                <a:lnTo>
                  <a:pt x="33" y="273"/>
                </a:lnTo>
                <a:lnTo>
                  <a:pt x="33" y="267"/>
                </a:lnTo>
                <a:lnTo>
                  <a:pt x="33" y="267"/>
                </a:lnTo>
                <a:lnTo>
                  <a:pt x="33" y="260"/>
                </a:lnTo>
                <a:lnTo>
                  <a:pt x="33" y="260"/>
                </a:lnTo>
                <a:lnTo>
                  <a:pt x="33" y="254"/>
                </a:lnTo>
                <a:lnTo>
                  <a:pt x="26" y="254"/>
                </a:lnTo>
                <a:lnTo>
                  <a:pt x="26" y="247"/>
                </a:lnTo>
                <a:lnTo>
                  <a:pt x="26" y="241"/>
                </a:lnTo>
                <a:lnTo>
                  <a:pt x="33" y="228"/>
                </a:lnTo>
                <a:lnTo>
                  <a:pt x="39" y="221"/>
                </a:lnTo>
                <a:lnTo>
                  <a:pt x="46" y="221"/>
                </a:lnTo>
                <a:lnTo>
                  <a:pt x="46" y="215"/>
                </a:lnTo>
                <a:lnTo>
                  <a:pt x="52" y="215"/>
                </a:lnTo>
                <a:lnTo>
                  <a:pt x="65" y="182"/>
                </a:lnTo>
                <a:lnTo>
                  <a:pt x="65" y="176"/>
                </a:lnTo>
                <a:lnTo>
                  <a:pt x="65" y="176"/>
                </a:lnTo>
                <a:lnTo>
                  <a:pt x="59" y="169"/>
                </a:lnTo>
                <a:lnTo>
                  <a:pt x="52" y="169"/>
                </a:lnTo>
                <a:lnTo>
                  <a:pt x="52" y="163"/>
                </a:lnTo>
                <a:lnTo>
                  <a:pt x="52" y="156"/>
                </a:lnTo>
                <a:lnTo>
                  <a:pt x="59" y="150"/>
                </a:lnTo>
                <a:lnTo>
                  <a:pt x="59" y="150"/>
                </a:lnTo>
                <a:lnTo>
                  <a:pt x="52" y="143"/>
                </a:lnTo>
                <a:lnTo>
                  <a:pt x="52" y="143"/>
                </a:lnTo>
                <a:lnTo>
                  <a:pt x="59" y="137"/>
                </a:lnTo>
                <a:lnTo>
                  <a:pt x="85"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6" name=""/>
          <p:cNvSpPr/>
          <p:nvPr/>
        </p:nvSpPr>
        <p:spPr>
          <a:xfrm>
            <a:off x="393840" y="1882800"/>
            <a:ext cx="1963440" cy="1325520"/>
          </a:xfrm>
          <a:custGeom>
            <a:avLst/>
            <a:gdLst/>
            <a:ahLst/>
            <a:rect l="l" t="t" r="r" b="b"/>
            <a:pathLst>
              <a:path w="344" h="292">
                <a:moveTo>
                  <a:pt x="0" y="221"/>
                </a:moveTo>
                <a:lnTo>
                  <a:pt x="0" y="214"/>
                </a:lnTo>
                <a:lnTo>
                  <a:pt x="0" y="201"/>
                </a:lnTo>
                <a:lnTo>
                  <a:pt x="0" y="201"/>
                </a:lnTo>
                <a:lnTo>
                  <a:pt x="0" y="195"/>
                </a:lnTo>
                <a:lnTo>
                  <a:pt x="0" y="188"/>
                </a:lnTo>
                <a:lnTo>
                  <a:pt x="0" y="169"/>
                </a:lnTo>
                <a:lnTo>
                  <a:pt x="7" y="162"/>
                </a:lnTo>
                <a:lnTo>
                  <a:pt x="7" y="162"/>
                </a:lnTo>
                <a:lnTo>
                  <a:pt x="7" y="162"/>
                </a:lnTo>
                <a:lnTo>
                  <a:pt x="13" y="156"/>
                </a:lnTo>
                <a:lnTo>
                  <a:pt x="13" y="149"/>
                </a:lnTo>
                <a:lnTo>
                  <a:pt x="13" y="143"/>
                </a:lnTo>
                <a:lnTo>
                  <a:pt x="20" y="143"/>
                </a:lnTo>
                <a:lnTo>
                  <a:pt x="26" y="130"/>
                </a:lnTo>
                <a:lnTo>
                  <a:pt x="33" y="117"/>
                </a:lnTo>
                <a:lnTo>
                  <a:pt x="39" y="104"/>
                </a:lnTo>
                <a:lnTo>
                  <a:pt x="52" y="71"/>
                </a:lnTo>
                <a:lnTo>
                  <a:pt x="59" y="58"/>
                </a:lnTo>
                <a:lnTo>
                  <a:pt x="65" y="39"/>
                </a:lnTo>
                <a:lnTo>
                  <a:pt x="72" y="19"/>
                </a:lnTo>
                <a:lnTo>
                  <a:pt x="78" y="6"/>
                </a:lnTo>
                <a:lnTo>
                  <a:pt x="78" y="0"/>
                </a:lnTo>
                <a:lnTo>
                  <a:pt x="78" y="0"/>
                </a:lnTo>
                <a:lnTo>
                  <a:pt x="78" y="0"/>
                </a:lnTo>
                <a:lnTo>
                  <a:pt x="85" y="0"/>
                </a:lnTo>
                <a:lnTo>
                  <a:pt x="85" y="0"/>
                </a:lnTo>
                <a:lnTo>
                  <a:pt x="91" y="0"/>
                </a:lnTo>
                <a:lnTo>
                  <a:pt x="98" y="6"/>
                </a:lnTo>
                <a:lnTo>
                  <a:pt x="98" y="6"/>
                </a:lnTo>
                <a:lnTo>
                  <a:pt x="104" y="6"/>
                </a:lnTo>
                <a:lnTo>
                  <a:pt x="111" y="13"/>
                </a:lnTo>
                <a:lnTo>
                  <a:pt x="117" y="26"/>
                </a:lnTo>
                <a:lnTo>
                  <a:pt x="111" y="26"/>
                </a:lnTo>
                <a:lnTo>
                  <a:pt x="111" y="39"/>
                </a:lnTo>
                <a:lnTo>
                  <a:pt x="117" y="45"/>
                </a:lnTo>
                <a:lnTo>
                  <a:pt x="124" y="52"/>
                </a:lnTo>
                <a:lnTo>
                  <a:pt x="137" y="52"/>
                </a:lnTo>
                <a:lnTo>
                  <a:pt x="149" y="52"/>
                </a:lnTo>
                <a:lnTo>
                  <a:pt x="156" y="52"/>
                </a:lnTo>
                <a:lnTo>
                  <a:pt x="169" y="52"/>
                </a:lnTo>
                <a:lnTo>
                  <a:pt x="175" y="58"/>
                </a:lnTo>
                <a:lnTo>
                  <a:pt x="188" y="58"/>
                </a:lnTo>
                <a:lnTo>
                  <a:pt x="195" y="58"/>
                </a:lnTo>
                <a:lnTo>
                  <a:pt x="201" y="58"/>
                </a:lnTo>
                <a:lnTo>
                  <a:pt x="208" y="65"/>
                </a:lnTo>
                <a:lnTo>
                  <a:pt x="214" y="58"/>
                </a:lnTo>
                <a:lnTo>
                  <a:pt x="214" y="58"/>
                </a:lnTo>
                <a:lnTo>
                  <a:pt x="221" y="58"/>
                </a:lnTo>
                <a:lnTo>
                  <a:pt x="227" y="58"/>
                </a:lnTo>
                <a:lnTo>
                  <a:pt x="234" y="58"/>
                </a:lnTo>
                <a:lnTo>
                  <a:pt x="234" y="58"/>
                </a:lnTo>
                <a:lnTo>
                  <a:pt x="240" y="58"/>
                </a:lnTo>
                <a:lnTo>
                  <a:pt x="247" y="58"/>
                </a:lnTo>
                <a:lnTo>
                  <a:pt x="247" y="65"/>
                </a:lnTo>
                <a:lnTo>
                  <a:pt x="253" y="65"/>
                </a:lnTo>
                <a:lnTo>
                  <a:pt x="260" y="58"/>
                </a:lnTo>
                <a:lnTo>
                  <a:pt x="331" y="78"/>
                </a:lnTo>
                <a:lnTo>
                  <a:pt x="331" y="84"/>
                </a:lnTo>
                <a:lnTo>
                  <a:pt x="338" y="84"/>
                </a:lnTo>
                <a:lnTo>
                  <a:pt x="344" y="91"/>
                </a:lnTo>
                <a:lnTo>
                  <a:pt x="344" y="91"/>
                </a:lnTo>
                <a:lnTo>
                  <a:pt x="344" y="97"/>
                </a:lnTo>
                <a:lnTo>
                  <a:pt x="331" y="130"/>
                </a:lnTo>
                <a:lnTo>
                  <a:pt x="325" y="130"/>
                </a:lnTo>
                <a:lnTo>
                  <a:pt x="325" y="136"/>
                </a:lnTo>
                <a:lnTo>
                  <a:pt x="318" y="136"/>
                </a:lnTo>
                <a:lnTo>
                  <a:pt x="312" y="143"/>
                </a:lnTo>
                <a:lnTo>
                  <a:pt x="305" y="156"/>
                </a:lnTo>
                <a:lnTo>
                  <a:pt x="305" y="162"/>
                </a:lnTo>
                <a:lnTo>
                  <a:pt x="305" y="169"/>
                </a:lnTo>
                <a:lnTo>
                  <a:pt x="312" y="169"/>
                </a:lnTo>
                <a:lnTo>
                  <a:pt x="312" y="175"/>
                </a:lnTo>
                <a:lnTo>
                  <a:pt x="312" y="175"/>
                </a:lnTo>
                <a:lnTo>
                  <a:pt x="312" y="182"/>
                </a:lnTo>
                <a:lnTo>
                  <a:pt x="312" y="182"/>
                </a:lnTo>
                <a:lnTo>
                  <a:pt x="312" y="188"/>
                </a:lnTo>
                <a:lnTo>
                  <a:pt x="305" y="195"/>
                </a:lnTo>
                <a:lnTo>
                  <a:pt x="279" y="292"/>
                </a:lnTo>
                <a:lnTo>
                  <a:pt x="162" y="260"/>
                </a:lnTo>
                <a:lnTo>
                  <a:pt x="0" y="221"/>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7" name=""/>
          <p:cNvSpPr/>
          <p:nvPr/>
        </p:nvSpPr>
        <p:spPr>
          <a:xfrm>
            <a:off x="393840" y="1882800"/>
            <a:ext cx="1963440" cy="1325520"/>
          </a:xfrm>
          <a:custGeom>
            <a:avLst/>
            <a:gdLst/>
            <a:ahLst/>
            <a:rect l="l" t="t" r="r" b="b"/>
            <a:pathLst>
              <a:path w="344" h="292">
                <a:moveTo>
                  <a:pt x="0" y="221"/>
                </a:moveTo>
                <a:lnTo>
                  <a:pt x="0" y="214"/>
                </a:lnTo>
                <a:lnTo>
                  <a:pt x="0" y="201"/>
                </a:lnTo>
                <a:lnTo>
                  <a:pt x="0" y="201"/>
                </a:lnTo>
                <a:lnTo>
                  <a:pt x="0" y="195"/>
                </a:lnTo>
                <a:lnTo>
                  <a:pt x="0" y="188"/>
                </a:lnTo>
                <a:lnTo>
                  <a:pt x="0" y="169"/>
                </a:lnTo>
                <a:lnTo>
                  <a:pt x="7" y="162"/>
                </a:lnTo>
                <a:lnTo>
                  <a:pt x="7" y="162"/>
                </a:lnTo>
                <a:lnTo>
                  <a:pt x="7" y="162"/>
                </a:lnTo>
                <a:lnTo>
                  <a:pt x="13" y="156"/>
                </a:lnTo>
                <a:lnTo>
                  <a:pt x="13" y="149"/>
                </a:lnTo>
                <a:lnTo>
                  <a:pt x="13" y="143"/>
                </a:lnTo>
                <a:lnTo>
                  <a:pt x="20" y="143"/>
                </a:lnTo>
                <a:lnTo>
                  <a:pt x="26" y="130"/>
                </a:lnTo>
                <a:lnTo>
                  <a:pt x="33" y="117"/>
                </a:lnTo>
                <a:lnTo>
                  <a:pt x="39" y="104"/>
                </a:lnTo>
                <a:lnTo>
                  <a:pt x="52" y="71"/>
                </a:lnTo>
                <a:lnTo>
                  <a:pt x="59" y="58"/>
                </a:lnTo>
                <a:lnTo>
                  <a:pt x="65" y="39"/>
                </a:lnTo>
                <a:lnTo>
                  <a:pt x="72" y="19"/>
                </a:lnTo>
                <a:lnTo>
                  <a:pt x="78" y="6"/>
                </a:lnTo>
                <a:lnTo>
                  <a:pt x="78" y="0"/>
                </a:lnTo>
                <a:lnTo>
                  <a:pt x="78" y="0"/>
                </a:lnTo>
                <a:lnTo>
                  <a:pt x="78" y="0"/>
                </a:lnTo>
                <a:lnTo>
                  <a:pt x="85" y="0"/>
                </a:lnTo>
                <a:lnTo>
                  <a:pt x="85" y="0"/>
                </a:lnTo>
                <a:lnTo>
                  <a:pt x="91" y="0"/>
                </a:lnTo>
                <a:lnTo>
                  <a:pt x="98" y="6"/>
                </a:lnTo>
                <a:lnTo>
                  <a:pt x="98" y="6"/>
                </a:lnTo>
                <a:lnTo>
                  <a:pt x="104" y="6"/>
                </a:lnTo>
                <a:lnTo>
                  <a:pt x="111" y="13"/>
                </a:lnTo>
                <a:lnTo>
                  <a:pt x="117" y="26"/>
                </a:lnTo>
                <a:lnTo>
                  <a:pt x="111" y="26"/>
                </a:lnTo>
                <a:lnTo>
                  <a:pt x="111" y="39"/>
                </a:lnTo>
                <a:lnTo>
                  <a:pt x="117" y="45"/>
                </a:lnTo>
                <a:lnTo>
                  <a:pt x="124" y="52"/>
                </a:lnTo>
                <a:lnTo>
                  <a:pt x="137" y="52"/>
                </a:lnTo>
                <a:lnTo>
                  <a:pt x="149" y="52"/>
                </a:lnTo>
                <a:lnTo>
                  <a:pt x="156" y="52"/>
                </a:lnTo>
                <a:lnTo>
                  <a:pt x="169" y="52"/>
                </a:lnTo>
                <a:lnTo>
                  <a:pt x="175" y="58"/>
                </a:lnTo>
                <a:lnTo>
                  <a:pt x="188" y="58"/>
                </a:lnTo>
                <a:lnTo>
                  <a:pt x="195" y="58"/>
                </a:lnTo>
                <a:lnTo>
                  <a:pt x="201" y="58"/>
                </a:lnTo>
                <a:lnTo>
                  <a:pt x="208" y="65"/>
                </a:lnTo>
                <a:lnTo>
                  <a:pt x="214" y="58"/>
                </a:lnTo>
                <a:lnTo>
                  <a:pt x="214" y="58"/>
                </a:lnTo>
                <a:lnTo>
                  <a:pt x="221" y="58"/>
                </a:lnTo>
                <a:lnTo>
                  <a:pt x="227" y="58"/>
                </a:lnTo>
                <a:lnTo>
                  <a:pt x="234" y="58"/>
                </a:lnTo>
                <a:lnTo>
                  <a:pt x="234" y="58"/>
                </a:lnTo>
                <a:lnTo>
                  <a:pt x="240" y="58"/>
                </a:lnTo>
                <a:lnTo>
                  <a:pt x="247" y="58"/>
                </a:lnTo>
                <a:lnTo>
                  <a:pt x="247" y="65"/>
                </a:lnTo>
                <a:lnTo>
                  <a:pt x="253" y="65"/>
                </a:lnTo>
                <a:lnTo>
                  <a:pt x="260" y="58"/>
                </a:lnTo>
                <a:lnTo>
                  <a:pt x="331" y="78"/>
                </a:lnTo>
                <a:lnTo>
                  <a:pt x="331" y="84"/>
                </a:lnTo>
                <a:lnTo>
                  <a:pt x="338" y="84"/>
                </a:lnTo>
                <a:lnTo>
                  <a:pt x="344" y="91"/>
                </a:lnTo>
                <a:lnTo>
                  <a:pt x="344" y="91"/>
                </a:lnTo>
                <a:lnTo>
                  <a:pt x="344" y="97"/>
                </a:lnTo>
                <a:lnTo>
                  <a:pt x="331" y="130"/>
                </a:lnTo>
                <a:lnTo>
                  <a:pt x="325" y="130"/>
                </a:lnTo>
                <a:lnTo>
                  <a:pt x="325" y="136"/>
                </a:lnTo>
                <a:lnTo>
                  <a:pt x="318" y="136"/>
                </a:lnTo>
                <a:lnTo>
                  <a:pt x="312" y="143"/>
                </a:lnTo>
                <a:lnTo>
                  <a:pt x="305" y="156"/>
                </a:lnTo>
                <a:lnTo>
                  <a:pt x="305" y="162"/>
                </a:lnTo>
                <a:lnTo>
                  <a:pt x="305" y="169"/>
                </a:lnTo>
                <a:lnTo>
                  <a:pt x="312" y="169"/>
                </a:lnTo>
                <a:lnTo>
                  <a:pt x="312" y="175"/>
                </a:lnTo>
                <a:lnTo>
                  <a:pt x="312" y="175"/>
                </a:lnTo>
                <a:lnTo>
                  <a:pt x="312" y="182"/>
                </a:lnTo>
                <a:lnTo>
                  <a:pt x="312" y="182"/>
                </a:lnTo>
                <a:lnTo>
                  <a:pt x="312" y="188"/>
                </a:lnTo>
                <a:lnTo>
                  <a:pt x="305" y="195"/>
                </a:lnTo>
                <a:lnTo>
                  <a:pt x="279" y="292"/>
                </a:lnTo>
                <a:lnTo>
                  <a:pt x="162" y="260"/>
                </a:lnTo>
                <a:lnTo>
                  <a:pt x="0" y="221"/>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216000" y="2886120"/>
            <a:ext cx="1987560" cy="2689200"/>
          </a:xfrm>
          <a:custGeom>
            <a:avLst/>
            <a:gdLst/>
            <a:ahLst/>
            <a:rect l="l" t="t" r="r" b="b"/>
            <a:pathLst>
              <a:path w="350" h="592">
                <a:moveTo>
                  <a:pt x="305" y="592"/>
                </a:moveTo>
                <a:lnTo>
                  <a:pt x="194" y="579"/>
                </a:lnTo>
                <a:lnTo>
                  <a:pt x="194" y="579"/>
                </a:lnTo>
                <a:lnTo>
                  <a:pt x="194" y="572"/>
                </a:lnTo>
                <a:lnTo>
                  <a:pt x="194" y="566"/>
                </a:lnTo>
                <a:lnTo>
                  <a:pt x="194" y="566"/>
                </a:lnTo>
                <a:lnTo>
                  <a:pt x="194" y="566"/>
                </a:lnTo>
                <a:lnTo>
                  <a:pt x="194" y="566"/>
                </a:lnTo>
                <a:lnTo>
                  <a:pt x="194" y="559"/>
                </a:lnTo>
                <a:lnTo>
                  <a:pt x="194" y="559"/>
                </a:lnTo>
                <a:lnTo>
                  <a:pt x="194" y="540"/>
                </a:lnTo>
                <a:lnTo>
                  <a:pt x="188" y="520"/>
                </a:lnTo>
                <a:lnTo>
                  <a:pt x="181" y="520"/>
                </a:lnTo>
                <a:lnTo>
                  <a:pt x="175" y="507"/>
                </a:lnTo>
                <a:lnTo>
                  <a:pt x="162" y="501"/>
                </a:lnTo>
                <a:lnTo>
                  <a:pt x="156" y="501"/>
                </a:lnTo>
                <a:lnTo>
                  <a:pt x="156" y="494"/>
                </a:lnTo>
                <a:lnTo>
                  <a:pt x="156" y="494"/>
                </a:lnTo>
                <a:lnTo>
                  <a:pt x="156" y="488"/>
                </a:lnTo>
                <a:lnTo>
                  <a:pt x="156" y="488"/>
                </a:lnTo>
                <a:lnTo>
                  <a:pt x="149" y="481"/>
                </a:lnTo>
                <a:lnTo>
                  <a:pt x="143" y="481"/>
                </a:lnTo>
                <a:lnTo>
                  <a:pt x="136" y="475"/>
                </a:lnTo>
                <a:lnTo>
                  <a:pt x="130" y="468"/>
                </a:lnTo>
                <a:lnTo>
                  <a:pt x="123" y="455"/>
                </a:lnTo>
                <a:lnTo>
                  <a:pt x="117" y="455"/>
                </a:lnTo>
                <a:lnTo>
                  <a:pt x="110" y="449"/>
                </a:lnTo>
                <a:lnTo>
                  <a:pt x="91" y="442"/>
                </a:lnTo>
                <a:lnTo>
                  <a:pt x="84" y="442"/>
                </a:lnTo>
                <a:lnTo>
                  <a:pt x="71" y="436"/>
                </a:lnTo>
                <a:lnTo>
                  <a:pt x="71" y="429"/>
                </a:lnTo>
                <a:lnTo>
                  <a:pt x="71" y="429"/>
                </a:lnTo>
                <a:lnTo>
                  <a:pt x="71" y="423"/>
                </a:lnTo>
                <a:lnTo>
                  <a:pt x="71" y="416"/>
                </a:lnTo>
                <a:lnTo>
                  <a:pt x="78" y="410"/>
                </a:lnTo>
                <a:lnTo>
                  <a:pt x="78" y="403"/>
                </a:lnTo>
                <a:lnTo>
                  <a:pt x="71" y="397"/>
                </a:lnTo>
                <a:lnTo>
                  <a:pt x="71" y="397"/>
                </a:lnTo>
                <a:lnTo>
                  <a:pt x="71" y="390"/>
                </a:lnTo>
                <a:lnTo>
                  <a:pt x="71" y="390"/>
                </a:lnTo>
                <a:lnTo>
                  <a:pt x="71" y="390"/>
                </a:lnTo>
                <a:lnTo>
                  <a:pt x="71" y="384"/>
                </a:lnTo>
                <a:lnTo>
                  <a:pt x="65" y="377"/>
                </a:lnTo>
                <a:lnTo>
                  <a:pt x="52" y="358"/>
                </a:lnTo>
                <a:lnTo>
                  <a:pt x="52" y="351"/>
                </a:lnTo>
                <a:lnTo>
                  <a:pt x="52" y="345"/>
                </a:lnTo>
                <a:lnTo>
                  <a:pt x="52" y="338"/>
                </a:lnTo>
                <a:lnTo>
                  <a:pt x="39" y="325"/>
                </a:lnTo>
                <a:lnTo>
                  <a:pt x="39" y="312"/>
                </a:lnTo>
                <a:lnTo>
                  <a:pt x="45" y="305"/>
                </a:lnTo>
                <a:lnTo>
                  <a:pt x="45" y="305"/>
                </a:lnTo>
                <a:lnTo>
                  <a:pt x="52" y="305"/>
                </a:lnTo>
                <a:lnTo>
                  <a:pt x="52" y="292"/>
                </a:lnTo>
                <a:lnTo>
                  <a:pt x="45" y="292"/>
                </a:lnTo>
                <a:lnTo>
                  <a:pt x="39" y="286"/>
                </a:lnTo>
                <a:lnTo>
                  <a:pt x="32" y="279"/>
                </a:lnTo>
                <a:lnTo>
                  <a:pt x="32" y="273"/>
                </a:lnTo>
                <a:lnTo>
                  <a:pt x="32" y="253"/>
                </a:lnTo>
                <a:lnTo>
                  <a:pt x="32" y="253"/>
                </a:lnTo>
                <a:lnTo>
                  <a:pt x="32" y="247"/>
                </a:lnTo>
                <a:lnTo>
                  <a:pt x="32" y="247"/>
                </a:lnTo>
                <a:lnTo>
                  <a:pt x="39" y="240"/>
                </a:lnTo>
                <a:lnTo>
                  <a:pt x="39" y="240"/>
                </a:lnTo>
                <a:lnTo>
                  <a:pt x="39" y="240"/>
                </a:lnTo>
                <a:lnTo>
                  <a:pt x="39" y="247"/>
                </a:lnTo>
                <a:lnTo>
                  <a:pt x="39" y="253"/>
                </a:lnTo>
                <a:lnTo>
                  <a:pt x="45" y="253"/>
                </a:lnTo>
                <a:lnTo>
                  <a:pt x="45" y="253"/>
                </a:lnTo>
                <a:lnTo>
                  <a:pt x="52" y="247"/>
                </a:lnTo>
                <a:lnTo>
                  <a:pt x="45" y="240"/>
                </a:lnTo>
                <a:lnTo>
                  <a:pt x="45" y="234"/>
                </a:lnTo>
                <a:lnTo>
                  <a:pt x="45" y="227"/>
                </a:lnTo>
                <a:lnTo>
                  <a:pt x="45" y="227"/>
                </a:lnTo>
                <a:lnTo>
                  <a:pt x="39" y="227"/>
                </a:lnTo>
                <a:lnTo>
                  <a:pt x="39" y="234"/>
                </a:lnTo>
                <a:lnTo>
                  <a:pt x="39" y="234"/>
                </a:lnTo>
                <a:lnTo>
                  <a:pt x="32" y="234"/>
                </a:lnTo>
                <a:lnTo>
                  <a:pt x="26" y="221"/>
                </a:lnTo>
                <a:lnTo>
                  <a:pt x="19" y="221"/>
                </a:lnTo>
                <a:lnTo>
                  <a:pt x="19" y="214"/>
                </a:lnTo>
                <a:lnTo>
                  <a:pt x="19" y="195"/>
                </a:lnTo>
                <a:lnTo>
                  <a:pt x="13" y="188"/>
                </a:lnTo>
                <a:lnTo>
                  <a:pt x="13" y="182"/>
                </a:lnTo>
                <a:lnTo>
                  <a:pt x="6" y="162"/>
                </a:lnTo>
                <a:lnTo>
                  <a:pt x="6" y="156"/>
                </a:lnTo>
                <a:lnTo>
                  <a:pt x="6" y="149"/>
                </a:lnTo>
                <a:lnTo>
                  <a:pt x="6" y="149"/>
                </a:lnTo>
                <a:lnTo>
                  <a:pt x="6" y="136"/>
                </a:lnTo>
                <a:lnTo>
                  <a:pt x="13" y="130"/>
                </a:lnTo>
                <a:lnTo>
                  <a:pt x="13" y="123"/>
                </a:lnTo>
                <a:lnTo>
                  <a:pt x="13" y="117"/>
                </a:lnTo>
                <a:lnTo>
                  <a:pt x="6" y="104"/>
                </a:lnTo>
                <a:lnTo>
                  <a:pt x="6" y="97"/>
                </a:lnTo>
                <a:lnTo>
                  <a:pt x="6" y="97"/>
                </a:lnTo>
                <a:lnTo>
                  <a:pt x="6" y="97"/>
                </a:lnTo>
                <a:lnTo>
                  <a:pt x="0" y="91"/>
                </a:lnTo>
                <a:lnTo>
                  <a:pt x="0" y="84"/>
                </a:lnTo>
                <a:lnTo>
                  <a:pt x="0" y="78"/>
                </a:lnTo>
                <a:lnTo>
                  <a:pt x="0" y="78"/>
                </a:lnTo>
                <a:lnTo>
                  <a:pt x="6" y="65"/>
                </a:lnTo>
                <a:lnTo>
                  <a:pt x="19" y="52"/>
                </a:lnTo>
                <a:lnTo>
                  <a:pt x="19" y="45"/>
                </a:lnTo>
                <a:lnTo>
                  <a:pt x="26" y="39"/>
                </a:lnTo>
                <a:lnTo>
                  <a:pt x="26" y="32"/>
                </a:lnTo>
                <a:lnTo>
                  <a:pt x="32" y="32"/>
                </a:lnTo>
                <a:lnTo>
                  <a:pt x="32" y="13"/>
                </a:lnTo>
                <a:lnTo>
                  <a:pt x="32" y="6"/>
                </a:lnTo>
                <a:lnTo>
                  <a:pt x="32" y="0"/>
                </a:lnTo>
                <a:lnTo>
                  <a:pt x="32" y="0"/>
                </a:lnTo>
                <a:lnTo>
                  <a:pt x="194" y="39"/>
                </a:lnTo>
                <a:lnTo>
                  <a:pt x="156" y="201"/>
                </a:lnTo>
                <a:lnTo>
                  <a:pt x="337" y="468"/>
                </a:lnTo>
                <a:lnTo>
                  <a:pt x="337" y="475"/>
                </a:lnTo>
                <a:lnTo>
                  <a:pt x="337" y="481"/>
                </a:lnTo>
                <a:lnTo>
                  <a:pt x="337" y="481"/>
                </a:lnTo>
                <a:lnTo>
                  <a:pt x="337" y="488"/>
                </a:lnTo>
                <a:lnTo>
                  <a:pt x="337" y="494"/>
                </a:lnTo>
                <a:lnTo>
                  <a:pt x="337" y="494"/>
                </a:lnTo>
                <a:lnTo>
                  <a:pt x="344" y="501"/>
                </a:lnTo>
                <a:lnTo>
                  <a:pt x="344" y="507"/>
                </a:lnTo>
                <a:lnTo>
                  <a:pt x="350" y="507"/>
                </a:lnTo>
                <a:lnTo>
                  <a:pt x="350" y="514"/>
                </a:lnTo>
                <a:lnTo>
                  <a:pt x="350" y="514"/>
                </a:lnTo>
                <a:lnTo>
                  <a:pt x="344" y="514"/>
                </a:lnTo>
                <a:lnTo>
                  <a:pt x="337" y="520"/>
                </a:lnTo>
                <a:lnTo>
                  <a:pt x="331" y="520"/>
                </a:lnTo>
                <a:lnTo>
                  <a:pt x="331" y="527"/>
                </a:lnTo>
                <a:lnTo>
                  <a:pt x="324" y="540"/>
                </a:lnTo>
                <a:lnTo>
                  <a:pt x="318" y="553"/>
                </a:lnTo>
                <a:lnTo>
                  <a:pt x="311" y="553"/>
                </a:lnTo>
                <a:lnTo>
                  <a:pt x="311" y="559"/>
                </a:lnTo>
                <a:lnTo>
                  <a:pt x="311" y="559"/>
                </a:lnTo>
                <a:lnTo>
                  <a:pt x="311" y="566"/>
                </a:lnTo>
                <a:lnTo>
                  <a:pt x="311" y="572"/>
                </a:lnTo>
                <a:lnTo>
                  <a:pt x="311" y="572"/>
                </a:lnTo>
                <a:lnTo>
                  <a:pt x="318" y="579"/>
                </a:lnTo>
                <a:lnTo>
                  <a:pt x="318" y="579"/>
                </a:lnTo>
                <a:lnTo>
                  <a:pt x="318" y="585"/>
                </a:lnTo>
                <a:lnTo>
                  <a:pt x="318" y="585"/>
                </a:lnTo>
                <a:lnTo>
                  <a:pt x="311" y="592"/>
                </a:lnTo>
                <a:lnTo>
                  <a:pt x="311" y="592"/>
                </a:lnTo>
                <a:lnTo>
                  <a:pt x="305" y="592"/>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9" name=""/>
          <p:cNvSpPr/>
          <p:nvPr/>
        </p:nvSpPr>
        <p:spPr>
          <a:xfrm>
            <a:off x="216000" y="2886120"/>
            <a:ext cx="1987560" cy="2689200"/>
          </a:xfrm>
          <a:custGeom>
            <a:avLst/>
            <a:gdLst/>
            <a:ahLst/>
            <a:rect l="l" t="t" r="r" b="b"/>
            <a:pathLst>
              <a:path w="350" h="592">
                <a:moveTo>
                  <a:pt x="305" y="592"/>
                </a:moveTo>
                <a:lnTo>
                  <a:pt x="194" y="579"/>
                </a:lnTo>
                <a:lnTo>
                  <a:pt x="194" y="579"/>
                </a:lnTo>
                <a:lnTo>
                  <a:pt x="194" y="572"/>
                </a:lnTo>
                <a:lnTo>
                  <a:pt x="194" y="566"/>
                </a:lnTo>
                <a:lnTo>
                  <a:pt x="194" y="566"/>
                </a:lnTo>
                <a:lnTo>
                  <a:pt x="194" y="566"/>
                </a:lnTo>
                <a:lnTo>
                  <a:pt x="194" y="566"/>
                </a:lnTo>
                <a:lnTo>
                  <a:pt x="194" y="559"/>
                </a:lnTo>
                <a:lnTo>
                  <a:pt x="194" y="559"/>
                </a:lnTo>
                <a:lnTo>
                  <a:pt x="194" y="540"/>
                </a:lnTo>
                <a:lnTo>
                  <a:pt x="188" y="520"/>
                </a:lnTo>
                <a:lnTo>
                  <a:pt x="181" y="520"/>
                </a:lnTo>
                <a:lnTo>
                  <a:pt x="175" y="507"/>
                </a:lnTo>
                <a:lnTo>
                  <a:pt x="162" y="501"/>
                </a:lnTo>
                <a:lnTo>
                  <a:pt x="156" y="501"/>
                </a:lnTo>
                <a:lnTo>
                  <a:pt x="156" y="494"/>
                </a:lnTo>
                <a:lnTo>
                  <a:pt x="156" y="494"/>
                </a:lnTo>
                <a:lnTo>
                  <a:pt x="156" y="488"/>
                </a:lnTo>
                <a:lnTo>
                  <a:pt x="156" y="488"/>
                </a:lnTo>
                <a:lnTo>
                  <a:pt x="149" y="481"/>
                </a:lnTo>
                <a:lnTo>
                  <a:pt x="143" y="481"/>
                </a:lnTo>
                <a:lnTo>
                  <a:pt x="136" y="475"/>
                </a:lnTo>
                <a:lnTo>
                  <a:pt x="130" y="468"/>
                </a:lnTo>
                <a:lnTo>
                  <a:pt x="123" y="455"/>
                </a:lnTo>
                <a:lnTo>
                  <a:pt x="117" y="455"/>
                </a:lnTo>
                <a:lnTo>
                  <a:pt x="110" y="449"/>
                </a:lnTo>
                <a:lnTo>
                  <a:pt x="91" y="442"/>
                </a:lnTo>
                <a:lnTo>
                  <a:pt x="84" y="442"/>
                </a:lnTo>
                <a:lnTo>
                  <a:pt x="71" y="436"/>
                </a:lnTo>
                <a:lnTo>
                  <a:pt x="71" y="429"/>
                </a:lnTo>
                <a:lnTo>
                  <a:pt x="71" y="429"/>
                </a:lnTo>
                <a:lnTo>
                  <a:pt x="71" y="423"/>
                </a:lnTo>
                <a:lnTo>
                  <a:pt x="71" y="416"/>
                </a:lnTo>
                <a:lnTo>
                  <a:pt x="78" y="410"/>
                </a:lnTo>
                <a:lnTo>
                  <a:pt x="78" y="403"/>
                </a:lnTo>
                <a:lnTo>
                  <a:pt x="71" y="397"/>
                </a:lnTo>
                <a:lnTo>
                  <a:pt x="71" y="397"/>
                </a:lnTo>
                <a:lnTo>
                  <a:pt x="71" y="390"/>
                </a:lnTo>
                <a:lnTo>
                  <a:pt x="71" y="390"/>
                </a:lnTo>
                <a:lnTo>
                  <a:pt x="71" y="390"/>
                </a:lnTo>
                <a:lnTo>
                  <a:pt x="71" y="384"/>
                </a:lnTo>
                <a:lnTo>
                  <a:pt x="65" y="377"/>
                </a:lnTo>
                <a:lnTo>
                  <a:pt x="52" y="358"/>
                </a:lnTo>
                <a:lnTo>
                  <a:pt x="52" y="351"/>
                </a:lnTo>
                <a:lnTo>
                  <a:pt x="52" y="345"/>
                </a:lnTo>
                <a:lnTo>
                  <a:pt x="52" y="338"/>
                </a:lnTo>
                <a:lnTo>
                  <a:pt x="39" y="325"/>
                </a:lnTo>
                <a:lnTo>
                  <a:pt x="39" y="312"/>
                </a:lnTo>
                <a:lnTo>
                  <a:pt x="45" y="305"/>
                </a:lnTo>
                <a:lnTo>
                  <a:pt x="45" y="305"/>
                </a:lnTo>
                <a:lnTo>
                  <a:pt x="52" y="305"/>
                </a:lnTo>
                <a:lnTo>
                  <a:pt x="52" y="292"/>
                </a:lnTo>
                <a:lnTo>
                  <a:pt x="45" y="292"/>
                </a:lnTo>
                <a:lnTo>
                  <a:pt x="39" y="286"/>
                </a:lnTo>
                <a:lnTo>
                  <a:pt x="32" y="279"/>
                </a:lnTo>
                <a:lnTo>
                  <a:pt x="32" y="273"/>
                </a:lnTo>
                <a:lnTo>
                  <a:pt x="32" y="253"/>
                </a:lnTo>
                <a:lnTo>
                  <a:pt x="32" y="253"/>
                </a:lnTo>
                <a:lnTo>
                  <a:pt x="32" y="247"/>
                </a:lnTo>
                <a:lnTo>
                  <a:pt x="32" y="247"/>
                </a:lnTo>
                <a:lnTo>
                  <a:pt x="39" y="240"/>
                </a:lnTo>
                <a:lnTo>
                  <a:pt x="39" y="240"/>
                </a:lnTo>
                <a:lnTo>
                  <a:pt x="39" y="240"/>
                </a:lnTo>
                <a:lnTo>
                  <a:pt x="39" y="247"/>
                </a:lnTo>
                <a:lnTo>
                  <a:pt x="39" y="253"/>
                </a:lnTo>
                <a:lnTo>
                  <a:pt x="45" y="253"/>
                </a:lnTo>
                <a:lnTo>
                  <a:pt x="45" y="253"/>
                </a:lnTo>
                <a:lnTo>
                  <a:pt x="52" y="247"/>
                </a:lnTo>
                <a:lnTo>
                  <a:pt x="45" y="240"/>
                </a:lnTo>
                <a:lnTo>
                  <a:pt x="45" y="234"/>
                </a:lnTo>
                <a:lnTo>
                  <a:pt x="45" y="227"/>
                </a:lnTo>
                <a:lnTo>
                  <a:pt x="45" y="227"/>
                </a:lnTo>
                <a:lnTo>
                  <a:pt x="39" y="227"/>
                </a:lnTo>
                <a:lnTo>
                  <a:pt x="39" y="234"/>
                </a:lnTo>
                <a:lnTo>
                  <a:pt x="39" y="234"/>
                </a:lnTo>
                <a:lnTo>
                  <a:pt x="32" y="234"/>
                </a:lnTo>
                <a:lnTo>
                  <a:pt x="26" y="221"/>
                </a:lnTo>
                <a:lnTo>
                  <a:pt x="19" y="221"/>
                </a:lnTo>
                <a:lnTo>
                  <a:pt x="19" y="214"/>
                </a:lnTo>
                <a:lnTo>
                  <a:pt x="19" y="195"/>
                </a:lnTo>
                <a:lnTo>
                  <a:pt x="13" y="188"/>
                </a:lnTo>
                <a:lnTo>
                  <a:pt x="13" y="182"/>
                </a:lnTo>
                <a:lnTo>
                  <a:pt x="6" y="162"/>
                </a:lnTo>
                <a:lnTo>
                  <a:pt x="6" y="156"/>
                </a:lnTo>
                <a:lnTo>
                  <a:pt x="6" y="149"/>
                </a:lnTo>
                <a:lnTo>
                  <a:pt x="6" y="149"/>
                </a:lnTo>
                <a:lnTo>
                  <a:pt x="6" y="136"/>
                </a:lnTo>
                <a:lnTo>
                  <a:pt x="13" y="130"/>
                </a:lnTo>
                <a:lnTo>
                  <a:pt x="13" y="123"/>
                </a:lnTo>
                <a:lnTo>
                  <a:pt x="13" y="117"/>
                </a:lnTo>
                <a:lnTo>
                  <a:pt x="6" y="104"/>
                </a:lnTo>
                <a:lnTo>
                  <a:pt x="6" y="97"/>
                </a:lnTo>
                <a:lnTo>
                  <a:pt x="6" y="97"/>
                </a:lnTo>
                <a:lnTo>
                  <a:pt x="6" y="97"/>
                </a:lnTo>
                <a:lnTo>
                  <a:pt x="0" y="91"/>
                </a:lnTo>
                <a:lnTo>
                  <a:pt x="0" y="84"/>
                </a:lnTo>
                <a:lnTo>
                  <a:pt x="0" y="78"/>
                </a:lnTo>
                <a:lnTo>
                  <a:pt x="0" y="78"/>
                </a:lnTo>
                <a:lnTo>
                  <a:pt x="6" y="65"/>
                </a:lnTo>
                <a:lnTo>
                  <a:pt x="19" y="52"/>
                </a:lnTo>
                <a:lnTo>
                  <a:pt x="19" y="45"/>
                </a:lnTo>
                <a:lnTo>
                  <a:pt x="26" y="39"/>
                </a:lnTo>
                <a:lnTo>
                  <a:pt x="26" y="32"/>
                </a:lnTo>
                <a:lnTo>
                  <a:pt x="32" y="32"/>
                </a:lnTo>
                <a:lnTo>
                  <a:pt x="32" y="13"/>
                </a:lnTo>
                <a:lnTo>
                  <a:pt x="32" y="6"/>
                </a:lnTo>
                <a:lnTo>
                  <a:pt x="32" y="0"/>
                </a:lnTo>
                <a:lnTo>
                  <a:pt x="32" y="0"/>
                </a:lnTo>
                <a:lnTo>
                  <a:pt x="194" y="39"/>
                </a:lnTo>
                <a:lnTo>
                  <a:pt x="156" y="201"/>
                </a:lnTo>
                <a:lnTo>
                  <a:pt x="337" y="468"/>
                </a:lnTo>
                <a:lnTo>
                  <a:pt x="337" y="475"/>
                </a:lnTo>
                <a:lnTo>
                  <a:pt x="337" y="481"/>
                </a:lnTo>
                <a:lnTo>
                  <a:pt x="337" y="481"/>
                </a:lnTo>
                <a:lnTo>
                  <a:pt x="337" y="488"/>
                </a:lnTo>
                <a:lnTo>
                  <a:pt x="337" y="494"/>
                </a:lnTo>
                <a:lnTo>
                  <a:pt x="337" y="494"/>
                </a:lnTo>
                <a:lnTo>
                  <a:pt x="344" y="501"/>
                </a:lnTo>
                <a:lnTo>
                  <a:pt x="344" y="507"/>
                </a:lnTo>
                <a:lnTo>
                  <a:pt x="350" y="507"/>
                </a:lnTo>
                <a:lnTo>
                  <a:pt x="350" y="514"/>
                </a:lnTo>
                <a:lnTo>
                  <a:pt x="350" y="514"/>
                </a:lnTo>
                <a:lnTo>
                  <a:pt x="344" y="514"/>
                </a:lnTo>
                <a:lnTo>
                  <a:pt x="337" y="520"/>
                </a:lnTo>
                <a:lnTo>
                  <a:pt x="331" y="520"/>
                </a:lnTo>
                <a:lnTo>
                  <a:pt x="331" y="527"/>
                </a:lnTo>
                <a:lnTo>
                  <a:pt x="324" y="540"/>
                </a:lnTo>
                <a:lnTo>
                  <a:pt x="318" y="553"/>
                </a:lnTo>
                <a:lnTo>
                  <a:pt x="311" y="553"/>
                </a:lnTo>
                <a:lnTo>
                  <a:pt x="311" y="559"/>
                </a:lnTo>
                <a:lnTo>
                  <a:pt x="311" y="559"/>
                </a:lnTo>
                <a:lnTo>
                  <a:pt x="311" y="566"/>
                </a:lnTo>
                <a:lnTo>
                  <a:pt x="311" y="572"/>
                </a:lnTo>
                <a:lnTo>
                  <a:pt x="311" y="572"/>
                </a:lnTo>
                <a:lnTo>
                  <a:pt x="318" y="579"/>
                </a:lnTo>
                <a:lnTo>
                  <a:pt x="318" y="579"/>
                </a:lnTo>
                <a:lnTo>
                  <a:pt x="318" y="585"/>
                </a:lnTo>
                <a:lnTo>
                  <a:pt x="318" y="585"/>
                </a:lnTo>
                <a:lnTo>
                  <a:pt x="311" y="592"/>
                </a:lnTo>
                <a:lnTo>
                  <a:pt x="311" y="592"/>
                </a:lnTo>
                <a:lnTo>
                  <a:pt x="305" y="592"/>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1909800" y="4540320"/>
            <a:ext cx="1701720" cy="1566720"/>
          </a:xfrm>
          <a:custGeom>
            <a:avLst/>
            <a:gdLst/>
            <a:ahLst/>
            <a:rect l="l" t="t" r="r" b="b"/>
            <a:pathLst>
              <a:path w="299" h="345">
                <a:moveTo>
                  <a:pt x="253" y="345"/>
                </a:moveTo>
                <a:lnTo>
                  <a:pt x="299" y="33"/>
                </a:lnTo>
                <a:lnTo>
                  <a:pt x="85" y="0"/>
                </a:lnTo>
                <a:lnTo>
                  <a:pt x="78" y="33"/>
                </a:lnTo>
                <a:lnTo>
                  <a:pt x="72" y="52"/>
                </a:lnTo>
                <a:lnTo>
                  <a:pt x="65" y="52"/>
                </a:lnTo>
                <a:lnTo>
                  <a:pt x="59" y="52"/>
                </a:lnTo>
                <a:lnTo>
                  <a:pt x="59" y="46"/>
                </a:lnTo>
                <a:lnTo>
                  <a:pt x="59" y="46"/>
                </a:lnTo>
                <a:lnTo>
                  <a:pt x="52" y="39"/>
                </a:lnTo>
                <a:lnTo>
                  <a:pt x="46" y="46"/>
                </a:lnTo>
                <a:lnTo>
                  <a:pt x="39" y="46"/>
                </a:lnTo>
                <a:lnTo>
                  <a:pt x="46" y="59"/>
                </a:lnTo>
                <a:lnTo>
                  <a:pt x="39" y="85"/>
                </a:lnTo>
                <a:lnTo>
                  <a:pt x="46" y="85"/>
                </a:lnTo>
                <a:lnTo>
                  <a:pt x="39" y="98"/>
                </a:lnTo>
                <a:lnTo>
                  <a:pt x="39" y="104"/>
                </a:lnTo>
                <a:lnTo>
                  <a:pt x="39" y="104"/>
                </a:lnTo>
                <a:lnTo>
                  <a:pt x="39" y="111"/>
                </a:lnTo>
                <a:lnTo>
                  <a:pt x="39" y="117"/>
                </a:lnTo>
                <a:lnTo>
                  <a:pt x="39" y="117"/>
                </a:lnTo>
                <a:lnTo>
                  <a:pt x="39" y="124"/>
                </a:lnTo>
                <a:lnTo>
                  <a:pt x="39" y="130"/>
                </a:lnTo>
                <a:lnTo>
                  <a:pt x="39" y="130"/>
                </a:lnTo>
                <a:lnTo>
                  <a:pt x="46" y="137"/>
                </a:lnTo>
                <a:lnTo>
                  <a:pt x="46" y="143"/>
                </a:lnTo>
                <a:lnTo>
                  <a:pt x="52" y="143"/>
                </a:lnTo>
                <a:lnTo>
                  <a:pt x="52" y="150"/>
                </a:lnTo>
                <a:lnTo>
                  <a:pt x="52" y="150"/>
                </a:lnTo>
                <a:lnTo>
                  <a:pt x="46" y="150"/>
                </a:lnTo>
                <a:lnTo>
                  <a:pt x="39" y="156"/>
                </a:lnTo>
                <a:lnTo>
                  <a:pt x="33" y="156"/>
                </a:lnTo>
                <a:lnTo>
                  <a:pt x="33" y="163"/>
                </a:lnTo>
                <a:lnTo>
                  <a:pt x="26" y="176"/>
                </a:lnTo>
                <a:lnTo>
                  <a:pt x="20" y="189"/>
                </a:lnTo>
                <a:lnTo>
                  <a:pt x="13" y="189"/>
                </a:lnTo>
                <a:lnTo>
                  <a:pt x="13" y="195"/>
                </a:lnTo>
                <a:lnTo>
                  <a:pt x="13" y="195"/>
                </a:lnTo>
                <a:lnTo>
                  <a:pt x="13" y="202"/>
                </a:lnTo>
                <a:lnTo>
                  <a:pt x="13" y="208"/>
                </a:lnTo>
                <a:lnTo>
                  <a:pt x="13" y="208"/>
                </a:lnTo>
                <a:lnTo>
                  <a:pt x="20" y="215"/>
                </a:lnTo>
                <a:lnTo>
                  <a:pt x="20" y="215"/>
                </a:lnTo>
                <a:lnTo>
                  <a:pt x="20" y="221"/>
                </a:lnTo>
                <a:lnTo>
                  <a:pt x="20" y="221"/>
                </a:lnTo>
                <a:lnTo>
                  <a:pt x="13" y="228"/>
                </a:lnTo>
                <a:lnTo>
                  <a:pt x="13" y="228"/>
                </a:lnTo>
                <a:lnTo>
                  <a:pt x="7" y="228"/>
                </a:lnTo>
                <a:lnTo>
                  <a:pt x="0" y="234"/>
                </a:lnTo>
                <a:lnTo>
                  <a:pt x="162" y="332"/>
                </a:lnTo>
                <a:lnTo>
                  <a:pt x="253" y="345"/>
                </a:lnTo>
                <a:lnTo>
                  <a:pt x="253" y="345"/>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 name=""/>
          <p:cNvSpPr/>
          <p:nvPr/>
        </p:nvSpPr>
        <p:spPr>
          <a:xfrm>
            <a:off x="1909800" y="4540320"/>
            <a:ext cx="1701720" cy="1566720"/>
          </a:xfrm>
          <a:custGeom>
            <a:avLst/>
            <a:gdLst/>
            <a:ahLst/>
            <a:rect l="l" t="t" r="r" b="b"/>
            <a:pathLst>
              <a:path w="299" h="345">
                <a:moveTo>
                  <a:pt x="253" y="345"/>
                </a:moveTo>
                <a:lnTo>
                  <a:pt x="299" y="33"/>
                </a:lnTo>
                <a:lnTo>
                  <a:pt x="85" y="0"/>
                </a:lnTo>
                <a:lnTo>
                  <a:pt x="78" y="33"/>
                </a:lnTo>
                <a:lnTo>
                  <a:pt x="72" y="52"/>
                </a:lnTo>
                <a:lnTo>
                  <a:pt x="65" y="52"/>
                </a:lnTo>
                <a:lnTo>
                  <a:pt x="59" y="52"/>
                </a:lnTo>
                <a:lnTo>
                  <a:pt x="59" y="46"/>
                </a:lnTo>
                <a:lnTo>
                  <a:pt x="59" y="46"/>
                </a:lnTo>
                <a:lnTo>
                  <a:pt x="52" y="39"/>
                </a:lnTo>
                <a:lnTo>
                  <a:pt x="46" y="46"/>
                </a:lnTo>
                <a:lnTo>
                  <a:pt x="39" y="46"/>
                </a:lnTo>
                <a:lnTo>
                  <a:pt x="46" y="59"/>
                </a:lnTo>
                <a:lnTo>
                  <a:pt x="39" y="85"/>
                </a:lnTo>
                <a:lnTo>
                  <a:pt x="46" y="85"/>
                </a:lnTo>
                <a:lnTo>
                  <a:pt x="39" y="98"/>
                </a:lnTo>
                <a:lnTo>
                  <a:pt x="39" y="104"/>
                </a:lnTo>
                <a:lnTo>
                  <a:pt x="39" y="104"/>
                </a:lnTo>
                <a:lnTo>
                  <a:pt x="39" y="111"/>
                </a:lnTo>
                <a:lnTo>
                  <a:pt x="39" y="117"/>
                </a:lnTo>
                <a:lnTo>
                  <a:pt x="39" y="117"/>
                </a:lnTo>
                <a:lnTo>
                  <a:pt x="39" y="124"/>
                </a:lnTo>
                <a:lnTo>
                  <a:pt x="39" y="130"/>
                </a:lnTo>
                <a:lnTo>
                  <a:pt x="39" y="130"/>
                </a:lnTo>
                <a:lnTo>
                  <a:pt x="46" y="137"/>
                </a:lnTo>
                <a:lnTo>
                  <a:pt x="46" y="143"/>
                </a:lnTo>
                <a:lnTo>
                  <a:pt x="52" y="143"/>
                </a:lnTo>
                <a:lnTo>
                  <a:pt x="52" y="150"/>
                </a:lnTo>
                <a:lnTo>
                  <a:pt x="52" y="150"/>
                </a:lnTo>
                <a:lnTo>
                  <a:pt x="46" y="150"/>
                </a:lnTo>
                <a:lnTo>
                  <a:pt x="39" y="156"/>
                </a:lnTo>
                <a:lnTo>
                  <a:pt x="33" y="156"/>
                </a:lnTo>
                <a:lnTo>
                  <a:pt x="33" y="163"/>
                </a:lnTo>
                <a:lnTo>
                  <a:pt x="26" y="176"/>
                </a:lnTo>
                <a:lnTo>
                  <a:pt x="20" y="189"/>
                </a:lnTo>
                <a:lnTo>
                  <a:pt x="13" y="189"/>
                </a:lnTo>
                <a:lnTo>
                  <a:pt x="13" y="195"/>
                </a:lnTo>
                <a:lnTo>
                  <a:pt x="13" y="195"/>
                </a:lnTo>
                <a:lnTo>
                  <a:pt x="13" y="202"/>
                </a:lnTo>
                <a:lnTo>
                  <a:pt x="13" y="208"/>
                </a:lnTo>
                <a:lnTo>
                  <a:pt x="13" y="208"/>
                </a:lnTo>
                <a:lnTo>
                  <a:pt x="20" y="215"/>
                </a:lnTo>
                <a:lnTo>
                  <a:pt x="20" y="215"/>
                </a:lnTo>
                <a:lnTo>
                  <a:pt x="20" y="221"/>
                </a:lnTo>
                <a:lnTo>
                  <a:pt x="20" y="221"/>
                </a:lnTo>
                <a:lnTo>
                  <a:pt x="13" y="228"/>
                </a:lnTo>
                <a:lnTo>
                  <a:pt x="13" y="228"/>
                </a:lnTo>
                <a:lnTo>
                  <a:pt x="7" y="228"/>
                </a:lnTo>
                <a:lnTo>
                  <a:pt x="0" y="234"/>
                </a:lnTo>
                <a:lnTo>
                  <a:pt x="162" y="332"/>
                </a:lnTo>
                <a:lnTo>
                  <a:pt x="253" y="345"/>
                </a:lnTo>
                <a:lnTo>
                  <a:pt x="253" y="345"/>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 name=""/>
          <p:cNvSpPr/>
          <p:nvPr/>
        </p:nvSpPr>
        <p:spPr>
          <a:xfrm>
            <a:off x="1108080" y="3065400"/>
            <a:ext cx="1574640" cy="1947960"/>
          </a:xfrm>
          <a:custGeom>
            <a:avLst/>
            <a:gdLst/>
            <a:ahLst/>
            <a:rect l="l" t="t" r="r" b="b"/>
            <a:pathLst>
              <a:path w="278" h="429">
                <a:moveTo>
                  <a:pt x="38" y="0"/>
                </a:moveTo>
                <a:lnTo>
                  <a:pt x="0" y="162"/>
                </a:lnTo>
                <a:lnTo>
                  <a:pt x="181" y="429"/>
                </a:lnTo>
                <a:lnTo>
                  <a:pt x="181" y="429"/>
                </a:lnTo>
                <a:lnTo>
                  <a:pt x="181" y="423"/>
                </a:lnTo>
                <a:lnTo>
                  <a:pt x="188" y="410"/>
                </a:lnTo>
                <a:lnTo>
                  <a:pt x="181" y="410"/>
                </a:lnTo>
                <a:lnTo>
                  <a:pt x="188" y="384"/>
                </a:lnTo>
                <a:lnTo>
                  <a:pt x="181" y="371"/>
                </a:lnTo>
                <a:lnTo>
                  <a:pt x="188" y="371"/>
                </a:lnTo>
                <a:lnTo>
                  <a:pt x="194" y="364"/>
                </a:lnTo>
                <a:lnTo>
                  <a:pt x="201" y="371"/>
                </a:lnTo>
                <a:lnTo>
                  <a:pt x="201" y="371"/>
                </a:lnTo>
                <a:lnTo>
                  <a:pt x="201" y="377"/>
                </a:lnTo>
                <a:lnTo>
                  <a:pt x="207" y="377"/>
                </a:lnTo>
                <a:lnTo>
                  <a:pt x="214" y="377"/>
                </a:lnTo>
                <a:lnTo>
                  <a:pt x="220" y="358"/>
                </a:lnTo>
                <a:lnTo>
                  <a:pt x="227" y="325"/>
                </a:lnTo>
                <a:lnTo>
                  <a:pt x="278" y="52"/>
                </a:lnTo>
                <a:lnTo>
                  <a:pt x="155" y="32"/>
                </a:lnTo>
                <a:lnTo>
                  <a:pt x="38" y="0"/>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 name=""/>
          <p:cNvSpPr/>
          <p:nvPr/>
        </p:nvSpPr>
        <p:spPr>
          <a:xfrm>
            <a:off x="1108080" y="3065400"/>
            <a:ext cx="1574640" cy="1947960"/>
          </a:xfrm>
          <a:custGeom>
            <a:avLst/>
            <a:gdLst/>
            <a:ahLst/>
            <a:rect l="l" t="t" r="r" b="b"/>
            <a:pathLst>
              <a:path w="278" h="429">
                <a:moveTo>
                  <a:pt x="38" y="0"/>
                </a:moveTo>
                <a:lnTo>
                  <a:pt x="0" y="162"/>
                </a:lnTo>
                <a:lnTo>
                  <a:pt x="181" y="429"/>
                </a:lnTo>
                <a:lnTo>
                  <a:pt x="181" y="429"/>
                </a:lnTo>
                <a:lnTo>
                  <a:pt x="181" y="423"/>
                </a:lnTo>
                <a:lnTo>
                  <a:pt x="188" y="410"/>
                </a:lnTo>
                <a:lnTo>
                  <a:pt x="181" y="410"/>
                </a:lnTo>
                <a:lnTo>
                  <a:pt x="188" y="384"/>
                </a:lnTo>
                <a:lnTo>
                  <a:pt x="181" y="371"/>
                </a:lnTo>
                <a:lnTo>
                  <a:pt x="188" y="371"/>
                </a:lnTo>
                <a:lnTo>
                  <a:pt x="194" y="364"/>
                </a:lnTo>
                <a:lnTo>
                  <a:pt x="201" y="371"/>
                </a:lnTo>
                <a:lnTo>
                  <a:pt x="201" y="371"/>
                </a:lnTo>
                <a:lnTo>
                  <a:pt x="201" y="377"/>
                </a:lnTo>
                <a:lnTo>
                  <a:pt x="207" y="377"/>
                </a:lnTo>
                <a:lnTo>
                  <a:pt x="214" y="377"/>
                </a:lnTo>
                <a:lnTo>
                  <a:pt x="220" y="358"/>
                </a:lnTo>
                <a:lnTo>
                  <a:pt x="227" y="325"/>
                </a:lnTo>
                <a:lnTo>
                  <a:pt x="278" y="52"/>
                </a:lnTo>
                <a:lnTo>
                  <a:pt x="155" y="32"/>
                </a:lnTo>
                <a:lnTo>
                  <a:pt x="38" y="0"/>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4" name=""/>
          <p:cNvSpPr/>
          <p:nvPr/>
        </p:nvSpPr>
        <p:spPr>
          <a:xfrm>
            <a:off x="2392200" y="3301920"/>
            <a:ext cx="1373400" cy="1386000"/>
          </a:xfrm>
          <a:custGeom>
            <a:avLst/>
            <a:gdLst/>
            <a:ahLst/>
            <a:rect l="l" t="t" r="r" b="b"/>
            <a:pathLst>
              <a:path w="240" h="306">
                <a:moveTo>
                  <a:pt x="214" y="306"/>
                </a:moveTo>
                <a:lnTo>
                  <a:pt x="240" y="91"/>
                </a:lnTo>
                <a:lnTo>
                  <a:pt x="162" y="78"/>
                </a:lnTo>
                <a:lnTo>
                  <a:pt x="168" y="26"/>
                </a:lnTo>
                <a:lnTo>
                  <a:pt x="51" y="0"/>
                </a:lnTo>
                <a:lnTo>
                  <a:pt x="0" y="273"/>
                </a:lnTo>
                <a:lnTo>
                  <a:pt x="214" y="306"/>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5" name=""/>
          <p:cNvSpPr/>
          <p:nvPr/>
        </p:nvSpPr>
        <p:spPr>
          <a:xfrm>
            <a:off x="2392200" y="3301920"/>
            <a:ext cx="1373400" cy="1386000"/>
          </a:xfrm>
          <a:custGeom>
            <a:avLst/>
            <a:gdLst/>
            <a:ahLst/>
            <a:rect l="l" t="t" r="r" b="b"/>
            <a:pathLst>
              <a:path w="240" h="306">
                <a:moveTo>
                  <a:pt x="214" y="306"/>
                </a:moveTo>
                <a:lnTo>
                  <a:pt x="240" y="91"/>
                </a:lnTo>
                <a:lnTo>
                  <a:pt x="162" y="78"/>
                </a:lnTo>
                <a:lnTo>
                  <a:pt x="168" y="26"/>
                </a:lnTo>
                <a:lnTo>
                  <a:pt x="51" y="0"/>
                </a:lnTo>
                <a:lnTo>
                  <a:pt x="0" y="273"/>
                </a:lnTo>
                <a:lnTo>
                  <a:pt x="214" y="306"/>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6" name=""/>
          <p:cNvSpPr/>
          <p:nvPr/>
        </p:nvSpPr>
        <p:spPr>
          <a:xfrm>
            <a:off x="2610000" y="1527120"/>
            <a:ext cx="2549520" cy="1300320"/>
          </a:xfrm>
          <a:custGeom>
            <a:avLst/>
            <a:gdLst/>
            <a:ahLst/>
            <a:rect l="l" t="t" r="r" b="b"/>
            <a:pathLst>
              <a:path w="448" h="286">
                <a:moveTo>
                  <a:pt x="429" y="286"/>
                </a:moveTo>
                <a:lnTo>
                  <a:pt x="156" y="253"/>
                </a:lnTo>
                <a:lnTo>
                  <a:pt x="150" y="279"/>
                </a:lnTo>
                <a:lnTo>
                  <a:pt x="150" y="279"/>
                </a:lnTo>
                <a:lnTo>
                  <a:pt x="150" y="273"/>
                </a:lnTo>
                <a:lnTo>
                  <a:pt x="150" y="266"/>
                </a:lnTo>
                <a:lnTo>
                  <a:pt x="143" y="260"/>
                </a:lnTo>
                <a:lnTo>
                  <a:pt x="137" y="266"/>
                </a:lnTo>
                <a:lnTo>
                  <a:pt x="137" y="273"/>
                </a:lnTo>
                <a:lnTo>
                  <a:pt x="124" y="273"/>
                </a:lnTo>
                <a:lnTo>
                  <a:pt x="124" y="273"/>
                </a:lnTo>
                <a:lnTo>
                  <a:pt x="117" y="266"/>
                </a:lnTo>
                <a:lnTo>
                  <a:pt x="111" y="266"/>
                </a:lnTo>
                <a:lnTo>
                  <a:pt x="104" y="266"/>
                </a:lnTo>
                <a:lnTo>
                  <a:pt x="104" y="266"/>
                </a:lnTo>
                <a:lnTo>
                  <a:pt x="98" y="273"/>
                </a:lnTo>
                <a:lnTo>
                  <a:pt x="98" y="273"/>
                </a:lnTo>
                <a:lnTo>
                  <a:pt x="91" y="266"/>
                </a:lnTo>
                <a:lnTo>
                  <a:pt x="85" y="266"/>
                </a:lnTo>
                <a:lnTo>
                  <a:pt x="85" y="273"/>
                </a:lnTo>
                <a:lnTo>
                  <a:pt x="78" y="273"/>
                </a:lnTo>
                <a:lnTo>
                  <a:pt x="78" y="266"/>
                </a:lnTo>
                <a:lnTo>
                  <a:pt x="78" y="260"/>
                </a:lnTo>
                <a:lnTo>
                  <a:pt x="78" y="253"/>
                </a:lnTo>
                <a:lnTo>
                  <a:pt x="78" y="253"/>
                </a:lnTo>
                <a:lnTo>
                  <a:pt x="72" y="247"/>
                </a:lnTo>
                <a:lnTo>
                  <a:pt x="65" y="247"/>
                </a:lnTo>
                <a:lnTo>
                  <a:pt x="65" y="240"/>
                </a:lnTo>
                <a:lnTo>
                  <a:pt x="65" y="234"/>
                </a:lnTo>
                <a:lnTo>
                  <a:pt x="65" y="234"/>
                </a:lnTo>
                <a:lnTo>
                  <a:pt x="59" y="227"/>
                </a:lnTo>
                <a:lnTo>
                  <a:pt x="59" y="221"/>
                </a:lnTo>
                <a:lnTo>
                  <a:pt x="59" y="208"/>
                </a:lnTo>
                <a:lnTo>
                  <a:pt x="59" y="201"/>
                </a:lnTo>
                <a:lnTo>
                  <a:pt x="59" y="201"/>
                </a:lnTo>
                <a:lnTo>
                  <a:pt x="59" y="195"/>
                </a:lnTo>
                <a:lnTo>
                  <a:pt x="52" y="195"/>
                </a:lnTo>
                <a:lnTo>
                  <a:pt x="52" y="195"/>
                </a:lnTo>
                <a:lnTo>
                  <a:pt x="52" y="195"/>
                </a:lnTo>
                <a:lnTo>
                  <a:pt x="39" y="201"/>
                </a:lnTo>
                <a:lnTo>
                  <a:pt x="39" y="201"/>
                </a:lnTo>
                <a:lnTo>
                  <a:pt x="33" y="195"/>
                </a:lnTo>
                <a:lnTo>
                  <a:pt x="33" y="188"/>
                </a:lnTo>
                <a:lnTo>
                  <a:pt x="33" y="188"/>
                </a:lnTo>
                <a:lnTo>
                  <a:pt x="33" y="182"/>
                </a:lnTo>
                <a:lnTo>
                  <a:pt x="39" y="182"/>
                </a:lnTo>
                <a:lnTo>
                  <a:pt x="39" y="175"/>
                </a:lnTo>
                <a:lnTo>
                  <a:pt x="39" y="175"/>
                </a:lnTo>
                <a:lnTo>
                  <a:pt x="39" y="162"/>
                </a:lnTo>
                <a:lnTo>
                  <a:pt x="39" y="162"/>
                </a:lnTo>
                <a:lnTo>
                  <a:pt x="39" y="162"/>
                </a:lnTo>
                <a:lnTo>
                  <a:pt x="52" y="143"/>
                </a:lnTo>
                <a:lnTo>
                  <a:pt x="46" y="136"/>
                </a:lnTo>
                <a:lnTo>
                  <a:pt x="39" y="136"/>
                </a:lnTo>
                <a:lnTo>
                  <a:pt x="39" y="136"/>
                </a:lnTo>
                <a:lnTo>
                  <a:pt x="33" y="130"/>
                </a:lnTo>
                <a:lnTo>
                  <a:pt x="26" y="123"/>
                </a:lnTo>
                <a:lnTo>
                  <a:pt x="26" y="117"/>
                </a:lnTo>
                <a:lnTo>
                  <a:pt x="20" y="104"/>
                </a:lnTo>
                <a:lnTo>
                  <a:pt x="13" y="97"/>
                </a:lnTo>
                <a:lnTo>
                  <a:pt x="7" y="91"/>
                </a:lnTo>
                <a:lnTo>
                  <a:pt x="7" y="84"/>
                </a:lnTo>
                <a:lnTo>
                  <a:pt x="7" y="84"/>
                </a:lnTo>
                <a:lnTo>
                  <a:pt x="7" y="78"/>
                </a:lnTo>
                <a:lnTo>
                  <a:pt x="7" y="71"/>
                </a:lnTo>
                <a:lnTo>
                  <a:pt x="0" y="58"/>
                </a:lnTo>
                <a:lnTo>
                  <a:pt x="13" y="0"/>
                </a:lnTo>
                <a:lnTo>
                  <a:pt x="52" y="13"/>
                </a:lnTo>
                <a:lnTo>
                  <a:pt x="163" y="26"/>
                </a:lnTo>
                <a:lnTo>
                  <a:pt x="273" y="45"/>
                </a:lnTo>
                <a:lnTo>
                  <a:pt x="448" y="65"/>
                </a:lnTo>
                <a:lnTo>
                  <a:pt x="429" y="234"/>
                </a:lnTo>
                <a:lnTo>
                  <a:pt x="429" y="286"/>
                </a:lnTo>
                <a:close/>
              </a:path>
            </a:pathLst>
          </a:custGeom>
          <a:solidFill>
            <a:srgbClr val="d5ffdd"/>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 name=""/>
          <p:cNvSpPr/>
          <p:nvPr/>
        </p:nvSpPr>
        <p:spPr>
          <a:xfrm>
            <a:off x="2610000" y="1527120"/>
            <a:ext cx="2549520" cy="1300320"/>
          </a:xfrm>
          <a:custGeom>
            <a:avLst/>
            <a:gdLst/>
            <a:ahLst/>
            <a:rect l="l" t="t" r="r" b="b"/>
            <a:pathLst>
              <a:path w="448" h="286">
                <a:moveTo>
                  <a:pt x="429" y="286"/>
                </a:moveTo>
                <a:lnTo>
                  <a:pt x="156" y="253"/>
                </a:lnTo>
                <a:lnTo>
                  <a:pt x="150" y="279"/>
                </a:lnTo>
                <a:lnTo>
                  <a:pt x="150" y="279"/>
                </a:lnTo>
                <a:lnTo>
                  <a:pt x="150" y="273"/>
                </a:lnTo>
                <a:lnTo>
                  <a:pt x="150" y="266"/>
                </a:lnTo>
                <a:lnTo>
                  <a:pt x="143" y="260"/>
                </a:lnTo>
                <a:lnTo>
                  <a:pt x="137" y="266"/>
                </a:lnTo>
                <a:lnTo>
                  <a:pt x="137" y="273"/>
                </a:lnTo>
                <a:lnTo>
                  <a:pt x="124" y="273"/>
                </a:lnTo>
                <a:lnTo>
                  <a:pt x="124" y="273"/>
                </a:lnTo>
                <a:lnTo>
                  <a:pt x="117" y="266"/>
                </a:lnTo>
                <a:lnTo>
                  <a:pt x="111" y="266"/>
                </a:lnTo>
                <a:lnTo>
                  <a:pt x="104" y="266"/>
                </a:lnTo>
                <a:lnTo>
                  <a:pt x="104" y="266"/>
                </a:lnTo>
                <a:lnTo>
                  <a:pt x="98" y="273"/>
                </a:lnTo>
                <a:lnTo>
                  <a:pt x="98" y="273"/>
                </a:lnTo>
                <a:lnTo>
                  <a:pt x="91" y="266"/>
                </a:lnTo>
                <a:lnTo>
                  <a:pt x="85" y="266"/>
                </a:lnTo>
                <a:lnTo>
                  <a:pt x="85" y="273"/>
                </a:lnTo>
                <a:lnTo>
                  <a:pt x="78" y="273"/>
                </a:lnTo>
                <a:lnTo>
                  <a:pt x="78" y="266"/>
                </a:lnTo>
                <a:lnTo>
                  <a:pt x="78" y="260"/>
                </a:lnTo>
                <a:lnTo>
                  <a:pt x="78" y="253"/>
                </a:lnTo>
                <a:lnTo>
                  <a:pt x="78" y="253"/>
                </a:lnTo>
                <a:lnTo>
                  <a:pt x="72" y="247"/>
                </a:lnTo>
                <a:lnTo>
                  <a:pt x="65" y="247"/>
                </a:lnTo>
                <a:lnTo>
                  <a:pt x="65" y="240"/>
                </a:lnTo>
                <a:lnTo>
                  <a:pt x="65" y="234"/>
                </a:lnTo>
                <a:lnTo>
                  <a:pt x="65" y="234"/>
                </a:lnTo>
                <a:lnTo>
                  <a:pt x="59" y="227"/>
                </a:lnTo>
                <a:lnTo>
                  <a:pt x="59" y="221"/>
                </a:lnTo>
                <a:lnTo>
                  <a:pt x="59" y="208"/>
                </a:lnTo>
                <a:lnTo>
                  <a:pt x="59" y="201"/>
                </a:lnTo>
                <a:lnTo>
                  <a:pt x="59" y="201"/>
                </a:lnTo>
                <a:lnTo>
                  <a:pt x="59" y="195"/>
                </a:lnTo>
                <a:lnTo>
                  <a:pt x="52" y="195"/>
                </a:lnTo>
                <a:lnTo>
                  <a:pt x="52" y="195"/>
                </a:lnTo>
                <a:lnTo>
                  <a:pt x="52" y="195"/>
                </a:lnTo>
                <a:lnTo>
                  <a:pt x="39" y="201"/>
                </a:lnTo>
                <a:lnTo>
                  <a:pt x="39" y="201"/>
                </a:lnTo>
                <a:lnTo>
                  <a:pt x="33" y="195"/>
                </a:lnTo>
                <a:lnTo>
                  <a:pt x="33" y="188"/>
                </a:lnTo>
                <a:lnTo>
                  <a:pt x="33" y="188"/>
                </a:lnTo>
                <a:lnTo>
                  <a:pt x="33" y="182"/>
                </a:lnTo>
                <a:lnTo>
                  <a:pt x="39" y="182"/>
                </a:lnTo>
                <a:lnTo>
                  <a:pt x="39" y="175"/>
                </a:lnTo>
                <a:lnTo>
                  <a:pt x="39" y="175"/>
                </a:lnTo>
                <a:lnTo>
                  <a:pt x="39" y="162"/>
                </a:lnTo>
                <a:lnTo>
                  <a:pt x="39" y="162"/>
                </a:lnTo>
                <a:lnTo>
                  <a:pt x="39" y="162"/>
                </a:lnTo>
                <a:lnTo>
                  <a:pt x="52" y="143"/>
                </a:lnTo>
                <a:lnTo>
                  <a:pt x="46" y="136"/>
                </a:lnTo>
                <a:lnTo>
                  <a:pt x="39" y="136"/>
                </a:lnTo>
                <a:lnTo>
                  <a:pt x="39" y="136"/>
                </a:lnTo>
                <a:lnTo>
                  <a:pt x="33" y="130"/>
                </a:lnTo>
                <a:lnTo>
                  <a:pt x="26" y="123"/>
                </a:lnTo>
                <a:lnTo>
                  <a:pt x="26" y="117"/>
                </a:lnTo>
                <a:lnTo>
                  <a:pt x="20" y="104"/>
                </a:lnTo>
                <a:lnTo>
                  <a:pt x="13" y="97"/>
                </a:lnTo>
                <a:lnTo>
                  <a:pt x="7" y="91"/>
                </a:lnTo>
                <a:lnTo>
                  <a:pt x="7" y="84"/>
                </a:lnTo>
                <a:lnTo>
                  <a:pt x="7" y="84"/>
                </a:lnTo>
                <a:lnTo>
                  <a:pt x="7" y="78"/>
                </a:lnTo>
                <a:lnTo>
                  <a:pt x="7" y="71"/>
                </a:lnTo>
                <a:lnTo>
                  <a:pt x="0" y="58"/>
                </a:lnTo>
                <a:lnTo>
                  <a:pt x="13" y="0"/>
                </a:lnTo>
                <a:lnTo>
                  <a:pt x="52" y="13"/>
                </a:lnTo>
                <a:lnTo>
                  <a:pt x="163" y="26"/>
                </a:lnTo>
                <a:lnTo>
                  <a:pt x="273" y="45"/>
                </a:lnTo>
                <a:lnTo>
                  <a:pt x="448" y="65"/>
                </a:lnTo>
                <a:lnTo>
                  <a:pt x="429" y="234"/>
                </a:lnTo>
                <a:lnTo>
                  <a:pt x="429" y="286"/>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8" name=""/>
          <p:cNvSpPr/>
          <p:nvPr/>
        </p:nvSpPr>
        <p:spPr>
          <a:xfrm>
            <a:off x="3319560" y="2674800"/>
            <a:ext cx="1733400" cy="1128960"/>
          </a:xfrm>
          <a:custGeom>
            <a:avLst/>
            <a:gdLst/>
            <a:ahLst/>
            <a:rect l="l" t="t" r="r" b="b"/>
            <a:pathLst>
              <a:path w="305" h="247">
                <a:moveTo>
                  <a:pt x="285" y="247"/>
                </a:moveTo>
                <a:lnTo>
                  <a:pt x="292" y="137"/>
                </a:lnTo>
                <a:lnTo>
                  <a:pt x="305" y="33"/>
                </a:lnTo>
                <a:lnTo>
                  <a:pt x="32" y="0"/>
                </a:lnTo>
                <a:lnTo>
                  <a:pt x="26" y="26"/>
                </a:lnTo>
                <a:lnTo>
                  <a:pt x="6" y="163"/>
                </a:lnTo>
                <a:lnTo>
                  <a:pt x="6" y="163"/>
                </a:lnTo>
                <a:lnTo>
                  <a:pt x="0" y="215"/>
                </a:lnTo>
                <a:lnTo>
                  <a:pt x="78" y="228"/>
                </a:lnTo>
                <a:lnTo>
                  <a:pt x="285" y="247"/>
                </a:lnTo>
                <a:lnTo>
                  <a:pt x="285" y="247"/>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9" name=""/>
          <p:cNvSpPr/>
          <p:nvPr/>
        </p:nvSpPr>
        <p:spPr>
          <a:xfrm>
            <a:off x="3319560" y="2674800"/>
            <a:ext cx="1733400" cy="1128960"/>
          </a:xfrm>
          <a:custGeom>
            <a:avLst/>
            <a:gdLst/>
            <a:ahLst/>
            <a:rect l="l" t="t" r="r" b="b"/>
            <a:pathLst>
              <a:path w="305" h="247">
                <a:moveTo>
                  <a:pt x="285" y="247"/>
                </a:moveTo>
                <a:lnTo>
                  <a:pt x="292" y="137"/>
                </a:lnTo>
                <a:lnTo>
                  <a:pt x="305" y="33"/>
                </a:lnTo>
                <a:lnTo>
                  <a:pt x="32" y="0"/>
                </a:lnTo>
                <a:lnTo>
                  <a:pt x="26" y="26"/>
                </a:lnTo>
                <a:lnTo>
                  <a:pt x="6" y="163"/>
                </a:lnTo>
                <a:lnTo>
                  <a:pt x="6" y="163"/>
                </a:lnTo>
                <a:lnTo>
                  <a:pt x="0" y="215"/>
                </a:lnTo>
                <a:lnTo>
                  <a:pt x="78" y="228"/>
                </a:lnTo>
                <a:lnTo>
                  <a:pt x="285" y="247"/>
                </a:lnTo>
                <a:lnTo>
                  <a:pt x="285" y="247"/>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0" name=""/>
          <p:cNvSpPr/>
          <p:nvPr/>
        </p:nvSpPr>
        <p:spPr>
          <a:xfrm>
            <a:off x="3352680" y="4687920"/>
            <a:ext cx="1741680" cy="1447920"/>
          </a:xfrm>
          <a:custGeom>
            <a:avLst/>
            <a:gdLst/>
            <a:ahLst/>
            <a:rect l="l" t="t" r="r" b="b"/>
            <a:pathLst>
              <a:path w="305" h="318">
                <a:moveTo>
                  <a:pt x="46" y="0"/>
                </a:moveTo>
                <a:lnTo>
                  <a:pt x="0" y="312"/>
                </a:lnTo>
                <a:lnTo>
                  <a:pt x="0" y="312"/>
                </a:lnTo>
                <a:lnTo>
                  <a:pt x="39" y="318"/>
                </a:lnTo>
                <a:lnTo>
                  <a:pt x="46" y="292"/>
                </a:lnTo>
                <a:lnTo>
                  <a:pt x="117" y="299"/>
                </a:lnTo>
                <a:lnTo>
                  <a:pt x="117" y="299"/>
                </a:lnTo>
                <a:lnTo>
                  <a:pt x="117" y="299"/>
                </a:lnTo>
                <a:lnTo>
                  <a:pt x="117" y="292"/>
                </a:lnTo>
                <a:lnTo>
                  <a:pt x="117" y="292"/>
                </a:lnTo>
                <a:lnTo>
                  <a:pt x="117" y="292"/>
                </a:lnTo>
                <a:lnTo>
                  <a:pt x="117" y="292"/>
                </a:lnTo>
                <a:lnTo>
                  <a:pt x="279" y="305"/>
                </a:lnTo>
                <a:lnTo>
                  <a:pt x="299" y="58"/>
                </a:lnTo>
                <a:lnTo>
                  <a:pt x="305" y="58"/>
                </a:lnTo>
                <a:lnTo>
                  <a:pt x="305" y="32"/>
                </a:lnTo>
                <a:lnTo>
                  <a:pt x="46" y="0"/>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1" name=""/>
          <p:cNvSpPr/>
          <p:nvPr/>
        </p:nvSpPr>
        <p:spPr>
          <a:xfrm>
            <a:off x="3352680" y="4687920"/>
            <a:ext cx="1741680" cy="1447920"/>
          </a:xfrm>
          <a:custGeom>
            <a:avLst/>
            <a:gdLst/>
            <a:ahLst/>
            <a:rect l="l" t="t" r="r" b="b"/>
            <a:pathLst>
              <a:path w="305" h="318">
                <a:moveTo>
                  <a:pt x="46" y="0"/>
                </a:moveTo>
                <a:lnTo>
                  <a:pt x="0" y="312"/>
                </a:lnTo>
                <a:lnTo>
                  <a:pt x="0" y="312"/>
                </a:lnTo>
                <a:lnTo>
                  <a:pt x="39" y="318"/>
                </a:lnTo>
                <a:lnTo>
                  <a:pt x="46" y="292"/>
                </a:lnTo>
                <a:lnTo>
                  <a:pt x="117" y="299"/>
                </a:lnTo>
                <a:lnTo>
                  <a:pt x="117" y="299"/>
                </a:lnTo>
                <a:lnTo>
                  <a:pt x="117" y="299"/>
                </a:lnTo>
                <a:lnTo>
                  <a:pt x="117" y="292"/>
                </a:lnTo>
                <a:lnTo>
                  <a:pt x="117" y="292"/>
                </a:lnTo>
                <a:lnTo>
                  <a:pt x="117" y="292"/>
                </a:lnTo>
                <a:lnTo>
                  <a:pt x="117" y="292"/>
                </a:lnTo>
                <a:lnTo>
                  <a:pt x="279" y="305"/>
                </a:lnTo>
                <a:lnTo>
                  <a:pt x="299" y="58"/>
                </a:lnTo>
                <a:lnTo>
                  <a:pt x="305" y="58"/>
                </a:lnTo>
                <a:lnTo>
                  <a:pt x="305" y="32"/>
                </a:lnTo>
                <a:lnTo>
                  <a:pt x="46" y="0"/>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2" name=""/>
          <p:cNvSpPr/>
          <p:nvPr/>
        </p:nvSpPr>
        <p:spPr>
          <a:xfrm>
            <a:off x="3611520" y="3714840"/>
            <a:ext cx="1806480" cy="1119240"/>
          </a:xfrm>
          <a:custGeom>
            <a:avLst/>
            <a:gdLst/>
            <a:ahLst/>
            <a:rect l="l" t="t" r="r" b="b"/>
            <a:pathLst>
              <a:path w="317" h="247">
                <a:moveTo>
                  <a:pt x="0" y="215"/>
                </a:moveTo>
                <a:lnTo>
                  <a:pt x="26" y="0"/>
                </a:lnTo>
                <a:lnTo>
                  <a:pt x="233" y="19"/>
                </a:lnTo>
                <a:lnTo>
                  <a:pt x="317" y="26"/>
                </a:lnTo>
                <a:lnTo>
                  <a:pt x="311" y="84"/>
                </a:lnTo>
                <a:lnTo>
                  <a:pt x="304" y="247"/>
                </a:lnTo>
                <a:lnTo>
                  <a:pt x="259" y="247"/>
                </a:lnTo>
                <a:lnTo>
                  <a:pt x="0" y="215"/>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a:off x="3611520" y="3714840"/>
            <a:ext cx="1806480" cy="1119240"/>
          </a:xfrm>
          <a:custGeom>
            <a:avLst/>
            <a:gdLst/>
            <a:ahLst/>
            <a:rect l="l" t="t" r="r" b="b"/>
            <a:pathLst>
              <a:path w="317" h="247">
                <a:moveTo>
                  <a:pt x="0" y="215"/>
                </a:moveTo>
                <a:lnTo>
                  <a:pt x="26" y="0"/>
                </a:lnTo>
                <a:lnTo>
                  <a:pt x="233" y="19"/>
                </a:lnTo>
                <a:lnTo>
                  <a:pt x="317" y="26"/>
                </a:lnTo>
                <a:lnTo>
                  <a:pt x="311" y="84"/>
                </a:lnTo>
                <a:lnTo>
                  <a:pt x="304" y="247"/>
                </a:lnTo>
                <a:lnTo>
                  <a:pt x="259" y="247"/>
                </a:lnTo>
                <a:lnTo>
                  <a:pt x="0" y="215"/>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 name=""/>
          <p:cNvSpPr/>
          <p:nvPr/>
        </p:nvSpPr>
        <p:spPr>
          <a:xfrm>
            <a:off x="841320" y="1258920"/>
            <a:ext cx="1631880" cy="979560"/>
          </a:xfrm>
          <a:custGeom>
            <a:avLst/>
            <a:gdLst/>
            <a:ahLst/>
            <a:rect l="l" t="t" r="r" b="b"/>
            <a:pathLst>
              <a:path w="286" h="215">
                <a:moveTo>
                  <a:pt x="260" y="202"/>
                </a:moveTo>
                <a:lnTo>
                  <a:pt x="260" y="202"/>
                </a:lnTo>
                <a:lnTo>
                  <a:pt x="253" y="208"/>
                </a:lnTo>
                <a:lnTo>
                  <a:pt x="253" y="215"/>
                </a:lnTo>
                <a:lnTo>
                  <a:pt x="182" y="195"/>
                </a:lnTo>
                <a:lnTo>
                  <a:pt x="175" y="202"/>
                </a:lnTo>
                <a:lnTo>
                  <a:pt x="169" y="202"/>
                </a:lnTo>
                <a:lnTo>
                  <a:pt x="169" y="195"/>
                </a:lnTo>
                <a:lnTo>
                  <a:pt x="162" y="195"/>
                </a:lnTo>
                <a:lnTo>
                  <a:pt x="156" y="195"/>
                </a:lnTo>
                <a:lnTo>
                  <a:pt x="156" y="195"/>
                </a:lnTo>
                <a:lnTo>
                  <a:pt x="149" y="195"/>
                </a:lnTo>
                <a:lnTo>
                  <a:pt x="143" y="195"/>
                </a:lnTo>
                <a:lnTo>
                  <a:pt x="136" y="195"/>
                </a:lnTo>
                <a:lnTo>
                  <a:pt x="136" y="195"/>
                </a:lnTo>
                <a:lnTo>
                  <a:pt x="130" y="202"/>
                </a:lnTo>
                <a:lnTo>
                  <a:pt x="123" y="195"/>
                </a:lnTo>
                <a:lnTo>
                  <a:pt x="117" y="195"/>
                </a:lnTo>
                <a:lnTo>
                  <a:pt x="110" y="195"/>
                </a:lnTo>
                <a:lnTo>
                  <a:pt x="97" y="195"/>
                </a:lnTo>
                <a:lnTo>
                  <a:pt x="91" y="189"/>
                </a:lnTo>
                <a:lnTo>
                  <a:pt x="78" y="189"/>
                </a:lnTo>
                <a:lnTo>
                  <a:pt x="71" y="189"/>
                </a:lnTo>
                <a:lnTo>
                  <a:pt x="59" y="189"/>
                </a:lnTo>
                <a:lnTo>
                  <a:pt x="46" y="189"/>
                </a:lnTo>
                <a:lnTo>
                  <a:pt x="39" y="182"/>
                </a:lnTo>
                <a:lnTo>
                  <a:pt x="33" y="176"/>
                </a:lnTo>
                <a:lnTo>
                  <a:pt x="33" y="163"/>
                </a:lnTo>
                <a:lnTo>
                  <a:pt x="39" y="163"/>
                </a:lnTo>
                <a:lnTo>
                  <a:pt x="33" y="150"/>
                </a:lnTo>
                <a:lnTo>
                  <a:pt x="26" y="143"/>
                </a:lnTo>
                <a:lnTo>
                  <a:pt x="20" y="143"/>
                </a:lnTo>
                <a:lnTo>
                  <a:pt x="20" y="143"/>
                </a:lnTo>
                <a:lnTo>
                  <a:pt x="13" y="137"/>
                </a:lnTo>
                <a:lnTo>
                  <a:pt x="7" y="137"/>
                </a:lnTo>
                <a:lnTo>
                  <a:pt x="7" y="137"/>
                </a:lnTo>
                <a:lnTo>
                  <a:pt x="0" y="130"/>
                </a:lnTo>
                <a:lnTo>
                  <a:pt x="0" y="130"/>
                </a:lnTo>
                <a:lnTo>
                  <a:pt x="0" y="130"/>
                </a:lnTo>
                <a:lnTo>
                  <a:pt x="0" y="130"/>
                </a:lnTo>
                <a:lnTo>
                  <a:pt x="0" y="124"/>
                </a:lnTo>
                <a:lnTo>
                  <a:pt x="0" y="117"/>
                </a:lnTo>
                <a:lnTo>
                  <a:pt x="0" y="117"/>
                </a:lnTo>
                <a:lnTo>
                  <a:pt x="0" y="117"/>
                </a:lnTo>
                <a:lnTo>
                  <a:pt x="0" y="111"/>
                </a:lnTo>
                <a:lnTo>
                  <a:pt x="0" y="117"/>
                </a:lnTo>
                <a:lnTo>
                  <a:pt x="7" y="117"/>
                </a:lnTo>
                <a:lnTo>
                  <a:pt x="0" y="117"/>
                </a:lnTo>
                <a:lnTo>
                  <a:pt x="0" y="124"/>
                </a:lnTo>
                <a:lnTo>
                  <a:pt x="0" y="124"/>
                </a:lnTo>
                <a:lnTo>
                  <a:pt x="7" y="117"/>
                </a:lnTo>
                <a:lnTo>
                  <a:pt x="7" y="117"/>
                </a:lnTo>
                <a:lnTo>
                  <a:pt x="7" y="117"/>
                </a:lnTo>
                <a:lnTo>
                  <a:pt x="13" y="111"/>
                </a:lnTo>
                <a:lnTo>
                  <a:pt x="7" y="111"/>
                </a:lnTo>
                <a:lnTo>
                  <a:pt x="7" y="104"/>
                </a:lnTo>
                <a:lnTo>
                  <a:pt x="7" y="98"/>
                </a:lnTo>
                <a:lnTo>
                  <a:pt x="7" y="98"/>
                </a:lnTo>
                <a:lnTo>
                  <a:pt x="7" y="98"/>
                </a:lnTo>
                <a:lnTo>
                  <a:pt x="13" y="98"/>
                </a:lnTo>
                <a:lnTo>
                  <a:pt x="13" y="98"/>
                </a:lnTo>
                <a:lnTo>
                  <a:pt x="13" y="91"/>
                </a:lnTo>
                <a:lnTo>
                  <a:pt x="13" y="91"/>
                </a:lnTo>
                <a:lnTo>
                  <a:pt x="13" y="91"/>
                </a:lnTo>
                <a:lnTo>
                  <a:pt x="7" y="91"/>
                </a:lnTo>
                <a:lnTo>
                  <a:pt x="7" y="85"/>
                </a:lnTo>
                <a:lnTo>
                  <a:pt x="7" y="85"/>
                </a:lnTo>
                <a:lnTo>
                  <a:pt x="7" y="78"/>
                </a:lnTo>
                <a:lnTo>
                  <a:pt x="7" y="72"/>
                </a:lnTo>
                <a:lnTo>
                  <a:pt x="7" y="65"/>
                </a:lnTo>
                <a:lnTo>
                  <a:pt x="7" y="59"/>
                </a:lnTo>
                <a:lnTo>
                  <a:pt x="7" y="52"/>
                </a:lnTo>
                <a:lnTo>
                  <a:pt x="7" y="39"/>
                </a:lnTo>
                <a:lnTo>
                  <a:pt x="7" y="26"/>
                </a:lnTo>
                <a:lnTo>
                  <a:pt x="7" y="20"/>
                </a:lnTo>
                <a:lnTo>
                  <a:pt x="7" y="13"/>
                </a:lnTo>
                <a:lnTo>
                  <a:pt x="33" y="33"/>
                </a:lnTo>
                <a:lnTo>
                  <a:pt x="46" y="39"/>
                </a:lnTo>
                <a:lnTo>
                  <a:pt x="59" y="46"/>
                </a:lnTo>
                <a:lnTo>
                  <a:pt x="65" y="46"/>
                </a:lnTo>
                <a:lnTo>
                  <a:pt x="71" y="46"/>
                </a:lnTo>
                <a:lnTo>
                  <a:pt x="71" y="46"/>
                </a:lnTo>
                <a:lnTo>
                  <a:pt x="78" y="52"/>
                </a:lnTo>
                <a:lnTo>
                  <a:pt x="78" y="65"/>
                </a:lnTo>
                <a:lnTo>
                  <a:pt x="78" y="65"/>
                </a:lnTo>
                <a:lnTo>
                  <a:pt x="71" y="72"/>
                </a:lnTo>
                <a:lnTo>
                  <a:pt x="71" y="78"/>
                </a:lnTo>
                <a:lnTo>
                  <a:pt x="71" y="85"/>
                </a:lnTo>
                <a:lnTo>
                  <a:pt x="71" y="85"/>
                </a:lnTo>
                <a:lnTo>
                  <a:pt x="71" y="85"/>
                </a:lnTo>
                <a:lnTo>
                  <a:pt x="71" y="91"/>
                </a:lnTo>
                <a:lnTo>
                  <a:pt x="71" y="91"/>
                </a:lnTo>
                <a:lnTo>
                  <a:pt x="71" y="91"/>
                </a:lnTo>
                <a:lnTo>
                  <a:pt x="78" y="91"/>
                </a:lnTo>
                <a:lnTo>
                  <a:pt x="78" y="78"/>
                </a:lnTo>
                <a:lnTo>
                  <a:pt x="84" y="78"/>
                </a:lnTo>
                <a:lnTo>
                  <a:pt x="84" y="72"/>
                </a:lnTo>
                <a:lnTo>
                  <a:pt x="91" y="65"/>
                </a:lnTo>
                <a:lnTo>
                  <a:pt x="91" y="59"/>
                </a:lnTo>
                <a:lnTo>
                  <a:pt x="91" y="52"/>
                </a:lnTo>
                <a:lnTo>
                  <a:pt x="84" y="33"/>
                </a:lnTo>
                <a:lnTo>
                  <a:pt x="84" y="33"/>
                </a:lnTo>
                <a:lnTo>
                  <a:pt x="84" y="33"/>
                </a:lnTo>
                <a:lnTo>
                  <a:pt x="84" y="33"/>
                </a:lnTo>
                <a:lnTo>
                  <a:pt x="91" y="26"/>
                </a:lnTo>
                <a:lnTo>
                  <a:pt x="91" y="20"/>
                </a:lnTo>
                <a:lnTo>
                  <a:pt x="84" y="20"/>
                </a:lnTo>
                <a:lnTo>
                  <a:pt x="84" y="13"/>
                </a:lnTo>
                <a:lnTo>
                  <a:pt x="84" y="0"/>
                </a:lnTo>
                <a:lnTo>
                  <a:pt x="143" y="20"/>
                </a:lnTo>
                <a:lnTo>
                  <a:pt x="195" y="33"/>
                </a:lnTo>
                <a:lnTo>
                  <a:pt x="286" y="52"/>
                </a:lnTo>
                <a:lnTo>
                  <a:pt x="260" y="189"/>
                </a:lnTo>
                <a:lnTo>
                  <a:pt x="253" y="195"/>
                </a:lnTo>
                <a:lnTo>
                  <a:pt x="253" y="195"/>
                </a:lnTo>
                <a:lnTo>
                  <a:pt x="260" y="202"/>
                </a:lnTo>
                <a:close/>
              </a:path>
            </a:pathLst>
          </a:custGeom>
          <a:solidFill>
            <a:srgbClr val="a3ffb5"/>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5" name=""/>
          <p:cNvSpPr/>
          <p:nvPr/>
        </p:nvSpPr>
        <p:spPr>
          <a:xfrm>
            <a:off x="841320" y="1258920"/>
            <a:ext cx="1631880" cy="979560"/>
          </a:xfrm>
          <a:custGeom>
            <a:avLst/>
            <a:gdLst/>
            <a:ahLst/>
            <a:rect l="l" t="t" r="r" b="b"/>
            <a:pathLst>
              <a:path w="286" h="215">
                <a:moveTo>
                  <a:pt x="260" y="202"/>
                </a:moveTo>
                <a:lnTo>
                  <a:pt x="260" y="202"/>
                </a:lnTo>
                <a:lnTo>
                  <a:pt x="253" y="208"/>
                </a:lnTo>
                <a:lnTo>
                  <a:pt x="253" y="215"/>
                </a:lnTo>
                <a:lnTo>
                  <a:pt x="182" y="195"/>
                </a:lnTo>
                <a:lnTo>
                  <a:pt x="175" y="202"/>
                </a:lnTo>
                <a:lnTo>
                  <a:pt x="169" y="202"/>
                </a:lnTo>
                <a:lnTo>
                  <a:pt x="169" y="195"/>
                </a:lnTo>
                <a:lnTo>
                  <a:pt x="162" y="195"/>
                </a:lnTo>
                <a:lnTo>
                  <a:pt x="156" y="195"/>
                </a:lnTo>
                <a:lnTo>
                  <a:pt x="156" y="195"/>
                </a:lnTo>
                <a:lnTo>
                  <a:pt x="149" y="195"/>
                </a:lnTo>
                <a:lnTo>
                  <a:pt x="143" y="195"/>
                </a:lnTo>
                <a:lnTo>
                  <a:pt x="136" y="195"/>
                </a:lnTo>
                <a:lnTo>
                  <a:pt x="136" y="195"/>
                </a:lnTo>
                <a:lnTo>
                  <a:pt x="130" y="202"/>
                </a:lnTo>
                <a:lnTo>
                  <a:pt x="123" y="195"/>
                </a:lnTo>
                <a:lnTo>
                  <a:pt x="117" y="195"/>
                </a:lnTo>
                <a:lnTo>
                  <a:pt x="110" y="195"/>
                </a:lnTo>
                <a:lnTo>
                  <a:pt x="97" y="195"/>
                </a:lnTo>
                <a:lnTo>
                  <a:pt x="91" y="189"/>
                </a:lnTo>
                <a:lnTo>
                  <a:pt x="78" y="189"/>
                </a:lnTo>
                <a:lnTo>
                  <a:pt x="71" y="189"/>
                </a:lnTo>
                <a:lnTo>
                  <a:pt x="59" y="189"/>
                </a:lnTo>
                <a:lnTo>
                  <a:pt x="46" y="189"/>
                </a:lnTo>
                <a:lnTo>
                  <a:pt x="39" y="182"/>
                </a:lnTo>
                <a:lnTo>
                  <a:pt x="33" y="176"/>
                </a:lnTo>
                <a:lnTo>
                  <a:pt x="33" y="163"/>
                </a:lnTo>
                <a:lnTo>
                  <a:pt x="39" y="163"/>
                </a:lnTo>
                <a:lnTo>
                  <a:pt x="33" y="150"/>
                </a:lnTo>
                <a:lnTo>
                  <a:pt x="26" y="143"/>
                </a:lnTo>
                <a:lnTo>
                  <a:pt x="20" y="143"/>
                </a:lnTo>
                <a:lnTo>
                  <a:pt x="20" y="143"/>
                </a:lnTo>
                <a:lnTo>
                  <a:pt x="13" y="137"/>
                </a:lnTo>
                <a:lnTo>
                  <a:pt x="7" y="137"/>
                </a:lnTo>
                <a:lnTo>
                  <a:pt x="7" y="137"/>
                </a:lnTo>
                <a:lnTo>
                  <a:pt x="0" y="130"/>
                </a:lnTo>
                <a:lnTo>
                  <a:pt x="0" y="130"/>
                </a:lnTo>
                <a:lnTo>
                  <a:pt x="0" y="130"/>
                </a:lnTo>
                <a:lnTo>
                  <a:pt x="0" y="130"/>
                </a:lnTo>
                <a:lnTo>
                  <a:pt x="0" y="124"/>
                </a:lnTo>
                <a:lnTo>
                  <a:pt x="0" y="117"/>
                </a:lnTo>
                <a:lnTo>
                  <a:pt x="0" y="117"/>
                </a:lnTo>
                <a:lnTo>
                  <a:pt x="0" y="117"/>
                </a:lnTo>
                <a:lnTo>
                  <a:pt x="0" y="111"/>
                </a:lnTo>
                <a:lnTo>
                  <a:pt x="0" y="117"/>
                </a:lnTo>
                <a:lnTo>
                  <a:pt x="7" y="117"/>
                </a:lnTo>
                <a:lnTo>
                  <a:pt x="0" y="117"/>
                </a:lnTo>
                <a:lnTo>
                  <a:pt x="0" y="124"/>
                </a:lnTo>
                <a:lnTo>
                  <a:pt x="0" y="124"/>
                </a:lnTo>
                <a:lnTo>
                  <a:pt x="7" y="117"/>
                </a:lnTo>
                <a:lnTo>
                  <a:pt x="7" y="117"/>
                </a:lnTo>
                <a:lnTo>
                  <a:pt x="7" y="117"/>
                </a:lnTo>
                <a:lnTo>
                  <a:pt x="13" y="111"/>
                </a:lnTo>
                <a:lnTo>
                  <a:pt x="7" y="111"/>
                </a:lnTo>
                <a:lnTo>
                  <a:pt x="7" y="104"/>
                </a:lnTo>
                <a:lnTo>
                  <a:pt x="7" y="98"/>
                </a:lnTo>
                <a:lnTo>
                  <a:pt x="7" y="98"/>
                </a:lnTo>
                <a:lnTo>
                  <a:pt x="7" y="98"/>
                </a:lnTo>
                <a:lnTo>
                  <a:pt x="13" y="98"/>
                </a:lnTo>
                <a:lnTo>
                  <a:pt x="13" y="98"/>
                </a:lnTo>
                <a:lnTo>
                  <a:pt x="13" y="91"/>
                </a:lnTo>
                <a:lnTo>
                  <a:pt x="13" y="91"/>
                </a:lnTo>
                <a:lnTo>
                  <a:pt x="13" y="91"/>
                </a:lnTo>
                <a:lnTo>
                  <a:pt x="7" y="91"/>
                </a:lnTo>
                <a:lnTo>
                  <a:pt x="7" y="85"/>
                </a:lnTo>
                <a:lnTo>
                  <a:pt x="7" y="85"/>
                </a:lnTo>
                <a:lnTo>
                  <a:pt x="7" y="78"/>
                </a:lnTo>
                <a:lnTo>
                  <a:pt x="7" y="72"/>
                </a:lnTo>
                <a:lnTo>
                  <a:pt x="7" y="65"/>
                </a:lnTo>
                <a:lnTo>
                  <a:pt x="7" y="59"/>
                </a:lnTo>
                <a:lnTo>
                  <a:pt x="7" y="52"/>
                </a:lnTo>
                <a:lnTo>
                  <a:pt x="7" y="39"/>
                </a:lnTo>
                <a:lnTo>
                  <a:pt x="7" y="26"/>
                </a:lnTo>
                <a:lnTo>
                  <a:pt x="7" y="20"/>
                </a:lnTo>
                <a:lnTo>
                  <a:pt x="7" y="13"/>
                </a:lnTo>
                <a:lnTo>
                  <a:pt x="33" y="33"/>
                </a:lnTo>
                <a:lnTo>
                  <a:pt x="46" y="39"/>
                </a:lnTo>
                <a:lnTo>
                  <a:pt x="59" y="46"/>
                </a:lnTo>
                <a:lnTo>
                  <a:pt x="65" y="46"/>
                </a:lnTo>
                <a:lnTo>
                  <a:pt x="71" y="46"/>
                </a:lnTo>
                <a:lnTo>
                  <a:pt x="71" y="46"/>
                </a:lnTo>
                <a:lnTo>
                  <a:pt x="78" y="52"/>
                </a:lnTo>
                <a:lnTo>
                  <a:pt x="78" y="65"/>
                </a:lnTo>
                <a:lnTo>
                  <a:pt x="78" y="65"/>
                </a:lnTo>
                <a:lnTo>
                  <a:pt x="71" y="72"/>
                </a:lnTo>
                <a:lnTo>
                  <a:pt x="71" y="78"/>
                </a:lnTo>
                <a:lnTo>
                  <a:pt x="71" y="85"/>
                </a:lnTo>
                <a:lnTo>
                  <a:pt x="71" y="85"/>
                </a:lnTo>
                <a:lnTo>
                  <a:pt x="71" y="85"/>
                </a:lnTo>
                <a:lnTo>
                  <a:pt x="71" y="91"/>
                </a:lnTo>
                <a:lnTo>
                  <a:pt x="71" y="91"/>
                </a:lnTo>
                <a:lnTo>
                  <a:pt x="71" y="91"/>
                </a:lnTo>
                <a:lnTo>
                  <a:pt x="78" y="91"/>
                </a:lnTo>
                <a:lnTo>
                  <a:pt x="78" y="78"/>
                </a:lnTo>
                <a:lnTo>
                  <a:pt x="84" y="78"/>
                </a:lnTo>
                <a:lnTo>
                  <a:pt x="84" y="72"/>
                </a:lnTo>
                <a:lnTo>
                  <a:pt x="91" y="65"/>
                </a:lnTo>
                <a:lnTo>
                  <a:pt x="91" y="59"/>
                </a:lnTo>
                <a:lnTo>
                  <a:pt x="91" y="52"/>
                </a:lnTo>
                <a:lnTo>
                  <a:pt x="84" y="33"/>
                </a:lnTo>
                <a:lnTo>
                  <a:pt x="84" y="33"/>
                </a:lnTo>
                <a:lnTo>
                  <a:pt x="84" y="33"/>
                </a:lnTo>
                <a:lnTo>
                  <a:pt x="84" y="33"/>
                </a:lnTo>
                <a:lnTo>
                  <a:pt x="91" y="26"/>
                </a:lnTo>
                <a:lnTo>
                  <a:pt x="91" y="20"/>
                </a:lnTo>
                <a:lnTo>
                  <a:pt x="84" y="20"/>
                </a:lnTo>
                <a:lnTo>
                  <a:pt x="84" y="13"/>
                </a:lnTo>
                <a:lnTo>
                  <a:pt x="84" y="0"/>
                </a:lnTo>
                <a:lnTo>
                  <a:pt x="143" y="20"/>
                </a:lnTo>
                <a:lnTo>
                  <a:pt x="195" y="33"/>
                </a:lnTo>
                <a:lnTo>
                  <a:pt x="286" y="52"/>
                </a:lnTo>
                <a:lnTo>
                  <a:pt x="260" y="189"/>
                </a:lnTo>
                <a:lnTo>
                  <a:pt x="253" y="195"/>
                </a:lnTo>
                <a:lnTo>
                  <a:pt x="253" y="195"/>
                </a:lnTo>
                <a:lnTo>
                  <a:pt x="260" y="202"/>
                </a:lnTo>
              </a:path>
            </a:pathLst>
          </a:custGeom>
          <a:solidFill>
            <a:srgbClr val="d5ffdd"/>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6" name=""/>
          <p:cNvSpPr/>
          <p:nvPr/>
        </p:nvSpPr>
        <p:spPr>
          <a:xfrm>
            <a:off x="985680" y="5308560"/>
            <a:ext cx="79560" cy="55440"/>
          </a:xfrm>
          <a:custGeom>
            <a:avLst/>
            <a:gdLst/>
            <a:ahLst/>
            <a:rect l="l" t="t" r="r" b="b"/>
            <a:pathLst>
              <a:path w="13" h="13">
                <a:moveTo>
                  <a:pt x="0" y="0"/>
                </a:moveTo>
                <a:lnTo>
                  <a:pt x="13" y="13"/>
                </a:lnTo>
                <a:lnTo>
                  <a:pt x="7" y="13"/>
                </a:lnTo>
                <a:lnTo>
                  <a:pt x="0" y="0"/>
                </a:lnTo>
                <a:lnTo>
                  <a:pt x="0" y="0"/>
                </a:lnTo>
                <a:close/>
              </a:path>
            </a:pathLst>
          </a:custGeom>
          <a:solidFill>
            <a:srgbClr val="a3ffb5"/>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87" name=""/>
          <p:cNvSpPr/>
          <p:nvPr/>
        </p:nvSpPr>
        <p:spPr>
          <a:xfrm>
            <a:off x="985680" y="5308560"/>
            <a:ext cx="79560" cy="55440"/>
          </a:xfrm>
          <a:custGeom>
            <a:avLst/>
            <a:gdLst/>
            <a:ahLst/>
            <a:rect l="l" t="t" r="r" b="b"/>
            <a:pathLst>
              <a:path w="13" h="13">
                <a:moveTo>
                  <a:pt x="0" y="0"/>
                </a:moveTo>
                <a:lnTo>
                  <a:pt x="13" y="13"/>
                </a:lnTo>
                <a:lnTo>
                  <a:pt x="7" y="13"/>
                </a:lnTo>
                <a:lnTo>
                  <a:pt x="0" y="0"/>
                </a:lnTo>
              </a:path>
            </a:pathLst>
          </a:custGeom>
          <a:solidFill>
            <a:srgbClr val="a3ffb5"/>
          </a:solidFill>
          <a:ln w="0">
            <a:solidFill>
              <a:srgbClr val="000000"/>
            </a:solid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88" name=""/>
          <p:cNvSpPr/>
          <p:nvPr/>
        </p:nvSpPr>
        <p:spPr>
          <a:xfrm>
            <a:off x="765000" y="4954680"/>
            <a:ext cx="76320" cy="58680"/>
          </a:xfrm>
          <a:custGeom>
            <a:avLst/>
            <a:gdLst/>
            <a:ahLst/>
            <a:rect l="l" t="t" r="r" b="b"/>
            <a:pathLst>
              <a:path w="13" h="13">
                <a:moveTo>
                  <a:pt x="0" y="0"/>
                </a:moveTo>
                <a:lnTo>
                  <a:pt x="13" y="13"/>
                </a:lnTo>
                <a:lnTo>
                  <a:pt x="7" y="13"/>
                </a:lnTo>
                <a:lnTo>
                  <a:pt x="0" y="0"/>
                </a:lnTo>
                <a:lnTo>
                  <a:pt x="0" y="0"/>
                </a:lnTo>
                <a:close/>
              </a:path>
            </a:pathLst>
          </a:custGeom>
          <a:solidFill>
            <a:srgbClr val="a3ffb5"/>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89" name=""/>
          <p:cNvSpPr/>
          <p:nvPr/>
        </p:nvSpPr>
        <p:spPr>
          <a:xfrm>
            <a:off x="765000" y="4954680"/>
            <a:ext cx="76320" cy="58680"/>
          </a:xfrm>
          <a:custGeom>
            <a:avLst/>
            <a:gdLst/>
            <a:ahLst/>
            <a:rect l="l" t="t" r="r" b="b"/>
            <a:pathLst>
              <a:path w="13" h="13">
                <a:moveTo>
                  <a:pt x="0" y="0"/>
                </a:moveTo>
                <a:lnTo>
                  <a:pt x="13" y="13"/>
                </a:lnTo>
                <a:lnTo>
                  <a:pt x="7" y="13"/>
                </a:lnTo>
                <a:lnTo>
                  <a:pt x="0" y="0"/>
                </a:lnTo>
              </a:path>
            </a:pathLst>
          </a:custGeom>
          <a:solidFill>
            <a:srgbClr val="a3ffb5"/>
          </a:solidFill>
          <a:ln w="0">
            <a:solidFill>
              <a:srgbClr val="000000"/>
            </a:solid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90" name=""/>
          <p:cNvSpPr/>
          <p:nvPr/>
        </p:nvSpPr>
        <p:spPr>
          <a:xfrm>
            <a:off x="695160" y="4954680"/>
            <a:ext cx="39960" cy="58680"/>
          </a:xfrm>
          <a:custGeom>
            <a:avLst/>
            <a:gdLst/>
            <a:ahLst/>
            <a:rect l="l" t="t" r="r" b="b"/>
            <a:pathLst>
              <a:path w="7" h="13">
                <a:moveTo>
                  <a:pt x="0" y="7"/>
                </a:moveTo>
                <a:lnTo>
                  <a:pt x="0" y="0"/>
                </a:lnTo>
                <a:lnTo>
                  <a:pt x="7" y="13"/>
                </a:lnTo>
                <a:lnTo>
                  <a:pt x="0" y="7"/>
                </a:lnTo>
                <a:lnTo>
                  <a:pt x="0" y="7"/>
                </a:lnTo>
                <a:close/>
              </a:path>
            </a:pathLst>
          </a:custGeom>
          <a:solidFill>
            <a:srgbClr val="a3ffb5"/>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91" name=""/>
          <p:cNvSpPr/>
          <p:nvPr/>
        </p:nvSpPr>
        <p:spPr>
          <a:xfrm>
            <a:off x="695160" y="4954680"/>
            <a:ext cx="39960" cy="58680"/>
          </a:xfrm>
          <a:custGeom>
            <a:avLst/>
            <a:gdLst/>
            <a:ahLst/>
            <a:rect l="l" t="t" r="r" b="b"/>
            <a:pathLst>
              <a:path w="7" h="13">
                <a:moveTo>
                  <a:pt x="0" y="7"/>
                </a:moveTo>
                <a:lnTo>
                  <a:pt x="0" y="0"/>
                </a:lnTo>
                <a:lnTo>
                  <a:pt x="7" y="13"/>
                </a:lnTo>
                <a:lnTo>
                  <a:pt x="0" y="7"/>
                </a:lnTo>
              </a:path>
            </a:pathLst>
          </a:custGeom>
          <a:solidFill>
            <a:srgbClr val="a3ffb5"/>
          </a:solidFill>
          <a:ln w="0">
            <a:solidFill>
              <a:srgbClr val="000000"/>
            </a:solid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92" name=""/>
          <p:cNvSpPr/>
          <p:nvPr/>
        </p:nvSpPr>
        <p:spPr>
          <a:xfrm>
            <a:off x="1214280" y="1557360"/>
            <a:ext cx="1468440" cy="1357200"/>
          </a:xfrm>
          <a:custGeom>
            <a:avLst/>
            <a:gdLst/>
            <a:ahLst/>
            <a:rect l="l" t="t" r="r" b="b"/>
            <a:pathLst>
              <a:path w="259" h="299">
                <a:moveTo>
                  <a:pt x="259" y="0"/>
                </a:moveTo>
                <a:lnTo>
                  <a:pt x="214" y="46"/>
                </a:lnTo>
                <a:lnTo>
                  <a:pt x="195" y="72"/>
                </a:lnTo>
                <a:lnTo>
                  <a:pt x="0" y="299"/>
                </a:lnTo>
                <a:lnTo>
                  <a:pt x="259"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4537080" y="2452680"/>
            <a:ext cx="442800" cy="749160"/>
          </a:xfrm>
          <a:custGeom>
            <a:avLst/>
            <a:gdLst/>
            <a:ahLst/>
            <a:rect l="l" t="t" r="r" b="b"/>
            <a:pathLst>
              <a:path w="216" h="360">
                <a:moveTo>
                  <a:pt x="8" y="160"/>
                </a:moveTo>
                <a:cubicBezTo>
                  <a:pt x="0" y="128"/>
                  <a:pt x="0" y="80"/>
                  <a:pt x="8" y="64"/>
                </a:cubicBezTo>
                <a:cubicBezTo>
                  <a:pt x="16" y="48"/>
                  <a:pt x="40" y="72"/>
                  <a:pt x="56" y="64"/>
                </a:cubicBezTo>
                <a:cubicBezTo>
                  <a:pt x="72" y="56"/>
                  <a:pt x="80" y="0"/>
                  <a:pt x="104" y="16"/>
                </a:cubicBezTo>
                <a:cubicBezTo>
                  <a:pt x="128" y="32"/>
                  <a:pt x="184" y="112"/>
                  <a:pt x="200" y="160"/>
                </a:cubicBezTo>
                <a:cubicBezTo>
                  <a:pt x="216" y="208"/>
                  <a:pt x="216" y="272"/>
                  <a:pt x="200" y="304"/>
                </a:cubicBezTo>
                <a:cubicBezTo>
                  <a:pt x="184" y="336"/>
                  <a:pt x="128" y="360"/>
                  <a:pt x="104" y="352"/>
                </a:cubicBezTo>
                <a:cubicBezTo>
                  <a:pt x="80" y="344"/>
                  <a:pt x="72" y="288"/>
                  <a:pt x="56" y="256"/>
                </a:cubicBezTo>
                <a:cubicBezTo>
                  <a:pt x="40" y="224"/>
                  <a:pt x="16" y="192"/>
                  <a:pt x="8" y="160"/>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4" name=""/>
          <p:cNvSpPr/>
          <p:nvPr/>
        </p:nvSpPr>
        <p:spPr>
          <a:xfrm>
            <a:off x="3871800" y="3016080"/>
            <a:ext cx="665280" cy="293760"/>
          </a:xfrm>
          <a:custGeom>
            <a:avLst/>
            <a:gdLst/>
            <a:ahLst/>
            <a:rect l="l" t="t" r="r" b="b"/>
            <a:pathLst>
              <a:path w="312" h="152">
                <a:moveTo>
                  <a:pt x="40" y="48"/>
                </a:moveTo>
                <a:cubicBezTo>
                  <a:pt x="48" y="40"/>
                  <a:pt x="80" y="56"/>
                  <a:pt x="88" y="48"/>
                </a:cubicBezTo>
                <a:cubicBezTo>
                  <a:pt x="96" y="40"/>
                  <a:pt x="64" y="0"/>
                  <a:pt x="88" y="0"/>
                </a:cubicBezTo>
                <a:cubicBezTo>
                  <a:pt x="112" y="0"/>
                  <a:pt x="200" y="24"/>
                  <a:pt x="232" y="48"/>
                </a:cubicBezTo>
                <a:cubicBezTo>
                  <a:pt x="264" y="72"/>
                  <a:pt x="312" y="136"/>
                  <a:pt x="280" y="144"/>
                </a:cubicBezTo>
                <a:cubicBezTo>
                  <a:pt x="248" y="152"/>
                  <a:pt x="80" y="112"/>
                  <a:pt x="40" y="96"/>
                </a:cubicBezTo>
                <a:cubicBezTo>
                  <a:pt x="0" y="80"/>
                  <a:pt x="32" y="56"/>
                  <a:pt x="40" y="48"/>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3664080" y="4584600"/>
            <a:ext cx="395280" cy="336600"/>
          </a:xfrm>
          <a:custGeom>
            <a:avLst/>
            <a:gdLst/>
            <a:ahLst/>
            <a:rect l="l" t="t" r="r" b="b"/>
            <a:pathLst>
              <a:path w="160" h="168">
                <a:moveTo>
                  <a:pt x="16" y="112"/>
                </a:moveTo>
                <a:cubicBezTo>
                  <a:pt x="16" y="88"/>
                  <a:pt x="0" y="32"/>
                  <a:pt x="16" y="16"/>
                </a:cubicBezTo>
                <a:cubicBezTo>
                  <a:pt x="32" y="0"/>
                  <a:pt x="88" y="0"/>
                  <a:pt x="112" y="16"/>
                </a:cubicBezTo>
                <a:cubicBezTo>
                  <a:pt x="136" y="32"/>
                  <a:pt x="160" y="88"/>
                  <a:pt x="160" y="112"/>
                </a:cubicBezTo>
                <a:cubicBezTo>
                  <a:pt x="160" y="136"/>
                  <a:pt x="136" y="152"/>
                  <a:pt x="112" y="160"/>
                </a:cubicBezTo>
                <a:cubicBezTo>
                  <a:pt x="88" y="168"/>
                  <a:pt x="32" y="168"/>
                  <a:pt x="16" y="160"/>
                </a:cubicBezTo>
                <a:cubicBezTo>
                  <a:pt x="0" y="152"/>
                  <a:pt x="16" y="136"/>
                  <a:pt x="16" y="112"/>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6" name=""/>
          <p:cNvSpPr/>
          <p:nvPr/>
        </p:nvSpPr>
        <p:spPr>
          <a:xfrm>
            <a:off x="4732200" y="2935440"/>
            <a:ext cx="0" cy="30456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a:off x="3513240" y="1335240"/>
            <a:ext cx="2887560" cy="1411200"/>
          </a:xfrm>
          <a:prstGeom prst="line">
            <a:avLst/>
          </a:prstGeom>
          <a:ln w="2844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8" name=""/>
          <p:cNvSpPr/>
          <p:nvPr/>
        </p:nvSpPr>
        <p:spPr>
          <a:xfrm rot="1510800">
            <a:off x="4352040" y="1792080"/>
            <a:ext cx="18198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ff"/>
                </a:solidFill>
                <a:effectLst/>
                <a:uFillTx/>
                <a:latin typeface="Arial"/>
              </a:rPr>
              <a:t>Northern Border</a:t>
            </a:r>
            <a:endParaRPr b="0" lang="en-US" sz="1800" strike="noStrike" u="none">
              <a:solidFill>
                <a:srgbClr val="000000"/>
              </a:solidFill>
              <a:effectLst/>
              <a:uFillTx/>
              <a:latin typeface="Times New Roman"/>
            </a:endParaRPr>
          </a:p>
        </p:txBody>
      </p:sp>
      <p:sp>
        <p:nvSpPr>
          <p:cNvPr id="399" name=""/>
          <p:cNvSpPr/>
          <p:nvPr/>
        </p:nvSpPr>
        <p:spPr>
          <a:xfrm>
            <a:off x="4503600" y="3240000"/>
            <a:ext cx="228600" cy="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0" name=""/>
          <p:cNvSpPr/>
          <p:nvPr/>
        </p:nvSpPr>
        <p:spPr>
          <a:xfrm>
            <a:off x="4732200" y="3240000"/>
            <a:ext cx="457200" cy="22860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1" name=""/>
          <p:cNvSpPr/>
          <p:nvPr/>
        </p:nvSpPr>
        <p:spPr>
          <a:xfrm flipH="1">
            <a:off x="4655880" y="3240000"/>
            <a:ext cx="75960" cy="38124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2" name=""/>
          <p:cNvSpPr/>
          <p:nvPr/>
        </p:nvSpPr>
        <p:spPr>
          <a:xfrm>
            <a:off x="4656240" y="3621240"/>
            <a:ext cx="75960" cy="152280"/>
          </a:xfrm>
          <a:prstGeom prst="line">
            <a:avLst/>
          </a:prstGeom>
          <a:ln w="190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3" name=""/>
          <p:cNvSpPr/>
          <p:nvPr/>
        </p:nvSpPr>
        <p:spPr>
          <a:xfrm flipH="1">
            <a:off x="845640" y="1258920"/>
            <a:ext cx="2210040" cy="167652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4" name=""/>
          <p:cNvSpPr/>
          <p:nvPr/>
        </p:nvSpPr>
        <p:spPr>
          <a:xfrm flipH="1">
            <a:off x="2141280" y="4992840"/>
            <a:ext cx="1447560" cy="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5" name=""/>
          <p:cNvSpPr/>
          <p:nvPr/>
        </p:nvSpPr>
        <p:spPr>
          <a:xfrm>
            <a:off x="4389480" y="5665680"/>
            <a:ext cx="1168200" cy="698760"/>
          </a:xfrm>
          <a:custGeom>
            <a:avLst/>
            <a:gdLst/>
            <a:ahLst/>
            <a:rect l="l" t="t" r="r" b="b"/>
            <a:pathLst>
              <a:path w="736" h="440">
                <a:moveTo>
                  <a:pt x="72" y="248"/>
                </a:moveTo>
                <a:cubicBezTo>
                  <a:pt x="40" y="200"/>
                  <a:pt x="0" y="144"/>
                  <a:pt x="24" y="104"/>
                </a:cubicBezTo>
                <a:cubicBezTo>
                  <a:pt x="48" y="64"/>
                  <a:pt x="144" y="16"/>
                  <a:pt x="216" y="8"/>
                </a:cubicBezTo>
                <a:cubicBezTo>
                  <a:pt x="288" y="0"/>
                  <a:pt x="392" y="24"/>
                  <a:pt x="456" y="56"/>
                </a:cubicBezTo>
                <a:cubicBezTo>
                  <a:pt x="520" y="88"/>
                  <a:pt x="560" y="144"/>
                  <a:pt x="600" y="200"/>
                </a:cubicBezTo>
                <a:cubicBezTo>
                  <a:pt x="640" y="256"/>
                  <a:pt x="736" y="352"/>
                  <a:pt x="696" y="392"/>
                </a:cubicBezTo>
                <a:cubicBezTo>
                  <a:pt x="656" y="432"/>
                  <a:pt x="440" y="440"/>
                  <a:pt x="360" y="440"/>
                </a:cubicBezTo>
                <a:cubicBezTo>
                  <a:pt x="280" y="440"/>
                  <a:pt x="264" y="424"/>
                  <a:pt x="216" y="392"/>
                </a:cubicBezTo>
                <a:cubicBezTo>
                  <a:pt x="168" y="360"/>
                  <a:pt x="104" y="296"/>
                  <a:pt x="72" y="248"/>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6" name=""/>
          <p:cNvSpPr/>
          <p:nvPr/>
        </p:nvSpPr>
        <p:spPr>
          <a:xfrm flipH="1" flipV="1">
            <a:off x="3589200" y="4992480"/>
            <a:ext cx="1447920" cy="10666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7" name=""/>
          <p:cNvSpPr/>
          <p:nvPr/>
        </p:nvSpPr>
        <p:spPr>
          <a:xfrm flipH="1">
            <a:off x="3588840" y="4687920"/>
            <a:ext cx="228600" cy="30492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8" name=""/>
          <p:cNvSpPr/>
          <p:nvPr/>
        </p:nvSpPr>
        <p:spPr>
          <a:xfrm rot="19389600">
            <a:off x="2445120" y="3917160"/>
            <a:ext cx="5277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3300"/>
                </a:solidFill>
                <a:effectLst/>
                <a:uFillTx/>
                <a:latin typeface="Arial"/>
              </a:rPr>
              <a:t>Kern</a:t>
            </a:r>
            <a:endParaRPr b="0" lang="en-US" sz="1200" strike="noStrike" u="none">
              <a:solidFill>
                <a:srgbClr val="000000"/>
              </a:solidFill>
              <a:effectLst/>
              <a:uFillTx/>
              <a:latin typeface="Times New Roman"/>
            </a:endParaRPr>
          </a:p>
        </p:txBody>
      </p:sp>
      <p:sp>
        <p:nvSpPr>
          <p:cNvPr id="409" name=""/>
          <p:cNvSpPr/>
          <p:nvPr/>
        </p:nvSpPr>
        <p:spPr>
          <a:xfrm rot="19198800">
            <a:off x="1077480" y="2324880"/>
            <a:ext cx="493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PGT</a:t>
            </a:r>
            <a:endParaRPr b="0" lang="en-US" sz="1200" strike="noStrike" u="none">
              <a:solidFill>
                <a:srgbClr val="000000"/>
              </a:solidFill>
              <a:effectLst/>
              <a:uFillTx/>
              <a:latin typeface="Times New Roman"/>
            </a:endParaRPr>
          </a:p>
        </p:txBody>
      </p:sp>
      <p:sp>
        <p:nvSpPr>
          <p:cNvPr id="410" name=""/>
          <p:cNvSpPr/>
          <p:nvPr/>
        </p:nvSpPr>
        <p:spPr>
          <a:xfrm rot="2440200">
            <a:off x="2394720" y="2538000"/>
            <a:ext cx="9259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3300"/>
                </a:solidFill>
                <a:effectLst/>
                <a:uFillTx/>
                <a:latin typeface="Arial"/>
              </a:rPr>
              <a:t>Northwest</a:t>
            </a:r>
            <a:endParaRPr b="0" lang="en-US" sz="1200" strike="noStrike" u="none">
              <a:solidFill>
                <a:srgbClr val="000000"/>
              </a:solidFill>
              <a:effectLst/>
              <a:uFillTx/>
              <a:latin typeface="Times New Roman"/>
            </a:endParaRPr>
          </a:p>
        </p:txBody>
      </p:sp>
      <p:sp>
        <p:nvSpPr>
          <p:cNvPr id="411" name=""/>
          <p:cNvSpPr/>
          <p:nvPr/>
        </p:nvSpPr>
        <p:spPr>
          <a:xfrm rot="2238000">
            <a:off x="4102200" y="5358600"/>
            <a:ext cx="7059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El Paso</a:t>
            </a:r>
            <a:endParaRPr b="0" lang="en-US" sz="1200" strike="noStrike" u="none">
              <a:solidFill>
                <a:srgbClr val="000000"/>
              </a:solidFill>
              <a:effectLst/>
              <a:uFillTx/>
              <a:latin typeface="Times New Roman"/>
            </a:endParaRPr>
          </a:p>
        </p:txBody>
      </p:sp>
      <p:sp>
        <p:nvSpPr>
          <p:cNvPr id="412" name=""/>
          <p:cNvSpPr/>
          <p:nvPr/>
        </p:nvSpPr>
        <p:spPr>
          <a:xfrm rot="6000">
            <a:off x="2599560" y="4763880"/>
            <a:ext cx="7059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ff"/>
                </a:solidFill>
                <a:effectLst/>
                <a:uFillTx/>
                <a:latin typeface="Arial"/>
              </a:rPr>
              <a:t>El Paso</a:t>
            </a:r>
            <a:endParaRPr b="0" lang="en-US" sz="1200" strike="noStrike" u="none">
              <a:solidFill>
                <a:srgbClr val="000000"/>
              </a:solidFill>
              <a:effectLst/>
              <a:uFillTx/>
              <a:latin typeface="Times New Roman"/>
            </a:endParaRPr>
          </a:p>
        </p:txBody>
      </p:sp>
      <p:sp>
        <p:nvSpPr>
          <p:cNvPr id="413" name=""/>
          <p:cNvSpPr/>
          <p:nvPr/>
        </p:nvSpPr>
        <p:spPr>
          <a:xfrm>
            <a:off x="4808520" y="4459320"/>
            <a:ext cx="533520" cy="45720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4" name=""/>
          <p:cNvSpPr/>
          <p:nvPr/>
        </p:nvSpPr>
        <p:spPr>
          <a:xfrm>
            <a:off x="5037120" y="4307040"/>
            <a:ext cx="76320" cy="3808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5" name=""/>
          <p:cNvSpPr/>
          <p:nvPr/>
        </p:nvSpPr>
        <p:spPr>
          <a:xfrm rot="1285200">
            <a:off x="4982760" y="3164040"/>
            <a:ext cx="35640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KN</a:t>
            </a:r>
            <a:endParaRPr b="0" lang="en-US" sz="1000" strike="noStrike" u="none">
              <a:solidFill>
                <a:srgbClr val="000000"/>
              </a:solidFill>
              <a:effectLst/>
              <a:uFillTx/>
              <a:latin typeface="Times New Roman"/>
            </a:endParaRPr>
          </a:p>
        </p:txBody>
      </p:sp>
      <p:sp>
        <p:nvSpPr>
          <p:cNvPr id="416" name=""/>
          <p:cNvSpPr/>
          <p:nvPr/>
        </p:nvSpPr>
        <p:spPr>
          <a:xfrm>
            <a:off x="3881520" y="2681280"/>
            <a:ext cx="241200" cy="266760"/>
          </a:xfrm>
          <a:custGeom>
            <a:avLst/>
            <a:gdLst/>
            <a:ahLst/>
            <a:rect l="l" t="t" r="r" b="b"/>
            <a:pathLst>
              <a:path w="152" h="168">
                <a:moveTo>
                  <a:pt x="8" y="16"/>
                </a:moveTo>
                <a:cubicBezTo>
                  <a:pt x="0" y="32"/>
                  <a:pt x="0" y="88"/>
                  <a:pt x="8" y="112"/>
                </a:cubicBezTo>
                <a:cubicBezTo>
                  <a:pt x="16" y="136"/>
                  <a:pt x="40" y="152"/>
                  <a:pt x="56" y="160"/>
                </a:cubicBezTo>
                <a:cubicBezTo>
                  <a:pt x="72" y="168"/>
                  <a:pt x="88" y="168"/>
                  <a:pt x="104" y="160"/>
                </a:cubicBezTo>
                <a:cubicBezTo>
                  <a:pt x="120" y="152"/>
                  <a:pt x="152" y="128"/>
                  <a:pt x="152" y="112"/>
                </a:cubicBezTo>
                <a:cubicBezTo>
                  <a:pt x="152" y="96"/>
                  <a:pt x="120" y="80"/>
                  <a:pt x="104" y="64"/>
                </a:cubicBezTo>
                <a:cubicBezTo>
                  <a:pt x="88" y="48"/>
                  <a:pt x="72" y="24"/>
                  <a:pt x="56" y="16"/>
                </a:cubicBezTo>
                <a:cubicBezTo>
                  <a:pt x="40" y="8"/>
                  <a:pt x="16" y="0"/>
                  <a:pt x="8" y="16"/>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7" name=""/>
          <p:cNvSpPr/>
          <p:nvPr/>
        </p:nvSpPr>
        <p:spPr>
          <a:xfrm>
            <a:off x="5342040" y="4916520"/>
            <a:ext cx="304560" cy="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8" name=""/>
          <p:cNvSpPr/>
          <p:nvPr/>
        </p:nvSpPr>
        <p:spPr>
          <a:xfrm>
            <a:off x="3314880" y="3213000"/>
            <a:ext cx="628560" cy="581040"/>
          </a:xfrm>
          <a:custGeom>
            <a:avLst/>
            <a:gdLst/>
            <a:ahLst/>
            <a:rect l="l" t="t" r="r" b="b"/>
            <a:pathLst>
              <a:path w="396" h="366">
                <a:moveTo>
                  <a:pt x="13" y="249"/>
                </a:moveTo>
                <a:cubicBezTo>
                  <a:pt x="0" y="220"/>
                  <a:pt x="28" y="146"/>
                  <a:pt x="45" y="105"/>
                </a:cubicBezTo>
                <a:cubicBezTo>
                  <a:pt x="62" y="64"/>
                  <a:pt x="92" y="2"/>
                  <a:pt x="117" y="1"/>
                </a:cubicBezTo>
                <a:cubicBezTo>
                  <a:pt x="142" y="0"/>
                  <a:pt x="156" y="76"/>
                  <a:pt x="197" y="97"/>
                </a:cubicBezTo>
                <a:cubicBezTo>
                  <a:pt x="238" y="118"/>
                  <a:pt x="334" y="105"/>
                  <a:pt x="365" y="129"/>
                </a:cubicBezTo>
                <a:cubicBezTo>
                  <a:pt x="396" y="153"/>
                  <a:pt x="381" y="204"/>
                  <a:pt x="381" y="241"/>
                </a:cubicBezTo>
                <a:cubicBezTo>
                  <a:pt x="381" y="278"/>
                  <a:pt x="392" y="340"/>
                  <a:pt x="365" y="353"/>
                </a:cubicBezTo>
                <a:cubicBezTo>
                  <a:pt x="338" y="366"/>
                  <a:pt x="261" y="333"/>
                  <a:pt x="221" y="321"/>
                </a:cubicBezTo>
                <a:cubicBezTo>
                  <a:pt x="181" y="309"/>
                  <a:pt x="158" y="290"/>
                  <a:pt x="125" y="281"/>
                </a:cubicBezTo>
                <a:cubicBezTo>
                  <a:pt x="92" y="272"/>
                  <a:pt x="26" y="278"/>
                  <a:pt x="13" y="249"/>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9" name=""/>
          <p:cNvSpPr/>
          <p:nvPr/>
        </p:nvSpPr>
        <p:spPr>
          <a:xfrm flipV="1">
            <a:off x="5342040" y="3654000"/>
            <a:ext cx="1137960" cy="1414440"/>
          </a:xfrm>
          <a:prstGeom prst="line">
            <a:avLst/>
          </a:prstGeom>
          <a:ln w="2844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0" name=""/>
          <p:cNvSpPr/>
          <p:nvPr/>
        </p:nvSpPr>
        <p:spPr>
          <a:xfrm rot="18443400">
            <a:off x="5976360" y="3840840"/>
            <a:ext cx="8031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ff"/>
                </a:solidFill>
                <a:effectLst/>
                <a:uFillTx/>
                <a:latin typeface="Arial"/>
              </a:rPr>
              <a:t>NGPL</a:t>
            </a:r>
            <a:endParaRPr b="0" lang="en-US" sz="1800" strike="noStrike" u="none">
              <a:solidFill>
                <a:srgbClr val="000000"/>
              </a:solidFill>
              <a:effectLst/>
              <a:uFillTx/>
              <a:latin typeface="Times New Roman"/>
            </a:endParaRPr>
          </a:p>
        </p:txBody>
      </p:sp>
      <p:sp>
        <p:nvSpPr>
          <p:cNvPr id="421" name=""/>
          <p:cNvSpPr/>
          <p:nvPr/>
        </p:nvSpPr>
        <p:spPr>
          <a:xfrm>
            <a:off x="3589200" y="3468600"/>
            <a:ext cx="1067040" cy="15264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2" name=""/>
          <p:cNvSpPr/>
          <p:nvPr/>
        </p:nvSpPr>
        <p:spPr>
          <a:xfrm flipH="1">
            <a:off x="4046400" y="3240000"/>
            <a:ext cx="76320" cy="30492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3" name=""/>
          <p:cNvSpPr/>
          <p:nvPr/>
        </p:nvSpPr>
        <p:spPr>
          <a:xfrm>
            <a:off x="3970440" y="2782800"/>
            <a:ext cx="304560" cy="762120"/>
          </a:xfrm>
          <a:prstGeom prst="line">
            <a:avLst/>
          </a:prstGeom>
          <a:ln w="93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4" name=""/>
          <p:cNvSpPr/>
          <p:nvPr/>
        </p:nvSpPr>
        <p:spPr>
          <a:xfrm>
            <a:off x="4656240" y="3189240"/>
            <a:ext cx="139680" cy="127080"/>
          </a:xfrm>
          <a:prstGeom prst="ellipse">
            <a:avLst/>
          </a:prstGeom>
          <a:solidFill>
            <a:srgbClr val="ff0000"/>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425" name=""/>
          <p:cNvSpPr/>
          <p:nvPr/>
        </p:nvSpPr>
        <p:spPr>
          <a:xfrm flipH="1">
            <a:off x="1913040" y="3468600"/>
            <a:ext cx="1752480" cy="1295640"/>
          </a:xfrm>
          <a:prstGeom prst="line">
            <a:avLst/>
          </a:prstGeom>
          <a:ln w="1908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6" name=""/>
          <p:cNvSpPr/>
          <p:nvPr/>
        </p:nvSpPr>
        <p:spPr>
          <a:xfrm>
            <a:off x="3665520" y="3468600"/>
            <a:ext cx="152280" cy="121932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7" name=""/>
          <p:cNvSpPr/>
          <p:nvPr/>
        </p:nvSpPr>
        <p:spPr>
          <a:xfrm flipH="1" flipV="1">
            <a:off x="1836720" y="1944360"/>
            <a:ext cx="1752480" cy="1523880"/>
          </a:xfrm>
          <a:prstGeom prst="line">
            <a:avLst/>
          </a:prstGeom>
          <a:ln w="1908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8" name=""/>
          <p:cNvSpPr/>
          <p:nvPr/>
        </p:nvSpPr>
        <p:spPr>
          <a:xfrm>
            <a:off x="3576600" y="3417840"/>
            <a:ext cx="139680" cy="1270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429" name=""/>
          <p:cNvSpPr/>
          <p:nvPr/>
        </p:nvSpPr>
        <p:spPr>
          <a:xfrm rot="460200">
            <a:off x="4259880" y="3598560"/>
            <a:ext cx="37908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WIC</a:t>
            </a:r>
            <a:endParaRPr b="0" lang="en-US" sz="800" strike="noStrike" u="none">
              <a:solidFill>
                <a:srgbClr val="000000"/>
              </a:solidFill>
              <a:effectLst/>
              <a:uFillTx/>
              <a:latin typeface="Times New Roman"/>
            </a:endParaRPr>
          </a:p>
        </p:txBody>
      </p:sp>
      <p:sp>
        <p:nvSpPr>
          <p:cNvPr id="430" name=""/>
          <p:cNvSpPr/>
          <p:nvPr/>
        </p:nvSpPr>
        <p:spPr>
          <a:xfrm>
            <a:off x="3290760" y="4237200"/>
            <a:ext cx="465120" cy="469800"/>
          </a:xfrm>
          <a:custGeom>
            <a:avLst/>
            <a:gdLst/>
            <a:ahLst/>
            <a:rect l="l" t="t" r="r" b="b"/>
            <a:pathLst>
              <a:path w="293" h="296">
                <a:moveTo>
                  <a:pt x="68" y="260"/>
                </a:moveTo>
                <a:cubicBezTo>
                  <a:pt x="39" y="249"/>
                  <a:pt x="29" y="235"/>
                  <a:pt x="20" y="204"/>
                </a:cubicBezTo>
                <a:cubicBezTo>
                  <a:pt x="11" y="173"/>
                  <a:pt x="0" y="109"/>
                  <a:pt x="12" y="76"/>
                </a:cubicBezTo>
                <a:cubicBezTo>
                  <a:pt x="24" y="43"/>
                  <a:pt x="48" y="0"/>
                  <a:pt x="92" y="4"/>
                </a:cubicBezTo>
                <a:cubicBezTo>
                  <a:pt x="136" y="8"/>
                  <a:pt x="259" y="56"/>
                  <a:pt x="276" y="100"/>
                </a:cubicBezTo>
                <a:cubicBezTo>
                  <a:pt x="293" y="144"/>
                  <a:pt x="224" y="240"/>
                  <a:pt x="196" y="268"/>
                </a:cubicBezTo>
                <a:cubicBezTo>
                  <a:pt x="168" y="296"/>
                  <a:pt x="97" y="271"/>
                  <a:pt x="68" y="260"/>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3170160" y="3784680"/>
            <a:ext cx="520920" cy="272880"/>
          </a:xfrm>
          <a:custGeom>
            <a:avLst/>
            <a:gdLst/>
            <a:ahLst/>
            <a:rect l="l" t="t" r="r" b="b"/>
            <a:pathLst>
              <a:path w="288" h="140">
                <a:moveTo>
                  <a:pt x="16" y="73"/>
                </a:moveTo>
                <a:cubicBezTo>
                  <a:pt x="0" y="62"/>
                  <a:pt x="28" y="37"/>
                  <a:pt x="48" y="25"/>
                </a:cubicBezTo>
                <a:cubicBezTo>
                  <a:pt x="68" y="13"/>
                  <a:pt x="101" y="2"/>
                  <a:pt x="136" y="1"/>
                </a:cubicBezTo>
                <a:cubicBezTo>
                  <a:pt x="171" y="0"/>
                  <a:pt x="232" y="5"/>
                  <a:pt x="256" y="17"/>
                </a:cubicBezTo>
                <a:cubicBezTo>
                  <a:pt x="280" y="29"/>
                  <a:pt x="288" y="53"/>
                  <a:pt x="280" y="73"/>
                </a:cubicBezTo>
                <a:cubicBezTo>
                  <a:pt x="272" y="93"/>
                  <a:pt x="231" y="134"/>
                  <a:pt x="208" y="137"/>
                </a:cubicBezTo>
                <a:cubicBezTo>
                  <a:pt x="185" y="140"/>
                  <a:pt x="173" y="93"/>
                  <a:pt x="144" y="89"/>
                </a:cubicBezTo>
                <a:cubicBezTo>
                  <a:pt x="115" y="85"/>
                  <a:pt x="32" y="84"/>
                  <a:pt x="16" y="73"/>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2" name=""/>
          <p:cNvSpPr/>
          <p:nvPr/>
        </p:nvSpPr>
        <p:spPr>
          <a:xfrm>
            <a:off x="3760920" y="3867120"/>
            <a:ext cx="360360" cy="349200"/>
          </a:xfrm>
          <a:custGeom>
            <a:avLst/>
            <a:gdLst/>
            <a:ahLst/>
            <a:rect l="l" t="t" r="r" b="b"/>
            <a:pathLst>
              <a:path w="163" h="212">
                <a:moveTo>
                  <a:pt x="4" y="117"/>
                </a:moveTo>
                <a:cubicBezTo>
                  <a:pt x="0" y="94"/>
                  <a:pt x="33" y="85"/>
                  <a:pt x="36" y="69"/>
                </a:cubicBezTo>
                <a:cubicBezTo>
                  <a:pt x="39" y="53"/>
                  <a:pt x="13" y="30"/>
                  <a:pt x="20" y="21"/>
                </a:cubicBezTo>
                <a:cubicBezTo>
                  <a:pt x="27" y="12"/>
                  <a:pt x="63" y="0"/>
                  <a:pt x="76" y="13"/>
                </a:cubicBezTo>
                <a:cubicBezTo>
                  <a:pt x="89" y="26"/>
                  <a:pt x="88" y="84"/>
                  <a:pt x="100" y="101"/>
                </a:cubicBezTo>
                <a:cubicBezTo>
                  <a:pt x="112" y="118"/>
                  <a:pt x="140" y="102"/>
                  <a:pt x="148" y="117"/>
                </a:cubicBezTo>
                <a:cubicBezTo>
                  <a:pt x="156" y="132"/>
                  <a:pt x="163" y="174"/>
                  <a:pt x="148" y="189"/>
                </a:cubicBezTo>
                <a:cubicBezTo>
                  <a:pt x="133" y="204"/>
                  <a:pt x="84" y="212"/>
                  <a:pt x="60" y="205"/>
                </a:cubicBezTo>
                <a:cubicBezTo>
                  <a:pt x="36" y="198"/>
                  <a:pt x="8" y="140"/>
                  <a:pt x="4" y="117"/>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3" name=""/>
          <p:cNvSpPr/>
          <p:nvPr/>
        </p:nvSpPr>
        <p:spPr>
          <a:xfrm rot="4986600">
            <a:off x="3475440" y="4116240"/>
            <a:ext cx="7502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Northwest</a:t>
            </a:r>
            <a:endParaRPr b="0" lang="en-US" sz="1000" strike="noStrike" u="none">
              <a:solidFill>
                <a:srgbClr val="000000"/>
              </a:solidFill>
              <a:effectLst/>
              <a:uFillTx/>
              <a:latin typeface="Times New Roman"/>
            </a:endParaRPr>
          </a:p>
        </p:txBody>
      </p:sp>
      <p:sp>
        <p:nvSpPr>
          <p:cNvPr id="434" name=""/>
          <p:cNvSpPr/>
          <p:nvPr/>
        </p:nvSpPr>
        <p:spPr>
          <a:xfrm>
            <a:off x="4630680" y="3475080"/>
            <a:ext cx="870120" cy="1042920"/>
          </a:xfrm>
          <a:custGeom>
            <a:avLst/>
            <a:gdLst/>
            <a:ahLst/>
            <a:rect l="l" t="t" r="r" b="b"/>
            <a:pathLst>
              <a:path w="548" h="657">
                <a:moveTo>
                  <a:pt x="64" y="572"/>
                </a:moveTo>
                <a:cubicBezTo>
                  <a:pt x="40" y="523"/>
                  <a:pt x="16" y="412"/>
                  <a:pt x="8" y="348"/>
                </a:cubicBezTo>
                <a:cubicBezTo>
                  <a:pt x="0" y="284"/>
                  <a:pt x="1" y="233"/>
                  <a:pt x="16" y="188"/>
                </a:cubicBezTo>
                <a:cubicBezTo>
                  <a:pt x="31" y="143"/>
                  <a:pt x="69" y="97"/>
                  <a:pt x="96" y="76"/>
                </a:cubicBezTo>
                <a:cubicBezTo>
                  <a:pt x="123" y="55"/>
                  <a:pt x="157" y="69"/>
                  <a:pt x="176" y="60"/>
                </a:cubicBezTo>
                <a:cubicBezTo>
                  <a:pt x="195" y="51"/>
                  <a:pt x="191" y="27"/>
                  <a:pt x="208" y="20"/>
                </a:cubicBezTo>
                <a:cubicBezTo>
                  <a:pt x="225" y="13"/>
                  <a:pt x="235" y="0"/>
                  <a:pt x="280" y="20"/>
                </a:cubicBezTo>
                <a:cubicBezTo>
                  <a:pt x="325" y="40"/>
                  <a:pt x="445" y="108"/>
                  <a:pt x="480" y="140"/>
                </a:cubicBezTo>
                <a:cubicBezTo>
                  <a:pt x="515" y="172"/>
                  <a:pt x="487" y="179"/>
                  <a:pt x="488" y="212"/>
                </a:cubicBezTo>
                <a:cubicBezTo>
                  <a:pt x="489" y="245"/>
                  <a:pt x="483" y="309"/>
                  <a:pt x="488" y="340"/>
                </a:cubicBezTo>
                <a:cubicBezTo>
                  <a:pt x="493" y="371"/>
                  <a:pt x="548" y="387"/>
                  <a:pt x="520" y="396"/>
                </a:cubicBezTo>
                <a:cubicBezTo>
                  <a:pt x="492" y="405"/>
                  <a:pt x="372" y="368"/>
                  <a:pt x="320" y="396"/>
                </a:cubicBezTo>
                <a:cubicBezTo>
                  <a:pt x="268" y="424"/>
                  <a:pt x="225" y="523"/>
                  <a:pt x="208" y="564"/>
                </a:cubicBezTo>
                <a:cubicBezTo>
                  <a:pt x="191" y="605"/>
                  <a:pt x="225" y="631"/>
                  <a:pt x="216" y="644"/>
                </a:cubicBezTo>
                <a:cubicBezTo>
                  <a:pt x="207" y="657"/>
                  <a:pt x="176" y="653"/>
                  <a:pt x="152" y="644"/>
                </a:cubicBezTo>
                <a:cubicBezTo>
                  <a:pt x="128" y="635"/>
                  <a:pt x="88" y="621"/>
                  <a:pt x="64" y="572"/>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5" name=""/>
          <p:cNvSpPr/>
          <p:nvPr/>
        </p:nvSpPr>
        <p:spPr>
          <a:xfrm rot="6000">
            <a:off x="4962600" y="3544920"/>
            <a:ext cx="9428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3300"/>
                </a:solidFill>
                <a:effectLst/>
                <a:uFillTx/>
                <a:latin typeface="Arial"/>
              </a:rPr>
              <a:t>Trailblazer</a:t>
            </a:r>
            <a:endParaRPr b="0" lang="en-US" sz="1200" strike="noStrike" u="none">
              <a:solidFill>
                <a:srgbClr val="000000"/>
              </a:solidFill>
              <a:effectLst/>
              <a:uFillTx/>
              <a:latin typeface="Times New Roman"/>
            </a:endParaRPr>
          </a:p>
        </p:txBody>
      </p:sp>
      <p:sp>
        <p:nvSpPr>
          <p:cNvPr id="436" name=""/>
          <p:cNvSpPr/>
          <p:nvPr/>
        </p:nvSpPr>
        <p:spPr>
          <a:xfrm>
            <a:off x="4732200" y="3773520"/>
            <a:ext cx="1219320" cy="0"/>
          </a:xfrm>
          <a:prstGeom prst="line">
            <a:avLst/>
          </a:prstGeom>
          <a:ln w="1908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7" name=""/>
          <p:cNvSpPr/>
          <p:nvPr/>
        </p:nvSpPr>
        <p:spPr>
          <a:xfrm>
            <a:off x="4732200" y="4078440"/>
            <a:ext cx="762120" cy="53316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8" name=""/>
          <p:cNvSpPr/>
          <p:nvPr/>
        </p:nvSpPr>
        <p:spPr>
          <a:xfrm>
            <a:off x="4732200" y="4078440"/>
            <a:ext cx="76320" cy="3808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9" name=""/>
          <p:cNvSpPr/>
          <p:nvPr/>
        </p:nvSpPr>
        <p:spPr>
          <a:xfrm rot="4986600">
            <a:off x="4726440" y="4235760"/>
            <a:ext cx="4057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CIG</a:t>
            </a:r>
            <a:endParaRPr b="0" lang="en-US" sz="1000" strike="noStrike" u="none">
              <a:solidFill>
                <a:srgbClr val="000000"/>
              </a:solidFill>
              <a:effectLst/>
              <a:uFillTx/>
              <a:latin typeface="Times New Roman"/>
            </a:endParaRPr>
          </a:p>
        </p:txBody>
      </p:sp>
      <p:sp>
        <p:nvSpPr>
          <p:cNvPr id="440" name=""/>
          <p:cNvSpPr/>
          <p:nvPr/>
        </p:nvSpPr>
        <p:spPr>
          <a:xfrm>
            <a:off x="4732200" y="3773520"/>
            <a:ext cx="0" cy="304920"/>
          </a:xfrm>
          <a:prstGeom prst="line">
            <a:avLst/>
          </a:prstGeom>
          <a:ln w="19080">
            <a:solidFill>
              <a:srgbClr val="0000ff"/>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4567320" y="4630680"/>
            <a:ext cx="306360" cy="298440"/>
          </a:xfrm>
          <a:custGeom>
            <a:avLst/>
            <a:gdLst/>
            <a:ahLst/>
            <a:rect l="l" t="t" r="r" b="b"/>
            <a:pathLst>
              <a:path w="161" h="188">
                <a:moveTo>
                  <a:pt x="8" y="172"/>
                </a:moveTo>
                <a:cubicBezTo>
                  <a:pt x="0" y="167"/>
                  <a:pt x="49" y="157"/>
                  <a:pt x="56" y="140"/>
                </a:cubicBezTo>
                <a:cubicBezTo>
                  <a:pt x="63" y="123"/>
                  <a:pt x="47" y="91"/>
                  <a:pt x="48" y="68"/>
                </a:cubicBezTo>
                <a:cubicBezTo>
                  <a:pt x="49" y="45"/>
                  <a:pt x="53" y="8"/>
                  <a:pt x="64" y="4"/>
                </a:cubicBezTo>
                <a:cubicBezTo>
                  <a:pt x="75" y="0"/>
                  <a:pt x="96" y="29"/>
                  <a:pt x="112" y="44"/>
                </a:cubicBezTo>
                <a:cubicBezTo>
                  <a:pt x="128" y="59"/>
                  <a:pt x="161" y="71"/>
                  <a:pt x="160" y="92"/>
                </a:cubicBezTo>
                <a:cubicBezTo>
                  <a:pt x="159" y="113"/>
                  <a:pt x="125" y="156"/>
                  <a:pt x="104" y="172"/>
                </a:cubicBezTo>
                <a:cubicBezTo>
                  <a:pt x="83" y="188"/>
                  <a:pt x="16" y="177"/>
                  <a:pt x="8" y="172"/>
                </a:cubicBezTo>
                <a:close/>
              </a:path>
            </a:pathLst>
          </a:custGeom>
          <a:solidFill>
            <a:srgbClr val="00cc99">
              <a:alpha val="50000"/>
            </a:srgbClr>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2" name=""/>
          <p:cNvSpPr/>
          <p:nvPr/>
        </p:nvSpPr>
        <p:spPr>
          <a:xfrm flipH="1">
            <a:off x="4770000" y="4586400"/>
            <a:ext cx="190440" cy="1522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3" name=""/>
          <p:cNvSpPr/>
          <p:nvPr/>
        </p:nvSpPr>
        <p:spPr>
          <a:xfrm>
            <a:off x="4643280" y="3633840"/>
            <a:ext cx="139680" cy="127080"/>
          </a:xfrm>
          <a:prstGeom prst="ellipse">
            <a:avLst/>
          </a:prstGeom>
          <a:solidFill>
            <a:srgbClr val="ffff66"/>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444" name=""/>
          <p:cNvSpPr/>
          <p:nvPr/>
        </p:nvSpPr>
        <p:spPr>
          <a:xfrm>
            <a:off x="3652920" y="3506760"/>
            <a:ext cx="1028520" cy="13968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5" name=""/>
          <p:cNvSpPr/>
          <p:nvPr/>
        </p:nvSpPr>
        <p:spPr>
          <a:xfrm flipH="1">
            <a:off x="3894120" y="3544920"/>
            <a:ext cx="76320" cy="393840"/>
          </a:xfrm>
          <a:prstGeom prst="line">
            <a:avLst/>
          </a:prstGeom>
          <a:ln w="1908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rot="460200">
            <a:off x="3974760" y="3387600"/>
            <a:ext cx="36216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CIG</a:t>
            </a:r>
            <a:endParaRPr b="0" lang="en-US" sz="800" strike="noStrike" u="none">
              <a:solidFill>
                <a:srgbClr val="000000"/>
              </a:solidFill>
              <a:effectLst/>
              <a:uFillTx/>
              <a:latin typeface="Times New Roman"/>
            </a:endParaRPr>
          </a:p>
        </p:txBody>
      </p:sp>
      <p:sp>
        <p:nvSpPr>
          <p:cNvPr id="447" name=""/>
          <p:cNvSpPr/>
          <p:nvPr/>
        </p:nvSpPr>
        <p:spPr>
          <a:xfrm rot="460200">
            <a:off x="3639600" y="3526920"/>
            <a:ext cx="702720" cy="215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ff"/>
                </a:solidFill>
                <a:effectLst/>
                <a:uFillTx/>
                <a:latin typeface="Arial"/>
              </a:rPr>
              <a:t>Overthrust</a:t>
            </a:r>
            <a:endParaRPr b="0" lang="en-US" sz="800" strike="noStrike" u="none">
              <a:solidFill>
                <a:srgbClr val="000000"/>
              </a:solidFill>
              <a:effectLst/>
              <a:uFillTx/>
              <a:latin typeface="Times New Roman"/>
            </a:endParaRPr>
          </a:p>
        </p:txBody>
      </p:sp>
      <p:sp>
        <p:nvSpPr>
          <p:cNvPr id="448" name=""/>
          <p:cNvSpPr/>
          <p:nvPr/>
        </p:nvSpPr>
        <p:spPr>
          <a:xfrm flipV="1">
            <a:off x="4884840" y="2133360"/>
            <a:ext cx="304560" cy="609480"/>
          </a:xfrm>
          <a:prstGeom prst="line">
            <a:avLst/>
          </a:prstGeom>
          <a:ln w="19080">
            <a:solidFill>
              <a:srgbClr val="ff33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9" name=""/>
          <p:cNvSpPr/>
          <p:nvPr/>
        </p:nvSpPr>
        <p:spPr>
          <a:xfrm rot="17943600">
            <a:off x="4718160" y="2250000"/>
            <a:ext cx="42660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3300"/>
                </a:solidFill>
                <a:effectLst/>
                <a:uFillTx/>
                <a:latin typeface="Arial"/>
              </a:rPr>
              <a:t>WBI</a:t>
            </a:r>
            <a:endParaRPr b="0" lang="en-US" sz="1000" strike="noStrike" u="none">
              <a:solidFill>
                <a:srgbClr val="000000"/>
              </a:solidFill>
              <a:effectLst/>
              <a:uFillTx/>
              <a:latin typeface="Times New Roman"/>
            </a:endParaRPr>
          </a:p>
        </p:txBody>
      </p:sp>
      <p:sp>
        <p:nvSpPr>
          <p:cNvPr id="450" name=""/>
          <p:cNvSpPr/>
          <p:nvPr/>
        </p:nvSpPr>
        <p:spPr>
          <a:xfrm>
            <a:off x="1519560" y="2746440"/>
            <a:ext cx="1417320" cy="642600"/>
          </a:xfrm>
          <a:prstGeom prst="rect">
            <a:avLst/>
          </a:prstGeom>
          <a:solidFill>
            <a:srgbClr val="dddddd"/>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Northwest:</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Nov ’03</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175,000 MMBtu/d</a:t>
            </a:r>
            <a:endParaRPr b="0" lang="en-US" sz="1200" strike="noStrike" u="none">
              <a:solidFill>
                <a:srgbClr val="000000"/>
              </a:solidFill>
              <a:effectLst/>
              <a:uFillTx/>
              <a:latin typeface="Times New Roman"/>
            </a:endParaRPr>
          </a:p>
        </p:txBody>
      </p:sp>
      <p:sp>
        <p:nvSpPr>
          <p:cNvPr id="451" name=""/>
          <p:cNvSpPr/>
          <p:nvPr/>
        </p:nvSpPr>
        <p:spPr>
          <a:xfrm>
            <a:off x="4991400" y="3833640"/>
            <a:ext cx="1417320" cy="642600"/>
          </a:xfrm>
          <a:prstGeom prst="rect">
            <a:avLst/>
          </a:prstGeom>
          <a:solidFill>
            <a:srgbClr val="dddddd"/>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Trailblazer:</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June ’02</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225,000 MMBtu/d</a:t>
            </a:r>
            <a:endParaRPr b="0" lang="en-US" sz="1200" strike="noStrike" u="none">
              <a:solidFill>
                <a:srgbClr val="000000"/>
              </a:solidFill>
              <a:effectLst/>
              <a:uFillTx/>
              <a:latin typeface="Times New Roman"/>
            </a:endParaRPr>
          </a:p>
        </p:txBody>
      </p:sp>
      <p:sp>
        <p:nvSpPr>
          <p:cNvPr id="452" name=""/>
          <p:cNvSpPr/>
          <p:nvPr/>
        </p:nvSpPr>
        <p:spPr>
          <a:xfrm>
            <a:off x="1040040" y="3962520"/>
            <a:ext cx="1417320" cy="642600"/>
          </a:xfrm>
          <a:prstGeom prst="rect">
            <a:avLst/>
          </a:prstGeom>
          <a:solidFill>
            <a:srgbClr val="dddddd"/>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Kern:</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May ’03</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900,000 MMBtu/d</a:t>
            </a:r>
            <a:endParaRPr b="0" lang="en-US" sz="1200" strike="noStrike" u="none">
              <a:solidFill>
                <a:srgbClr val="000000"/>
              </a:solidFill>
              <a:effectLst/>
              <a:uFillTx/>
              <a:latin typeface="Times New Roman"/>
            </a:endParaRPr>
          </a:p>
        </p:txBody>
      </p:sp>
      <p:sp>
        <p:nvSpPr>
          <p:cNvPr id="453" name=""/>
          <p:cNvSpPr/>
          <p:nvPr/>
        </p:nvSpPr>
        <p:spPr>
          <a:xfrm>
            <a:off x="4876920" y="2467080"/>
            <a:ext cx="1417320" cy="642600"/>
          </a:xfrm>
          <a:prstGeom prst="rect">
            <a:avLst/>
          </a:prstGeom>
          <a:solidFill>
            <a:srgbClr val="dddddd"/>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WBI:</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Nov ’02</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100,000 MMBtu/d</a:t>
            </a:r>
            <a:endParaRPr b="0" lang="en-US" sz="1200" strike="noStrike" u="none">
              <a:solidFill>
                <a:srgbClr val="000000"/>
              </a:solidFill>
              <a:effectLst/>
              <a:uFillTx/>
              <a:latin typeface="Times New Roman"/>
            </a:endParaRPr>
          </a:p>
        </p:txBody>
      </p:sp>
      <p:sp>
        <p:nvSpPr>
          <p:cNvPr id="454" name=""/>
          <p:cNvSpPr/>
          <p:nvPr/>
        </p:nvSpPr>
        <p:spPr>
          <a:xfrm>
            <a:off x="6575400" y="1374840"/>
            <a:ext cx="2355840" cy="3934440"/>
          </a:xfrm>
          <a:prstGeom prst="rect">
            <a:avLst/>
          </a:prstGeom>
          <a:solidFill>
            <a:srgbClr val="99ccff"/>
          </a:solidFill>
          <a:ln w="9360">
            <a:solidFill>
              <a:srgbClr val="000000"/>
            </a:solidFill>
            <a:miter/>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Arial Narrow"/>
              </a:rPr>
              <a:t>Intra-Rockies Expansions</a:t>
            </a:r>
            <a:r>
              <a:rPr b="1" lang="en-US" sz="1200" strike="noStrike" u="none">
                <a:solidFill>
                  <a:srgbClr val="000000"/>
                </a:solidFill>
                <a:effectLst/>
                <a:uFillTx/>
                <a:latin typeface="Arial Narrow"/>
              </a:rPr>
              <a:t>:</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Questar Mainline 104:</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Nov ‘01</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270,000 MMBtu/d</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Western Uinta to Salt Lake &amp; Kern</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WIC/Medicine Bow:</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Dec ’01</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+276,000 MMBtu/d, ramping up to 556,000 MMBtu/d by late 2003</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Glenrock to Cheyenne</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WIC/Overthrust:</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+200,000 MMBtu/d</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Backhaul from Cheyenne to Opal</a:t>
            </a:r>
            <a:endParaRPr b="0" lang="en-US" sz="1200" strike="noStrike" u="none">
              <a:solidFill>
                <a:srgbClr val="000000"/>
              </a:solidFill>
              <a:effectLst/>
              <a:uFillTx/>
              <a:latin typeface="Times New Roman"/>
            </a:endParaRPr>
          </a:p>
        </p:txBody>
      </p:sp>
      <p:sp>
        <p:nvSpPr>
          <p:cNvPr id="455" name=""/>
          <p:cNvSpPr/>
          <p:nvPr/>
        </p:nvSpPr>
        <p:spPr>
          <a:xfrm>
            <a:off x="6807240" y="4979880"/>
            <a:ext cx="139680" cy="127080"/>
          </a:xfrm>
          <a:prstGeom prst="ellipse">
            <a:avLst/>
          </a:prstGeom>
          <a:solidFill>
            <a:srgbClr val="ff0000"/>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456" name=""/>
          <p:cNvSpPr/>
          <p:nvPr/>
        </p:nvSpPr>
        <p:spPr>
          <a:xfrm>
            <a:off x="6807240" y="5199120"/>
            <a:ext cx="139680" cy="127080"/>
          </a:xfrm>
          <a:prstGeom prst="ellipse">
            <a:avLst/>
          </a:prstGeom>
          <a:solidFill>
            <a:srgbClr val="ffff66"/>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457" name=""/>
          <p:cNvSpPr/>
          <p:nvPr/>
        </p:nvSpPr>
        <p:spPr>
          <a:xfrm>
            <a:off x="6901200" y="4902120"/>
            <a:ext cx="2018880" cy="7344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Glenrock</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Cheyenne/Rockport</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OPAL</a:t>
            </a:r>
            <a:endParaRPr b="0" lang="en-US" sz="1400" strike="noStrike" u="none">
              <a:solidFill>
                <a:srgbClr val="000000"/>
              </a:solidFill>
              <a:effectLst/>
              <a:uFillTx/>
              <a:latin typeface="Times New Roman"/>
            </a:endParaRPr>
          </a:p>
        </p:txBody>
      </p:sp>
      <p:sp>
        <p:nvSpPr>
          <p:cNvPr id="458" name=""/>
          <p:cNvSpPr/>
          <p:nvPr/>
        </p:nvSpPr>
        <p:spPr>
          <a:xfrm>
            <a:off x="6807240" y="5411880"/>
            <a:ext cx="139680" cy="127080"/>
          </a:xfrm>
          <a:prstGeom prst="ellipse">
            <a:avLst/>
          </a:prstGeom>
          <a:solidFill>
            <a:srgbClr val="0000ff"/>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80CC6AFD-8AD5-464E-9F38-0E157E8C3023}"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9"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Cheyenne Take-Away</a:t>
            </a:r>
            <a:endParaRPr b="0" lang="en-US" sz="4400" strike="noStrike" u="none">
              <a:solidFill>
                <a:srgbClr val="000000"/>
              </a:solidFill>
              <a:effectLst/>
              <a:uFillTx/>
              <a:latin typeface="Times New Roman"/>
            </a:endParaRPr>
          </a:p>
        </p:txBody>
      </p:sp>
      <p:sp>
        <p:nvSpPr>
          <p:cNvPr id="460" name=""/>
          <p:cNvSpPr/>
          <p:nvPr/>
        </p:nvSpPr>
        <p:spPr>
          <a:xfrm>
            <a:off x="5105520" y="3597120"/>
            <a:ext cx="2590560" cy="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1" name=""/>
          <p:cNvSpPr/>
          <p:nvPr/>
        </p:nvSpPr>
        <p:spPr>
          <a:xfrm flipV="1">
            <a:off x="4800600" y="2454120"/>
            <a:ext cx="2057400" cy="106704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2" name=""/>
          <p:cNvSpPr/>
          <p:nvPr/>
        </p:nvSpPr>
        <p:spPr>
          <a:xfrm>
            <a:off x="4724280" y="3749760"/>
            <a:ext cx="1600200" cy="167616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4267080" y="3902040"/>
            <a:ext cx="0" cy="152388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3429000" y="3292560"/>
            <a:ext cx="1676520" cy="609480"/>
          </a:xfrm>
          <a:prstGeom prst="ellipse">
            <a:avLst/>
          </a:prstGeom>
          <a:solidFill>
            <a:srgbClr val="ffff99"/>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Narrow"/>
              </a:rPr>
              <a:t>Cheyenne</a:t>
            </a:r>
            <a:endParaRPr b="0" lang="en-US" sz="2400" strike="noStrike" u="none">
              <a:solidFill>
                <a:srgbClr val="000000"/>
              </a:solidFill>
              <a:effectLst/>
              <a:uFillTx/>
              <a:latin typeface="Times New Roman"/>
            </a:endParaRPr>
          </a:p>
        </p:txBody>
      </p:sp>
      <p:sp>
        <p:nvSpPr>
          <p:cNvPr id="465" name=""/>
          <p:cNvSpPr/>
          <p:nvPr/>
        </p:nvSpPr>
        <p:spPr>
          <a:xfrm>
            <a:off x="6020280" y="3597120"/>
            <a:ext cx="191700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Trailblazer:</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700 MMcfd</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925 MMcfd in June 2002</a:t>
            </a:r>
            <a:endParaRPr b="0" lang="en-US" sz="1200" strike="noStrike" u="none">
              <a:solidFill>
                <a:srgbClr val="000000"/>
              </a:solidFill>
              <a:effectLst/>
              <a:uFillTx/>
              <a:latin typeface="Times New Roman"/>
            </a:endParaRPr>
          </a:p>
        </p:txBody>
      </p:sp>
      <p:sp>
        <p:nvSpPr>
          <p:cNvPr id="466" name=""/>
          <p:cNvSpPr/>
          <p:nvPr/>
        </p:nvSpPr>
        <p:spPr>
          <a:xfrm>
            <a:off x="5356080" y="2378160"/>
            <a:ext cx="95976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KN:</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120 MMcfd</a:t>
            </a:r>
            <a:endParaRPr b="0" lang="en-US" sz="1200" strike="noStrike" u="none">
              <a:solidFill>
                <a:srgbClr val="000000"/>
              </a:solidFill>
              <a:effectLst/>
              <a:uFillTx/>
              <a:latin typeface="Times New Roman"/>
            </a:endParaRPr>
          </a:p>
        </p:txBody>
      </p:sp>
      <p:sp>
        <p:nvSpPr>
          <p:cNvPr id="467" name=""/>
          <p:cNvSpPr/>
          <p:nvPr/>
        </p:nvSpPr>
        <p:spPr>
          <a:xfrm>
            <a:off x="6324480" y="4968720"/>
            <a:ext cx="1905120" cy="1253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PSCO:</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400 MMcfd</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Narrow"/>
              </a:rPr>
              <a:t>(Actual PSCO deliverability is dependant on Front Range demand)</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68" name=""/>
          <p:cNvSpPr/>
          <p:nvPr/>
        </p:nvSpPr>
        <p:spPr>
          <a:xfrm>
            <a:off x="2362320" y="4054320"/>
            <a:ext cx="1904760" cy="1528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	</a:t>
            </a:r>
            <a:r>
              <a:rPr b="1" lang="en-US" sz="1200" strike="noStrike" u="none">
                <a:solidFill>
                  <a:srgbClr val="000000"/>
                </a:solidFill>
                <a:effectLst/>
                <a:uFillTx/>
                <a:latin typeface="Arial Narrow"/>
              </a:rPr>
              <a:t>CIG:</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	</a:t>
            </a:r>
            <a:r>
              <a:rPr b="1" lang="en-US" sz="1200" strike="noStrike" u="none">
                <a:solidFill>
                  <a:srgbClr val="000000"/>
                </a:solidFill>
                <a:effectLst/>
                <a:uFillTx/>
                <a:latin typeface="Arial Narrow"/>
              </a:rPr>
              <a:t>600 MMcfd</a:t>
            </a:r>
            <a:endParaRPr b="0" lang="en-US" sz="12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Narrow"/>
              </a:rPr>
              <a:t>(Actual CIG deliverability could be less than 600 MMcfd, depending on the magnitude of Front Range demand , due to CIG’s Mid-Continent take-away capacity of 360 Mcfd)</a:t>
            </a:r>
            <a:endParaRPr b="0" lang="en-US" sz="1000" strike="noStrike" u="none">
              <a:solidFill>
                <a:srgbClr val="000000"/>
              </a:solidFill>
              <a:effectLst/>
              <a:uFillTx/>
              <a:latin typeface="Times New Roman"/>
            </a:endParaRPr>
          </a:p>
        </p:txBody>
      </p:sp>
      <p:sp>
        <p:nvSpPr>
          <p:cNvPr id="469" name=""/>
          <p:cNvSpPr/>
          <p:nvPr/>
        </p:nvSpPr>
        <p:spPr>
          <a:xfrm>
            <a:off x="304920" y="1143000"/>
            <a:ext cx="3962160" cy="2044080"/>
          </a:xfrm>
          <a:prstGeom prst="rect">
            <a:avLst/>
          </a:prstGeom>
          <a:solidFill>
            <a:srgbClr val="dddddd"/>
          </a:solidFill>
          <a:ln w="9360">
            <a:solidFill>
              <a:srgbClr val="00000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Narrow"/>
              </a:rPr>
              <a:t>Maximum (Winter) Take-Away Capacity</a:t>
            </a: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Narrow"/>
              </a:rPr>
              <a:t>Now:</a:t>
            </a:r>
            <a:r>
              <a:rPr b="1" lang="en-US" sz="1600" strike="noStrike" u="none">
                <a:solidFill>
                  <a:srgbClr val="000000"/>
                </a:solidFill>
                <a:effectLst/>
                <a:uFillTx/>
                <a:latin typeface="Arial Narrow"/>
              </a:rPr>
              <a:t>	</a:t>
            </a:r>
            <a:r>
              <a:rPr b="1" lang="en-US" sz="1600" strike="noStrike" u="none">
                <a:solidFill>
                  <a:srgbClr val="000000"/>
                </a:solidFill>
                <a:effectLst/>
                <a:uFillTx/>
                <a:latin typeface="Arial Narrow"/>
              </a:rPr>
              <a:t>	</a:t>
            </a:r>
            <a:r>
              <a:rPr b="1" lang="en-US" sz="1600" strike="noStrike" u="none">
                <a:solidFill>
                  <a:srgbClr val="000000"/>
                </a:solidFill>
                <a:effectLst/>
                <a:uFillTx/>
                <a:latin typeface="Arial Narrow"/>
              </a:rPr>
              <a:t>	</a:t>
            </a:r>
            <a:r>
              <a:rPr b="1" lang="en-US" sz="1600" strike="noStrike" u="none">
                <a:solidFill>
                  <a:srgbClr val="000000"/>
                </a:solidFill>
                <a:effectLst/>
                <a:uFillTx/>
                <a:latin typeface="Arial Narrow"/>
              </a:rPr>
              <a:t>1.82 Bcf/d</a:t>
            </a: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Narrow"/>
              </a:rPr>
              <a:t>After Trailblazer Expansion:</a:t>
            </a:r>
            <a:r>
              <a:rPr b="1" lang="en-US" sz="1600" strike="noStrike" u="none">
                <a:solidFill>
                  <a:srgbClr val="000000"/>
                </a:solidFill>
                <a:effectLst/>
                <a:uFillTx/>
                <a:latin typeface="Arial Narrow"/>
              </a:rPr>
              <a:t>	</a:t>
            </a:r>
            <a:r>
              <a:rPr b="1" lang="en-US" sz="1600" strike="noStrike" u="none">
                <a:solidFill>
                  <a:srgbClr val="000000"/>
                </a:solidFill>
                <a:effectLst/>
                <a:uFillTx/>
                <a:latin typeface="Arial Narrow"/>
              </a:rPr>
              <a:t>2.05 Bcf/d</a:t>
            </a: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Arial Narrow"/>
              </a:rPr>
              <a:t>Note:  Summer take-away capacity is roughly 0.5 Bcf/d less than the winter levels due to reduced Front Range demand and CIG’s maximum Mid-Continent deliverability of 360 MMcfd.</a:t>
            </a:r>
            <a:endParaRPr b="0" lang="en-US" sz="12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79C158FA-3F81-491D-9CB8-636304565FFB}"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70" name=""/>
          <p:cNvGraphicFramePr/>
          <p:nvPr/>
        </p:nvGraphicFramePr>
        <p:xfrm>
          <a:off x="0" y="1143000"/>
          <a:ext cx="6858000" cy="4097160"/>
        </p:xfrm>
        <a:graphic>
          <a:graphicData uri="http://schemas.openxmlformats.org/presentationml/2006/ole">
            <p:oleObj progId="Excel.Sheet.12" r:id="rId1" spid="">
              <p:embed/>
              <p:pic>
                <p:nvPicPr>
                  <p:cNvPr id="471" name="" descr=""/>
                  <p:cNvPicPr/>
                  <p:nvPr/>
                </p:nvPicPr>
                <p:blipFill>
                  <a:blip r:embed="rId2"/>
                  <a:stretch/>
                </p:blipFill>
                <p:spPr>
                  <a:xfrm>
                    <a:off x="0" y="1143000"/>
                    <a:ext cx="6858000" cy="4097160"/>
                  </a:xfrm>
                  <a:prstGeom prst="rect">
                    <a:avLst/>
                  </a:prstGeom>
                  <a:noFill/>
                  <a:ln w="0">
                    <a:noFill/>
                  </a:ln>
                </p:spPr>
              </p:pic>
            </p:oleObj>
          </a:graphicData>
        </a:graphic>
      </p:graphicFrame>
      <p:pic>
        <p:nvPicPr>
          <p:cNvPr id="472" name="" descr=""/>
          <p:cNvPicPr/>
          <p:nvPr/>
        </p:nvPicPr>
        <p:blipFill>
          <a:blip r:embed="rId3"/>
          <a:stretch/>
        </p:blipFill>
        <p:spPr>
          <a:xfrm>
            <a:off x="8532720" y="6242040"/>
            <a:ext cx="609840" cy="609480"/>
          </a:xfrm>
          <a:prstGeom prst="rect">
            <a:avLst/>
          </a:prstGeom>
          <a:noFill/>
          <a:ln w="0">
            <a:noFill/>
          </a:ln>
        </p:spPr>
      </p:pic>
      <p:sp>
        <p:nvSpPr>
          <p:cNvPr id="473"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San Juan Effect</a:t>
            </a:r>
            <a:endParaRPr b="0" lang="en-US" sz="3200" strike="noStrike" u="none">
              <a:solidFill>
                <a:srgbClr val="000000"/>
              </a:solidFill>
              <a:effectLst/>
              <a:uFillTx/>
              <a:latin typeface="Times New Roman"/>
            </a:endParaRPr>
          </a:p>
        </p:txBody>
      </p:sp>
      <p:sp>
        <p:nvSpPr>
          <p:cNvPr id="474" name=""/>
          <p:cNvSpPr/>
          <p:nvPr/>
        </p:nvSpPr>
        <p:spPr>
          <a:xfrm>
            <a:off x="1758240" y="4648320"/>
            <a:ext cx="4309920" cy="916920"/>
          </a:xfrm>
          <a:prstGeom prst="rect">
            <a:avLst/>
          </a:prstGeom>
          <a:solidFill>
            <a:srgbClr val="ffff99"/>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Historical Growth Rate (since 1999):  2%</a:t>
            </a: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Projected 5-Year Growth Rate: -5%</a:t>
            </a:r>
            <a:endParaRPr b="0" lang="en-US" sz="1800" strike="noStrike" u="none">
              <a:solidFill>
                <a:srgbClr val="000000"/>
              </a:solidFill>
              <a:effectLst/>
              <a:uFillTx/>
              <a:latin typeface="Times New Roman"/>
            </a:endParaRPr>
          </a:p>
        </p:txBody>
      </p:sp>
      <p:sp>
        <p:nvSpPr>
          <p:cNvPr id="475" name=""/>
          <p:cNvSpPr/>
          <p:nvPr/>
        </p:nvSpPr>
        <p:spPr>
          <a:xfrm>
            <a:off x="4876920" y="2666880"/>
            <a:ext cx="3809880" cy="825480"/>
          </a:xfrm>
          <a:prstGeom prst="rect">
            <a:avLst/>
          </a:prstGeom>
          <a:solidFill>
            <a:srgbClr val="b2b2b2"/>
          </a:solidFill>
          <a:ln w="9360">
            <a:solidFill>
              <a:srgbClr val="000000"/>
            </a:solidFill>
            <a:miter/>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Any declines in the San Juan Basin will free up southern take-away capacity out of the Rockies, constrained only by the existing 400 MMcfd slack capacity currently on NWPL and Transcolorado</a:t>
            </a:r>
            <a:endParaRPr b="0" lang="en-US" sz="1200" strike="noStrike" u="none">
              <a:solidFill>
                <a:srgbClr val="000000"/>
              </a:solidFill>
              <a:effectLst/>
              <a:uFillTx/>
              <a:latin typeface="Times New Roman"/>
            </a:endParaRPr>
          </a:p>
        </p:txBody>
      </p:sp>
      <p:graphicFrame>
        <p:nvGraphicFramePr>
          <p:cNvPr id="476" name=""/>
          <p:cNvGraphicFramePr/>
          <p:nvPr/>
        </p:nvGraphicFramePr>
        <p:xfrm>
          <a:off x="1371600" y="2057400"/>
          <a:ext cx="3390840" cy="2057400"/>
        </p:xfrm>
        <a:graphic>
          <a:graphicData uri="http://schemas.openxmlformats.org/presentationml/2006/ole">
            <p:oleObj progId="Excel.Sheet.12" r:id="rId4" spid="">
              <p:embed/>
              <p:pic>
                <p:nvPicPr>
                  <p:cNvPr id="477" name="" descr=""/>
                  <p:cNvPicPr/>
                  <p:nvPr/>
                </p:nvPicPr>
                <p:blipFill>
                  <a:blip r:embed="rId5"/>
                  <a:stretch/>
                </p:blipFill>
                <p:spPr>
                  <a:xfrm>
                    <a:off x="1371600" y="2057400"/>
                    <a:ext cx="3390840" cy="2057400"/>
                  </a:xfrm>
                  <a:prstGeom prst="rect">
                    <a:avLst/>
                  </a:prstGeom>
                  <a:noFill/>
                  <a:ln w="0">
                    <a:noFill/>
                  </a:ln>
                </p:spPr>
              </p:pic>
            </p:oleObj>
          </a:graphicData>
        </a:graphic>
      </p:graphicFrame>
      <p:sp>
        <p:nvSpPr>
          <p:cNvPr id="478" name=""/>
          <p:cNvSpPr/>
          <p:nvPr/>
        </p:nvSpPr>
        <p:spPr>
          <a:xfrm flipH="1">
            <a:off x="4114440" y="3048120"/>
            <a:ext cx="762120" cy="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6F96627A-C115-4E16-9CFA-0B48C40067E7}" type="slidenum">
              <a:t>37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9"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D1A5BA2-10B8-4E41-A57E-14309330775B}"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480" name="" descr=""/>
          <p:cNvPicPr/>
          <p:nvPr/>
        </p:nvPicPr>
        <p:blipFill>
          <a:blip r:embed="rId1"/>
          <a:stretch/>
        </p:blipFill>
        <p:spPr>
          <a:xfrm>
            <a:off x="8532720" y="6242040"/>
            <a:ext cx="609840" cy="609480"/>
          </a:xfrm>
          <a:prstGeom prst="rect">
            <a:avLst/>
          </a:prstGeom>
          <a:noFill/>
          <a:ln w="0">
            <a:noFill/>
          </a:ln>
        </p:spPr>
      </p:pic>
      <p:sp>
        <p:nvSpPr>
          <p:cNvPr id="481"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Colorado Demand</a:t>
            </a:r>
            <a:endParaRPr b="0" lang="en-US" sz="3200" strike="noStrike" u="none">
              <a:solidFill>
                <a:srgbClr val="000000"/>
              </a:solidFill>
              <a:effectLst/>
              <a:uFillTx/>
              <a:latin typeface="Times New Roman"/>
            </a:endParaRPr>
          </a:p>
        </p:txBody>
      </p:sp>
      <p:pic>
        <p:nvPicPr>
          <p:cNvPr id="482" name="Total12" descr="Colorado Total Consumption"/>
          <p:cNvPicPr/>
          <p:nvPr/>
        </p:nvPicPr>
        <p:blipFill>
          <a:blip r:embed="rId2"/>
          <a:stretch/>
        </p:blipFill>
        <p:spPr>
          <a:xfrm>
            <a:off x="1066680" y="1066680"/>
            <a:ext cx="7086600" cy="5315040"/>
          </a:xfrm>
          <a:prstGeom prst="rect">
            <a:avLst/>
          </a:prstGeom>
          <a:noFill/>
          <a:ln w="0">
            <a:noFill/>
          </a:ln>
        </p:spPr>
      </p:pic>
      <p:sp>
        <p:nvSpPr>
          <p:cNvPr id="2" name="PlaceHolder 1"/>
          <p:cNvSpPr>
            <a:spLocks noGrp="1"/>
          </p:cNvSpPr>
          <p:nvPr>
            <p:ph type="sldNum" idx="1"/>
          </p:nvPr>
        </p:nvSpPr>
        <p:spPr/>
        <p:txBody>
          <a:bodyPr/>
          <a:p>
            <a:fld id="{64BFC34B-8578-47E0-B892-C0F33A08CFB0}"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3"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99FA7D3-8894-4502-936C-B47F08943989}"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484" name="" descr=""/>
          <p:cNvPicPr/>
          <p:nvPr/>
        </p:nvPicPr>
        <p:blipFill>
          <a:blip r:embed="rId1"/>
          <a:stretch/>
        </p:blipFill>
        <p:spPr>
          <a:xfrm>
            <a:off x="8532720" y="6242040"/>
            <a:ext cx="609840" cy="609480"/>
          </a:xfrm>
          <a:prstGeom prst="rect">
            <a:avLst/>
          </a:prstGeom>
          <a:noFill/>
          <a:ln w="0">
            <a:noFill/>
          </a:ln>
        </p:spPr>
      </p:pic>
      <p:sp>
        <p:nvSpPr>
          <p:cNvPr id="485" name=""/>
          <p:cNvSpPr/>
          <p:nvPr/>
        </p:nvSpPr>
        <p:spPr>
          <a:xfrm>
            <a:off x="762120" y="228600"/>
            <a:ext cx="784836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What’s Driving Colorado’s Load Growth?</a:t>
            </a:r>
            <a:endParaRPr b="0" lang="en-US" sz="2800" strike="noStrike" u="none">
              <a:solidFill>
                <a:srgbClr val="000000"/>
              </a:solidFill>
              <a:effectLst/>
              <a:uFillTx/>
              <a:latin typeface="Times New Roman"/>
            </a:endParaRPr>
          </a:p>
        </p:txBody>
      </p:sp>
      <p:graphicFrame>
        <p:nvGraphicFramePr>
          <p:cNvPr id="486" name=""/>
          <p:cNvGraphicFramePr/>
          <p:nvPr/>
        </p:nvGraphicFramePr>
        <p:xfrm>
          <a:off x="990720" y="1104840"/>
          <a:ext cx="7162560" cy="5372280"/>
        </p:xfrm>
        <a:graphic>
          <a:graphicData uri="http://schemas.openxmlformats.org/presentationml/2006/ole">
            <p:oleObj progId="Excel.Sheet.12" r:id="rId2" spid="">
              <p:embed/>
              <p:pic>
                <p:nvPicPr>
                  <p:cNvPr id="487" name="" descr=""/>
                  <p:cNvPicPr/>
                  <p:nvPr/>
                </p:nvPicPr>
                <p:blipFill>
                  <a:blip r:embed="rId3"/>
                  <a:stretch/>
                </p:blipFill>
                <p:spPr>
                  <a:xfrm>
                    <a:off x="990720" y="1104840"/>
                    <a:ext cx="7162560" cy="5372280"/>
                  </a:xfrm>
                  <a:prstGeom prst="rect">
                    <a:avLst/>
                  </a:prstGeom>
                  <a:solidFill>
                    <a:srgbClr val="ffffff"/>
                  </a:solidFill>
                  <a:ln w="9360">
                    <a:solidFill>
                      <a:srgbClr val="000000"/>
                    </a:solidFill>
                    <a:miter/>
                  </a:ln>
                </p:spPr>
              </p:pic>
            </p:oleObj>
          </a:graphicData>
        </a:graphic>
      </p:graphicFrame>
      <p:sp>
        <p:nvSpPr>
          <p:cNvPr id="2" name="PlaceHolder 1"/>
          <p:cNvSpPr>
            <a:spLocks noGrp="1"/>
          </p:cNvSpPr>
          <p:nvPr>
            <p:ph type="sldNum" idx="1"/>
          </p:nvPr>
        </p:nvSpPr>
        <p:spPr/>
        <p:txBody>
          <a:bodyPr/>
          <a:p>
            <a:fld id="{CD8E2F40-9AC1-4BDC-B67D-FDA5B7F91ADD}"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Historical Statistics</a:t>
            </a:r>
            <a:endParaRPr b="0" lang="en-US" sz="4400" strike="noStrike" u="none">
              <a:solidFill>
                <a:srgbClr val="000000"/>
              </a:solidFill>
              <a:effectLst/>
              <a:uFillTx/>
              <a:latin typeface="Times New Roman"/>
            </a:endParaRPr>
          </a:p>
        </p:txBody>
      </p:sp>
      <p:pic>
        <p:nvPicPr>
          <p:cNvPr id="32" name="" descr=""/>
          <p:cNvPicPr/>
          <p:nvPr/>
        </p:nvPicPr>
        <p:blipFill>
          <a:blip r:embed="rId1"/>
          <a:stretch/>
        </p:blipFill>
        <p:spPr>
          <a:xfrm>
            <a:off x="685800" y="1981080"/>
            <a:ext cx="7772400" cy="4114800"/>
          </a:xfrm>
          <a:prstGeom prst="rect">
            <a:avLst/>
          </a:prstGeom>
          <a:noFill/>
          <a:ln w="0">
            <a:noFill/>
          </a:ln>
        </p:spPr>
      </p:pic>
      <p:sp>
        <p:nvSpPr>
          <p:cNvPr id="3" name="PlaceHolder 2"/>
          <p:cNvSpPr>
            <a:spLocks noGrp="1"/>
          </p:cNvSpPr>
          <p:nvPr>
            <p:ph type="sldNum" idx="1"/>
          </p:nvPr>
        </p:nvSpPr>
        <p:spPr/>
        <p:txBody>
          <a:bodyPr/>
          <a:p>
            <a:fld id="{8DF64FF8-2486-4B69-954C-F52EE2D22F1C}"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8"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CFF42B0-A7DD-4714-9B27-A2E5259ED808}"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489" name="" descr=""/>
          <p:cNvPicPr/>
          <p:nvPr/>
        </p:nvPicPr>
        <p:blipFill>
          <a:blip r:embed="rId1"/>
          <a:stretch/>
        </p:blipFill>
        <p:spPr>
          <a:xfrm>
            <a:off x="8532720" y="6242040"/>
            <a:ext cx="609840" cy="609480"/>
          </a:xfrm>
          <a:prstGeom prst="rect">
            <a:avLst/>
          </a:prstGeom>
          <a:noFill/>
          <a:ln w="0">
            <a:noFill/>
          </a:ln>
        </p:spPr>
      </p:pic>
      <p:sp>
        <p:nvSpPr>
          <p:cNvPr id="490"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Utah Demand</a:t>
            </a:r>
            <a:endParaRPr b="0" lang="en-US" sz="3200" strike="noStrike" u="none">
              <a:solidFill>
                <a:srgbClr val="000000"/>
              </a:solidFill>
              <a:effectLst/>
              <a:uFillTx/>
              <a:latin typeface="Times New Roman"/>
            </a:endParaRPr>
          </a:p>
        </p:txBody>
      </p:sp>
      <p:pic>
        <p:nvPicPr>
          <p:cNvPr id="491" name="2%20Total15" descr="Utah Total Consumption"/>
          <p:cNvPicPr/>
          <p:nvPr/>
        </p:nvPicPr>
        <p:blipFill>
          <a:blip r:embed="rId2"/>
          <a:stretch/>
        </p:blipFill>
        <p:spPr>
          <a:xfrm>
            <a:off x="914400" y="1066680"/>
            <a:ext cx="7391520" cy="5181840"/>
          </a:xfrm>
          <a:prstGeom prst="rect">
            <a:avLst/>
          </a:prstGeom>
          <a:noFill/>
          <a:ln w="0">
            <a:noFill/>
          </a:ln>
        </p:spPr>
      </p:pic>
      <p:sp>
        <p:nvSpPr>
          <p:cNvPr id="2" name="PlaceHolder 1"/>
          <p:cNvSpPr>
            <a:spLocks noGrp="1"/>
          </p:cNvSpPr>
          <p:nvPr>
            <p:ph type="sldNum" idx="1"/>
          </p:nvPr>
        </p:nvSpPr>
        <p:spPr/>
        <p:txBody>
          <a:bodyPr/>
          <a:p>
            <a:fld id="{FDFE8B77-DA90-412F-9442-349EE27F51E6}"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2"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D8FA2E4-B1D5-4EA0-91CE-F6F95489A26B}"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493" name="" descr=""/>
          <p:cNvPicPr/>
          <p:nvPr/>
        </p:nvPicPr>
        <p:blipFill>
          <a:blip r:embed="rId1"/>
          <a:stretch/>
        </p:blipFill>
        <p:spPr>
          <a:xfrm>
            <a:off x="8532720" y="6242040"/>
            <a:ext cx="609840" cy="609480"/>
          </a:xfrm>
          <a:prstGeom prst="rect">
            <a:avLst/>
          </a:prstGeom>
          <a:noFill/>
          <a:ln w="0">
            <a:noFill/>
          </a:ln>
        </p:spPr>
      </p:pic>
      <p:sp>
        <p:nvSpPr>
          <p:cNvPr id="494"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Wyoming Demand</a:t>
            </a:r>
            <a:endParaRPr b="0" lang="en-US" sz="3200" strike="noStrike" u="none">
              <a:solidFill>
                <a:srgbClr val="000000"/>
              </a:solidFill>
              <a:effectLst/>
              <a:uFillTx/>
              <a:latin typeface="Times New Roman"/>
            </a:endParaRPr>
          </a:p>
        </p:txBody>
      </p:sp>
      <p:graphicFrame>
        <p:nvGraphicFramePr>
          <p:cNvPr id="495" name=""/>
          <p:cNvGraphicFramePr/>
          <p:nvPr/>
        </p:nvGraphicFramePr>
        <p:xfrm>
          <a:off x="685800" y="1066680"/>
          <a:ext cx="7772400" cy="5246640"/>
        </p:xfrm>
        <a:graphic>
          <a:graphicData uri="http://schemas.openxmlformats.org/presentationml/2006/ole">
            <p:oleObj r:id="rId2" spid="">
              <p:embed/>
              <p:pic>
                <p:nvPicPr>
                  <p:cNvPr id="496" name="" descr=""/>
                  <p:cNvPicPr/>
                  <p:nvPr/>
                </p:nvPicPr>
                <p:blipFill>
                  <a:blip r:embed="rId3"/>
                  <a:stretch/>
                </p:blipFill>
                <p:spPr>
                  <a:xfrm>
                    <a:off x="685800" y="1066680"/>
                    <a:ext cx="7772400" cy="5246640"/>
                  </a:xfrm>
                  <a:prstGeom prst="rect">
                    <a:avLst/>
                  </a:prstGeom>
                  <a:noFill/>
                  <a:ln w="0">
                    <a:noFill/>
                  </a:ln>
                </p:spPr>
              </p:pic>
            </p:oleObj>
          </a:graphicData>
        </a:graphic>
      </p:graphicFrame>
      <p:sp>
        <p:nvSpPr>
          <p:cNvPr id="2" name="PlaceHolder 1"/>
          <p:cNvSpPr>
            <a:spLocks noGrp="1"/>
          </p:cNvSpPr>
          <p:nvPr>
            <p:ph type="sldNum" idx="1"/>
          </p:nvPr>
        </p:nvSpPr>
        <p:spPr/>
        <p:txBody>
          <a:bodyPr/>
          <a:p>
            <a:fld id="{1B429590-0682-44F1-9FB6-9B83C7A2DE87}" type="slidenum">
              <a:t>41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7"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B6529A8-3A1E-4AC3-9F5F-14107B22DA14}"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498" name="" descr=""/>
          <p:cNvPicPr/>
          <p:nvPr/>
        </p:nvPicPr>
        <p:blipFill>
          <a:blip r:embed="rId1"/>
          <a:stretch/>
        </p:blipFill>
        <p:spPr>
          <a:xfrm>
            <a:off x="8532720" y="6242040"/>
            <a:ext cx="609840" cy="609480"/>
          </a:xfrm>
          <a:prstGeom prst="rect">
            <a:avLst/>
          </a:prstGeom>
          <a:noFill/>
          <a:ln w="0">
            <a:noFill/>
          </a:ln>
        </p:spPr>
      </p:pic>
      <p:sp>
        <p:nvSpPr>
          <p:cNvPr id="499"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Rockies’ New Gas-Fired Generation</a:t>
            </a:r>
            <a:endParaRPr b="0" lang="en-US" sz="3200" strike="noStrike" u="none">
              <a:solidFill>
                <a:srgbClr val="000000"/>
              </a:solidFill>
              <a:effectLst/>
              <a:uFillTx/>
              <a:latin typeface="Times New Roman"/>
            </a:endParaRPr>
          </a:p>
        </p:txBody>
      </p:sp>
      <p:sp>
        <p:nvSpPr>
          <p:cNvPr id="500" name=""/>
          <p:cNvSpPr/>
          <p:nvPr/>
        </p:nvSpPr>
        <p:spPr>
          <a:xfrm>
            <a:off x="1066680" y="1219320"/>
            <a:ext cx="7010640" cy="5285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Incremental power generation brought on-line in the last year:</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Project Manager</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Plant Name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Capacity</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Run Time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*Gas Usage</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 Paso</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Manchief</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265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28,620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PSCo</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Ft St Vrain</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250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27,000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Black Hills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Fountain V</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240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25,920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PSCo</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Valmont</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11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50%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1,188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Incremental power generation under construction:</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Project Manager</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Plant Name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Capacity</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Run Time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*Gas Usage</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CSU / El Paso</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Nixon</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480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72,576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TSGT</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Big Sandy</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140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9,072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TSGT`</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Brighton</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140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9,072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Platte River</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Rawhide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210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13,608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Black Hills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 Simpson</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40 MW</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30%</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2,592 Dth/d</a:t>
            </a: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Gas usage calculated using a 9,000 heat rate</a:t>
            </a:r>
            <a:endParaRPr b="0" lang="en-US" sz="1200" strike="noStrike" u="none">
              <a:solidFill>
                <a:srgbClr val="000000"/>
              </a:solidFill>
              <a:effectLst/>
              <a:uFillTx/>
              <a:latin typeface="Times New Roman"/>
            </a:endParaRPr>
          </a:p>
        </p:txBody>
      </p:sp>
      <p:sp>
        <p:nvSpPr>
          <p:cNvPr id="501" name=""/>
          <p:cNvSpPr/>
          <p:nvPr/>
        </p:nvSpPr>
        <p:spPr>
          <a:xfrm>
            <a:off x="1143000" y="2033640"/>
            <a:ext cx="5486400" cy="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1152360" y="4214880"/>
            <a:ext cx="5486400" cy="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B01BE805-3A8C-4551-9A0B-F6BD820AA42D}" type="slidenum">
              <a:t>42</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3" name="PlaceHolder 1"/>
          <p:cNvSpPr>
            <a:spLocks noGrp="1"/>
          </p:cNvSpPr>
          <p:nvPr>
            <p:ph type="title"/>
          </p:nvPr>
        </p:nvSpPr>
        <p:spPr>
          <a:xfrm>
            <a:off x="533520" y="456840"/>
            <a:ext cx="8076960" cy="609480"/>
          </a:xfrm>
          <a:prstGeom prst="rect">
            <a:avLst/>
          </a:prstGeom>
          <a:solidFill>
            <a:srgbClr val="ffffff"/>
          </a:solidFill>
          <a:ln w="9360">
            <a:solidFill>
              <a:srgbClr val="000000"/>
            </a:solidFill>
            <a:miter/>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Summary of New Generation in the West</a:t>
            </a:r>
            <a:endParaRPr b="0" lang="en-US" sz="3200" strike="noStrike" u="none">
              <a:solidFill>
                <a:srgbClr val="000000"/>
              </a:solidFill>
              <a:effectLst/>
              <a:uFillTx/>
              <a:latin typeface="Times New Roman"/>
            </a:endParaRPr>
          </a:p>
        </p:txBody>
      </p:sp>
      <p:graphicFrame>
        <p:nvGraphicFramePr>
          <p:cNvPr id="504" name=""/>
          <p:cNvGraphicFramePr/>
          <p:nvPr/>
        </p:nvGraphicFramePr>
        <p:xfrm>
          <a:off x="304920" y="1447920"/>
          <a:ext cx="8076960" cy="4964040"/>
        </p:xfrm>
        <a:graphic>
          <a:graphicData uri="http://schemas.openxmlformats.org/presentationml/2006/ole">
            <p:oleObj progId="Excel.Sheet.12" r:id="rId1" spid="">
              <p:embed/>
              <p:pic>
                <p:nvPicPr>
                  <p:cNvPr id="505" name="" descr=""/>
                  <p:cNvPicPr/>
                  <p:nvPr/>
                </p:nvPicPr>
                <p:blipFill>
                  <a:blip r:embed="rId2"/>
                  <a:stretch/>
                </p:blipFill>
                <p:spPr>
                  <a:xfrm>
                    <a:off x="304920" y="1447920"/>
                    <a:ext cx="8076960" cy="4964040"/>
                  </a:xfrm>
                  <a:prstGeom prst="rect">
                    <a:avLst/>
                  </a:prstGeom>
                  <a:noFill/>
                  <a:ln w="0">
                    <a:noFill/>
                  </a:ln>
                </p:spPr>
              </p:pic>
            </p:oleObj>
          </a:graphicData>
        </a:graphic>
      </p:graphicFrame>
      <p:sp>
        <p:nvSpPr>
          <p:cNvPr id="3" name="PlaceHolder 2"/>
          <p:cNvSpPr>
            <a:spLocks noGrp="1"/>
          </p:cNvSpPr>
          <p:nvPr>
            <p:ph type="sldNum" idx="1"/>
          </p:nvPr>
        </p:nvSpPr>
        <p:spPr/>
        <p:txBody>
          <a:bodyPr/>
          <a:p>
            <a:fld id="{28C96746-DF13-4F79-AA8E-15A59EB511B2}" type="slidenum">
              <a:t>43</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6" name="PlaceHolder 1"/>
          <p:cNvSpPr>
            <a:spLocks noGrp="1"/>
          </p:cNvSpPr>
          <p:nvPr>
            <p:ph type="title"/>
          </p:nvPr>
        </p:nvSpPr>
        <p:spPr>
          <a:xfrm>
            <a:off x="685800" y="151920"/>
            <a:ext cx="7772400" cy="1143000"/>
          </a:xfrm>
          <a:prstGeom prst="rect">
            <a:avLst/>
          </a:prstGeom>
          <a:solidFill>
            <a:srgbClr val="ffffff"/>
          </a:solidFill>
          <a:ln w="9360">
            <a:solidFill>
              <a:srgbClr val="000000"/>
            </a:solidFill>
            <a:miter/>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The Impact of Market Heat Rate on Gas Demand in the WSCC</a:t>
            </a:r>
            <a:endParaRPr b="0" lang="en-US" sz="2400" strike="noStrike" u="none">
              <a:solidFill>
                <a:srgbClr val="000000"/>
              </a:solidFill>
              <a:effectLst/>
              <a:uFillTx/>
              <a:latin typeface="Times New Roman"/>
            </a:endParaRPr>
          </a:p>
        </p:txBody>
      </p:sp>
      <p:graphicFrame>
        <p:nvGraphicFramePr>
          <p:cNvPr id="507" name=""/>
          <p:cNvGraphicFramePr/>
          <p:nvPr/>
        </p:nvGraphicFramePr>
        <p:xfrm>
          <a:off x="1066680" y="1981080"/>
          <a:ext cx="6934320" cy="4527720"/>
        </p:xfrm>
        <a:graphic>
          <a:graphicData uri="http://schemas.openxmlformats.org/presentationml/2006/ole">
            <p:oleObj progId="Excel.Sheet.12" r:id="rId1" spid="">
              <p:embed/>
              <p:pic>
                <p:nvPicPr>
                  <p:cNvPr id="508" name="" descr=""/>
                  <p:cNvPicPr/>
                  <p:nvPr/>
                </p:nvPicPr>
                <p:blipFill>
                  <a:blip r:embed="rId2"/>
                  <a:stretch/>
                </p:blipFill>
                <p:spPr>
                  <a:xfrm>
                    <a:off x="1066680" y="1981080"/>
                    <a:ext cx="6934320" cy="4527720"/>
                  </a:xfrm>
                  <a:prstGeom prst="rect">
                    <a:avLst/>
                  </a:prstGeom>
                  <a:noFill/>
                  <a:ln w="0">
                    <a:noFill/>
                  </a:ln>
                </p:spPr>
              </p:pic>
            </p:oleObj>
          </a:graphicData>
        </a:graphic>
      </p:graphicFrame>
      <p:sp>
        <p:nvSpPr>
          <p:cNvPr id="509" name=""/>
          <p:cNvSpPr/>
          <p:nvPr/>
        </p:nvSpPr>
        <p:spPr>
          <a:xfrm>
            <a:off x="99000" y="3363840"/>
            <a:ext cx="873360" cy="7038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MW</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(Bars)</a:t>
            </a:r>
            <a:endParaRPr b="0" lang="en-US" sz="2000" strike="noStrike" u="none">
              <a:solidFill>
                <a:srgbClr val="000000"/>
              </a:solidFill>
              <a:effectLst/>
              <a:uFillTx/>
              <a:latin typeface="Times New Roman"/>
            </a:endParaRPr>
          </a:p>
        </p:txBody>
      </p:sp>
      <p:sp>
        <p:nvSpPr>
          <p:cNvPr id="510" name=""/>
          <p:cNvSpPr/>
          <p:nvPr/>
        </p:nvSpPr>
        <p:spPr>
          <a:xfrm>
            <a:off x="7925040" y="3352680"/>
            <a:ext cx="986760" cy="7038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MMBtu</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(Line)</a:t>
            </a:r>
            <a:endParaRPr b="0" lang="en-US" sz="2000" strike="noStrike" u="none">
              <a:solidFill>
                <a:srgbClr val="000000"/>
              </a:solidFill>
              <a:effectLst/>
              <a:uFillTx/>
              <a:latin typeface="Times New Roman"/>
            </a:endParaRPr>
          </a:p>
        </p:txBody>
      </p:sp>
      <p:sp>
        <p:nvSpPr>
          <p:cNvPr id="511" name=""/>
          <p:cNvSpPr/>
          <p:nvPr/>
        </p:nvSpPr>
        <p:spPr>
          <a:xfrm rot="20132400">
            <a:off x="5791320" y="2133720"/>
            <a:ext cx="152388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Current </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Market HR</a:t>
            </a:r>
            <a:endParaRPr b="0" lang="en-US" sz="1600" strike="noStrike" u="none">
              <a:solidFill>
                <a:srgbClr val="000000"/>
              </a:solidFill>
              <a:effectLst/>
              <a:uFillTx/>
              <a:latin typeface="Times New Roman"/>
            </a:endParaRPr>
          </a:p>
        </p:txBody>
      </p:sp>
      <p:sp>
        <p:nvSpPr>
          <p:cNvPr id="512" name=""/>
          <p:cNvSpPr/>
          <p:nvPr/>
        </p:nvSpPr>
        <p:spPr>
          <a:xfrm flipH="1">
            <a:off x="5514840" y="2808000"/>
            <a:ext cx="476640" cy="25128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3E99BB87-2A26-401D-9F76-4AE4101A1A61}" type="slidenum">
              <a:t>44</a:t>
            </a:fld>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13" name=""/>
          <p:cNvGraphicFramePr/>
          <p:nvPr/>
        </p:nvGraphicFramePr>
        <p:xfrm>
          <a:off x="4648320" y="3836880"/>
          <a:ext cx="4190760" cy="2792520"/>
        </p:xfrm>
        <a:graphic>
          <a:graphicData uri="http://schemas.openxmlformats.org/presentationml/2006/ole">
            <p:oleObj progId="Excel.Sheet.12" r:id="rId1" spid="">
              <p:embed/>
              <p:pic>
                <p:nvPicPr>
                  <p:cNvPr id="514" name="" descr=""/>
                  <p:cNvPicPr/>
                  <p:nvPr/>
                </p:nvPicPr>
                <p:blipFill>
                  <a:blip r:embed="rId2"/>
                  <a:stretch/>
                </p:blipFill>
                <p:spPr>
                  <a:xfrm>
                    <a:off x="4648320" y="3836880"/>
                    <a:ext cx="4190760" cy="2792520"/>
                  </a:xfrm>
                  <a:prstGeom prst="rect">
                    <a:avLst/>
                  </a:prstGeom>
                  <a:noFill/>
                  <a:ln w="0">
                    <a:noFill/>
                  </a:ln>
                </p:spPr>
              </p:pic>
            </p:oleObj>
          </a:graphicData>
        </a:graphic>
      </p:graphicFrame>
      <p:graphicFrame>
        <p:nvGraphicFramePr>
          <p:cNvPr id="515" name=""/>
          <p:cNvGraphicFramePr/>
          <p:nvPr/>
        </p:nvGraphicFramePr>
        <p:xfrm>
          <a:off x="4495680" y="1219320"/>
          <a:ext cx="4324320" cy="2792160"/>
        </p:xfrm>
        <a:graphic>
          <a:graphicData uri="http://schemas.openxmlformats.org/presentationml/2006/ole">
            <p:oleObj progId="Excel.Sheet.12" r:id="rId3" spid="">
              <p:embed/>
              <p:pic>
                <p:nvPicPr>
                  <p:cNvPr id="516" name="" descr=""/>
                  <p:cNvPicPr/>
                  <p:nvPr/>
                </p:nvPicPr>
                <p:blipFill>
                  <a:blip r:embed="rId4"/>
                  <a:stretch/>
                </p:blipFill>
                <p:spPr>
                  <a:xfrm>
                    <a:off x="4495680" y="1219320"/>
                    <a:ext cx="4324320" cy="2792160"/>
                  </a:xfrm>
                  <a:prstGeom prst="rect">
                    <a:avLst/>
                  </a:prstGeom>
                  <a:noFill/>
                  <a:ln w="0">
                    <a:noFill/>
                  </a:ln>
                </p:spPr>
              </p:pic>
            </p:oleObj>
          </a:graphicData>
        </a:graphic>
      </p:graphicFrame>
      <p:sp>
        <p:nvSpPr>
          <p:cNvPr id="517"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7DA9F9E-0D4B-4AC1-B84E-906B23E3326E}"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518" name="" descr=""/>
          <p:cNvPicPr/>
          <p:nvPr/>
        </p:nvPicPr>
        <p:blipFill>
          <a:blip r:embed="rId5"/>
          <a:stretch/>
        </p:blipFill>
        <p:spPr>
          <a:xfrm>
            <a:off x="8532720" y="6242040"/>
            <a:ext cx="609840" cy="609480"/>
          </a:xfrm>
          <a:prstGeom prst="rect">
            <a:avLst/>
          </a:prstGeom>
          <a:noFill/>
          <a:ln w="0">
            <a:noFill/>
          </a:ln>
        </p:spPr>
      </p:pic>
      <p:sp>
        <p:nvSpPr>
          <p:cNvPr id="519" name=""/>
          <p:cNvSpPr/>
          <p:nvPr/>
        </p:nvSpPr>
        <p:spPr>
          <a:xfrm>
            <a:off x="380880" y="1219320"/>
            <a:ext cx="4343400" cy="35276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Pricing for summer 2002 is somewhat uncertain.  Forecasts indicate a slight long position leading up to the June Trailblazer expansion; however, early storage injections could potentially accommodate the over-supply</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Depending on the extent of San Juan declines, Summer 2003 could also exhibit price weakness leading up to the 900 MMcfd Kern expansion</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Following the 2003 Kern expansion, the Rockies should demonstrate relative price strength, as supply growth will likely take  a minimum of 2 to 3 years to fill the 900 MMcfd</a:t>
            </a:r>
            <a:endParaRPr b="0" lang="en-US" sz="1400" strike="noStrike" u="none">
              <a:solidFill>
                <a:srgbClr val="000000"/>
              </a:solidFill>
              <a:effectLst/>
              <a:uFillTx/>
              <a:latin typeface="Times New Roman"/>
            </a:endParaRPr>
          </a:p>
        </p:txBody>
      </p:sp>
      <p:sp>
        <p:nvSpPr>
          <p:cNvPr id="520"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Macro Rockies 5 Year Forecast</a:t>
            </a:r>
            <a:endParaRPr b="0" lang="en-US" sz="3200" strike="noStrike" u="none">
              <a:solidFill>
                <a:srgbClr val="000000"/>
              </a:solidFill>
              <a:effectLst/>
              <a:uFillTx/>
              <a:latin typeface="Times New Roman"/>
            </a:endParaRPr>
          </a:p>
        </p:txBody>
      </p:sp>
      <p:sp>
        <p:nvSpPr>
          <p:cNvPr id="521" name=""/>
          <p:cNvSpPr/>
          <p:nvPr/>
        </p:nvSpPr>
        <p:spPr>
          <a:xfrm>
            <a:off x="4821480" y="1119240"/>
            <a:ext cx="37375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3333cc"/>
                </a:solidFill>
                <a:effectLst/>
                <a:uFillTx/>
                <a:latin typeface="Arial Black"/>
              </a:rPr>
              <a:t>Supply/Demand Balance </a:t>
            </a:r>
            <a:r>
              <a:rPr b="0" lang="en-US" sz="1000" strike="noStrike" u="sng">
                <a:solidFill>
                  <a:srgbClr val="3333cc"/>
                </a:solidFill>
                <a:effectLst/>
                <a:uFillTx/>
                <a:latin typeface="Arial Black"/>
              </a:rPr>
              <a:t>without</a:t>
            </a:r>
            <a:r>
              <a:rPr b="0" lang="en-US" sz="1000" strike="noStrike" u="none">
                <a:solidFill>
                  <a:srgbClr val="3333cc"/>
                </a:solidFill>
                <a:effectLst/>
                <a:uFillTx/>
                <a:latin typeface="Arial Black"/>
              </a:rPr>
              <a:t> San Juan Declines</a:t>
            </a:r>
            <a:endParaRPr b="0" lang="en-US" sz="1000" strike="noStrike" u="none">
              <a:solidFill>
                <a:srgbClr val="000000"/>
              </a:solidFill>
              <a:effectLst/>
              <a:uFillTx/>
              <a:latin typeface="Times New Roman"/>
            </a:endParaRPr>
          </a:p>
        </p:txBody>
      </p:sp>
      <p:sp>
        <p:nvSpPr>
          <p:cNvPr id="522" name=""/>
          <p:cNvSpPr/>
          <p:nvPr/>
        </p:nvSpPr>
        <p:spPr>
          <a:xfrm>
            <a:off x="4876920" y="1371600"/>
            <a:ext cx="3352680" cy="0"/>
          </a:xfrm>
          <a:prstGeom prst="line">
            <a:avLst/>
          </a:prstGeom>
          <a:ln w="2844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3" name=""/>
          <p:cNvSpPr/>
          <p:nvPr/>
        </p:nvSpPr>
        <p:spPr>
          <a:xfrm>
            <a:off x="4876920" y="4032360"/>
            <a:ext cx="3352680" cy="0"/>
          </a:xfrm>
          <a:prstGeom prst="line">
            <a:avLst/>
          </a:prstGeom>
          <a:ln w="2844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4" name=""/>
          <p:cNvSpPr/>
          <p:nvPr/>
        </p:nvSpPr>
        <p:spPr>
          <a:xfrm>
            <a:off x="4805640" y="3794040"/>
            <a:ext cx="3512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3333cc"/>
                </a:solidFill>
                <a:effectLst/>
                <a:uFillTx/>
                <a:latin typeface="Arial Black"/>
              </a:rPr>
              <a:t>Supply/Demand Balance with San Juan Declines</a:t>
            </a:r>
            <a:endParaRPr b="0" lang="en-US" sz="1000" strike="noStrike" u="none">
              <a:solidFill>
                <a:srgbClr val="000000"/>
              </a:solidFill>
              <a:effectLst/>
              <a:uFillTx/>
              <a:latin typeface="Times New Roman"/>
            </a:endParaRPr>
          </a:p>
        </p:txBody>
      </p:sp>
      <p:sp>
        <p:nvSpPr>
          <p:cNvPr id="525" name=""/>
          <p:cNvSpPr/>
          <p:nvPr/>
        </p:nvSpPr>
        <p:spPr>
          <a:xfrm>
            <a:off x="6078240" y="2666880"/>
            <a:ext cx="17560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Trailblazer Expansion</a:t>
            </a:r>
            <a:endParaRPr b="0" lang="en-US" sz="1200" strike="noStrike" u="none">
              <a:solidFill>
                <a:srgbClr val="000000"/>
              </a:solidFill>
              <a:effectLst/>
              <a:uFillTx/>
              <a:latin typeface="Times New Roman"/>
            </a:endParaRPr>
          </a:p>
        </p:txBody>
      </p:sp>
      <p:sp>
        <p:nvSpPr>
          <p:cNvPr id="526" name=""/>
          <p:cNvSpPr/>
          <p:nvPr/>
        </p:nvSpPr>
        <p:spPr>
          <a:xfrm flipH="1" flipV="1">
            <a:off x="5987520" y="2666880"/>
            <a:ext cx="304920" cy="1526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7" name=""/>
          <p:cNvSpPr/>
          <p:nvPr/>
        </p:nvSpPr>
        <p:spPr>
          <a:xfrm>
            <a:off x="6913800" y="2316240"/>
            <a:ext cx="13410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Kern Expansion</a:t>
            </a:r>
            <a:endParaRPr b="0" lang="en-US" sz="1200" strike="noStrike" u="none">
              <a:solidFill>
                <a:srgbClr val="000000"/>
              </a:solidFill>
              <a:effectLst/>
              <a:uFillTx/>
              <a:latin typeface="Times New Roman"/>
            </a:endParaRPr>
          </a:p>
        </p:txBody>
      </p:sp>
      <p:sp>
        <p:nvSpPr>
          <p:cNvPr id="528" name=""/>
          <p:cNvSpPr/>
          <p:nvPr/>
        </p:nvSpPr>
        <p:spPr>
          <a:xfrm flipH="1" flipV="1">
            <a:off x="6786720" y="2315880"/>
            <a:ext cx="304560" cy="152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9" name=""/>
          <p:cNvSpPr/>
          <p:nvPr/>
        </p:nvSpPr>
        <p:spPr>
          <a:xfrm>
            <a:off x="380880" y="5105520"/>
            <a:ext cx="4114800" cy="825480"/>
          </a:xfrm>
          <a:prstGeom prst="rect">
            <a:avLst/>
          </a:prstGeom>
          <a:solidFill>
            <a:srgbClr val="ffff99"/>
          </a:solidFill>
          <a:ln w="9360">
            <a:solidFill>
              <a:srgbClr val="000000"/>
            </a:solidFill>
            <a:miter/>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Note:  Rockies supply has only grown by 800 MMcfd over the last six years, implying a potential long period of over capacity following the the total 1,400 MMcfd of expansions (Trailblazer, Kern, NWPL) </a:t>
            </a:r>
            <a:endParaRPr b="0" lang="en-US" sz="1200" strike="noStrike" u="none">
              <a:solidFill>
                <a:srgbClr val="000000"/>
              </a:solidFill>
              <a:effectLst/>
              <a:uFillTx/>
              <a:latin typeface="Times New Roman"/>
            </a:endParaRPr>
          </a:p>
        </p:txBody>
      </p:sp>
      <p:sp>
        <p:nvSpPr>
          <p:cNvPr id="530" name=""/>
          <p:cNvSpPr/>
          <p:nvPr/>
        </p:nvSpPr>
        <p:spPr>
          <a:xfrm>
            <a:off x="7052400" y="2011320"/>
            <a:ext cx="14421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NWPL Expansion</a:t>
            </a:r>
            <a:endParaRPr b="0" lang="en-US" sz="1200" strike="noStrike" u="none">
              <a:solidFill>
                <a:srgbClr val="000000"/>
              </a:solidFill>
              <a:effectLst/>
              <a:uFillTx/>
              <a:latin typeface="Times New Roman"/>
            </a:endParaRPr>
          </a:p>
        </p:txBody>
      </p:sp>
      <p:sp>
        <p:nvSpPr>
          <p:cNvPr id="531" name=""/>
          <p:cNvSpPr/>
          <p:nvPr/>
        </p:nvSpPr>
        <p:spPr>
          <a:xfrm flipH="1" flipV="1">
            <a:off x="7009920" y="1981080"/>
            <a:ext cx="228600" cy="1526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2F41E385-4D01-43EA-8567-5B26C5E310DD}" type="slidenum">
              <a:t>45</a:t>
            </a:fld>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32" name=""/>
          <p:cNvGraphicFramePr/>
          <p:nvPr/>
        </p:nvGraphicFramePr>
        <p:xfrm>
          <a:off x="4633920" y="1371600"/>
          <a:ext cx="4205160" cy="2620800"/>
        </p:xfrm>
        <a:graphic>
          <a:graphicData uri="http://schemas.openxmlformats.org/presentationml/2006/ole">
            <p:oleObj progId="Excel.Sheet.12" r:id="rId1" spid="">
              <p:embed/>
              <p:pic>
                <p:nvPicPr>
                  <p:cNvPr id="533" name="" descr=""/>
                  <p:cNvPicPr/>
                  <p:nvPr/>
                </p:nvPicPr>
                <p:blipFill>
                  <a:blip r:embed="rId2"/>
                  <a:stretch/>
                </p:blipFill>
                <p:spPr>
                  <a:xfrm>
                    <a:off x="4633920" y="1371600"/>
                    <a:ext cx="4205160" cy="2620800"/>
                  </a:xfrm>
                  <a:prstGeom prst="rect">
                    <a:avLst/>
                  </a:prstGeom>
                  <a:noFill/>
                  <a:ln w="0">
                    <a:noFill/>
                  </a:ln>
                </p:spPr>
              </p:pic>
            </p:oleObj>
          </a:graphicData>
        </a:graphic>
      </p:graphicFrame>
      <p:sp>
        <p:nvSpPr>
          <p:cNvPr id="534"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247DC6E-D2C0-49D3-A785-99219BCF8AD7}"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535" name="" descr=""/>
          <p:cNvPicPr/>
          <p:nvPr/>
        </p:nvPicPr>
        <p:blipFill>
          <a:blip r:embed="rId3"/>
          <a:stretch/>
        </p:blipFill>
        <p:spPr>
          <a:xfrm>
            <a:off x="8534520" y="6248520"/>
            <a:ext cx="609480" cy="609480"/>
          </a:xfrm>
          <a:prstGeom prst="rect">
            <a:avLst/>
          </a:prstGeom>
          <a:noFill/>
          <a:ln w="0">
            <a:noFill/>
          </a:ln>
        </p:spPr>
      </p:pic>
      <p:sp>
        <p:nvSpPr>
          <p:cNvPr id="536" name=""/>
          <p:cNvSpPr/>
          <p:nvPr/>
        </p:nvSpPr>
        <p:spPr>
          <a:xfrm>
            <a:off x="304920" y="1066680"/>
            <a:ext cx="4190760" cy="5142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As winter demand falls, Rockies supply growth is expected to be halted by constraints until the 225 MMcfd Trailblazer expansion in June</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Unconstrained forecasts indicate a potential net long position of more than 100 MMcfd just prior to the expansion, which potentially could be alleviated by early storage injections</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Following the June expansion, pricing will depend on the extent of storage acceleration, if any, and the supply response time lag.  In other words, how quickly will gas be turned on and/or diverted from storage?</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 the weeks and months following the Trailblazer expansion, the spread between NWPL and CIG could tighten until the supply response fills the new capacity</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537"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Summer 2002</a:t>
            </a:r>
            <a:endParaRPr b="0" lang="en-US" sz="3200" strike="noStrike" u="none">
              <a:solidFill>
                <a:srgbClr val="000000"/>
              </a:solidFill>
              <a:effectLst/>
              <a:uFillTx/>
              <a:latin typeface="Times New Roman"/>
            </a:endParaRPr>
          </a:p>
        </p:txBody>
      </p:sp>
      <p:sp>
        <p:nvSpPr>
          <p:cNvPr id="538" name=""/>
          <p:cNvSpPr/>
          <p:nvPr/>
        </p:nvSpPr>
        <p:spPr>
          <a:xfrm>
            <a:off x="4820040" y="1119240"/>
            <a:ext cx="29149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3333cc"/>
                </a:solidFill>
                <a:effectLst/>
                <a:uFillTx/>
                <a:latin typeface="Arial Black"/>
              </a:rPr>
              <a:t>Macro Rockies Supply/Demand Balance</a:t>
            </a:r>
            <a:endParaRPr b="0" lang="en-US" sz="1000" strike="noStrike" u="none">
              <a:solidFill>
                <a:srgbClr val="000000"/>
              </a:solidFill>
              <a:effectLst/>
              <a:uFillTx/>
              <a:latin typeface="Times New Roman"/>
            </a:endParaRPr>
          </a:p>
        </p:txBody>
      </p:sp>
      <p:sp>
        <p:nvSpPr>
          <p:cNvPr id="539" name=""/>
          <p:cNvSpPr/>
          <p:nvPr/>
        </p:nvSpPr>
        <p:spPr>
          <a:xfrm>
            <a:off x="4876920" y="1371600"/>
            <a:ext cx="3352680" cy="0"/>
          </a:xfrm>
          <a:prstGeom prst="line">
            <a:avLst/>
          </a:prstGeom>
          <a:ln w="2844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0" name=""/>
          <p:cNvSpPr/>
          <p:nvPr/>
        </p:nvSpPr>
        <p:spPr>
          <a:xfrm>
            <a:off x="6537240" y="2438280"/>
            <a:ext cx="176868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Indication of potential price weakness</a:t>
            </a:r>
            <a:endParaRPr b="0" lang="en-US" sz="1200" strike="noStrike" u="none">
              <a:solidFill>
                <a:srgbClr val="000000"/>
              </a:solidFill>
              <a:effectLst/>
              <a:uFillTx/>
              <a:latin typeface="Times New Roman"/>
            </a:endParaRPr>
          </a:p>
        </p:txBody>
      </p:sp>
      <p:sp>
        <p:nvSpPr>
          <p:cNvPr id="541" name=""/>
          <p:cNvSpPr/>
          <p:nvPr/>
        </p:nvSpPr>
        <p:spPr>
          <a:xfrm flipV="1">
            <a:off x="7391520" y="2133720"/>
            <a:ext cx="0" cy="380880"/>
          </a:xfrm>
          <a:prstGeom prst="line">
            <a:avLst/>
          </a:prstGeom>
          <a:ln w="2844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0A697F60-A273-4E68-8B55-72C59BD7969C}" type="slidenum">
              <a:t>46</a:t>
            </a:fld>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42" name=""/>
          <p:cNvGraphicFramePr/>
          <p:nvPr/>
        </p:nvGraphicFramePr>
        <p:xfrm>
          <a:off x="4695840" y="4038480"/>
          <a:ext cx="4219560" cy="2438640"/>
        </p:xfrm>
        <a:graphic>
          <a:graphicData uri="http://schemas.openxmlformats.org/presentationml/2006/ole">
            <p:oleObj progId="Excel.Sheet.12" r:id="rId1" spid="">
              <p:embed/>
              <p:pic>
                <p:nvPicPr>
                  <p:cNvPr id="543" name="" descr=""/>
                  <p:cNvPicPr/>
                  <p:nvPr/>
                </p:nvPicPr>
                <p:blipFill>
                  <a:blip r:embed="rId2"/>
                  <a:stretch/>
                </p:blipFill>
                <p:spPr>
                  <a:xfrm>
                    <a:off x="4695840" y="4038480"/>
                    <a:ext cx="4219560" cy="2438640"/>
                  </a:xfrm>
                  <a:prstGeom prst="rect">
                    <a:avLst/>
                  </a:prstGeom>
                  <a:noFill/>
                  <a:ln w="0">
                    <a:noFill/>
                  </a:ln>
                </p:spPr>
              </p:pic>
            </p:oleObj>
          </a:graphicData>
        </a:graphic>
      </p:graphicFrame>
      <p:graphicFrame>
        <p:nvGraphicFramePr>
          <p:cNvPr id="544" name=""/>
          <p:cNvGraphicFramePr/>
          <p:nvPr/>
        </p:nvGraphicFramePr>
        <p:xfrm>
          <a:off x="4786200" y="1371600"/>
          <a:ext cx="4052880" cy="2525760"/>
        </p:xfrm>
        <a:graphic>
          <a:graphicData uri="http://schemas.openxmlformats.org/presentationml/2006/ole">
            <p:oleObj progId="Excel.Sheet.12" r:id="rId3" spid="">
              <p:embed/>
              <p:pic>
                <p:nvPicPr>
                  <p:cNvPr id="545" name="" descr=""/>
                  <p:cNvPicPr/>
                  <p:nvPr/>
                </p:nvPicPr>
                <p:blipFill>
                  <a:blip r:embed="rId4"/>
                  <a:stretch/>
                </p:blipFill>
                <p:spPr>
                  <a:xfrm>
                    <a:off x="4786200" y="1371600"/>
                    <a:ext cx="4052880" cy="2525760"/>
                  </a:xfrm>
                  <a:prstGeom prst="rect">
                    <a:avLst/>
                  </a:prstGeom>
                  <a:noFill/>
                  <a:ln w="0">
                    <a:noFill/>
                  </a:ln>
                </p:spPr>
              </p:pic>
            </p:oleObj>
          </a:graphicData>
        </a:graphic>
      </p:graphicFrame>
      <p:sp>
        <p:nvSpPr>
          <p:cNvPr id="546"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7D78A22-F1B6-4B1A-AB13-6BB8464901C3}"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547" name="" descr=""/>
          <p:cNvPicPr/>
          <p:nvPr/>
        </p:nvPicPr>
        <p:blipFill>
          <a:blip r:embed="rId5"/>
          <a:stretch/>
        </p:blipFill>
        <p:spPr>
          <a:xfrm>
            <a:off x="8532720" y="6242040"/>
            <a:ext cx="609840" cy="609480"/>
          </a:xfrm>
          <a:prstGeom prst="rect">
            <a:avLst/>
          </a:prstGeom>
          <a:noFill/>
          <a:ln w="0">
            <a:noFill/>
          </a:ln>
        </p:spPr>
      </p:pic>
      <p:sp>
        <p:nvSpPr>
          <p:cNvPr id="548" name=""/>
          <p:cNvSpPr/>
          <p:nvPr/>
        </p:nvSpPr>
        <p:spPr>
          <a:xfrm>
            <a:off x="380880" y="1219320"/>
            <a:ext cx="4191120" cy="3963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Leading up to the Kern expansion, the potential for price weakness depends on San Juan declines</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If San Juan declines do not occur, the Rockies could be in a significant net long position</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However, CERA is predicting San Juan declines of over 250 MMcfd by 2003, which would open up space for Rockies gas through the San Juan triangle</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Given the uncertainty of supply forecasts two years out, the supply/demand picture prior to the Kern expansion is somewhat cloudy</a:t>
            </a:r>
            <a:endParaRPr b="0" lang="en-US" sz="1400" strike="noStrike" u="none">
              <a:solidFill>
                <a:srgbClr val="000000"/>
              </a:solidFill>
              <a:effectLst/>
              <a:uFillTx/>
              <a:latin typeface="Times New Roman"/>
            </a:endParaRPr>
          </a:p>
        </p:txBody>
      </p:sp>
      <p:sp>
        <p:nvSpPr>
          <p:cNvPr id="549"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Summer 2003: Pre-Kern Expansion</a:t>
            </a:r>
            <a:endParaRPr b="0" lang="en-US" sz="3200" strike="noStrike" u="none">
              <a:solidFill>
                <a:srgbClr val="000000"/>
              </a:solidFill>
              <a:effectLst/>
              <a:uFillTx/>
              <a:latin typeface="Times New Roman"/>
            </a:endParaRPr>
          </a:p>
        </p:txBody>
      </p:sp>
      <p:sp>
        <p:nvSpPr>
          <p:cNvPr id="550" name=""/>
          <p:cNvSpPr/>
          <p:nvPr/>
        </p:nvSpPr>
        <p:spPr>
          <a:xfrm>
            <a:off x="4821480" y="1119240"/>
            <a:ext cx="37375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3333cc"/>
                </a:solidFill>
                <a:effectLst/>
                <a:uFillTx/>
                <a:latin typeface="Arial Black"/>
              </a:rPr>
              <a:t>Supply/Demand Balance </a:t>
            </a:r>
            <a:r>
              <a:rPr b="0" lang="en-US" sz="1000" strike="noStrike" u="sng">
                <a:solidFill>
                  <a:srgbClr val="3333cc"/>
                </a:solidFill>
                <a:effectLst/>
                <a:uFillTx/>
                <a:latin typeface="Arial Black"/>
              </a:rPr>
              <a:t>without</a:t>
            </a:r>
            <a:r>
              <a:rPr b="0" lang="en-US" sz="1000" strike="noStrike" u="none">
                <a:solidFill>
                  <a:srgbClr val="3333cc"/>
                </a:solidFill>
                <a:effectLst/>
                <a:uFillTx/>
                <a:latin typeface="Arial Black"/>
              </a:rPr>
              <a:t> San Juan Declines</a:t>
            </a:r>
            <a:endParaRPr b="0" lang="en-US" sz="1000" strike="noStrike" u="none">
              <a:solidFill>
                <a:srgbClr val="000000"/>
              </a:solidFill>
              <a:effectLst/>
              <a:uFillTx/>
              <a:latin typeface="Times New Roman"/>
            </a:endParaRPr>
          </a:p>
        </p:txBody>
      </p:sp>
      <p:sp>
        <p:nvSpPr>
          <p:cNvPr id="551" name=""/>
          <p:cNvSpPr/>
          <p:nvPr/>
        </p:nvSpPr>
        <p:spPr>
          <a:xfrm>
            <a:off x="4876920" y="1371600"/>
            <a:ext cx="3352680" cy="0"/>
          </a:xfrm>
          <a:prstGeom prst="line">
            <a:avLst/>
          </a:prstGeom>
          <a:ln w="2844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2" name=""/>
          <p:cNvSpPr/>
          <p:nvPr/>
        </p:nvSpPr>
        <p:spPr>
          <a:xfrm>
            <a:off x="4876920" y="4032360"/>
            <a:ext cx="3352680" cy="0"/>
          </a:xfrm>
          <a:prstGeom prst="line">
            <a:avLst/>
          </a:prstGeom>
          <a:ln w="2844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3" name=""/>
          <p:cNvSpPr/>
          <p:nvPr/>
        </p:nvSpPr>
        <p:spPr>
          <a:xfrm>
            <a:off x="4805640" y="3794040"/>
            <a:ext cx="3512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3333cc"/>
                </a:solidFill>
                <a:effectLst/>
                <a:uFillTx/>
                <a:latin typeface="Arial Black"/>
              </a:rPr>
              <a:t>Supply/Demand Balance with San Juan Declines</a:t>
            </a:r>
            <a:endParaRPr b="0" lang="en-US" sz="1000" strike="noStrike" u="none">
              <a:solidFill>
                <a:srgbClr val="000000"/>
              </a:solidFill>
              <a:effectLst/>
              <a:uFillTx/>
              <a:latin typeface="Times New Roman"/>
            </a:endParaRPr>
          </a:p>
        </p:txBody>
      </p:sp>
      <p:sp>
        <p:nvSpPr>
          <p:cNvPr id="554" name=""/>
          <p:cNvSpPr/>
          <p:nvPr/>
        </p:nvSpPr>
        <p:spPr>
          <a:xfrm>
            <a:off x="7696080" y="2057400"/>
            <a:ext cx="609840" cy="457200"/>
          </a:xfrm>
          <a:prstGeom prst="ellipse">
            <a:avLst/>
          </a:prstGeom>
          <a:noFill/>
          <a:ln w="38160">
            <a:solidFill>
              <a:srgbClr val="000000"/>
            </a:solidFill>
            <a:prstDash val="sysDot"/>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55" name=""/>
          <p:cNvSpPr/>
          <p:nvPr/>
        </p:nvSpPr>
        <p:spPr>
          <a:xfrm>
            <a:off x="7772400" y="4724280"/>
            <a:ext cx="609480" cy="457200"/>
          </a:xfrm>
          <a:prstGeom prst="ellipse">
            <a:avLst/>
          </a:prstGeom>
          <a:noFill/>
          <a:ln w="38160">
            <a:solidFill>
              <a:srgbClr val="000000"/>
            </a:solidFill>
            <a:prstDash val="sysDot"/>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F5ABAE01-EE1C-4AE7-A528-B603FAEEC797}" type="slidenum">
              <a:t>47</a:t>
            </a:fld>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56" name=""/>
          <p:cNvGraphicFramePr/>
          <p:nvPr/>
        </p:nvGraphicFramePr>
        <p:xfrm>
          <a:off x="4786200" y="1295280"/>
          <a:ext cx="4052880" cy="2525760"/>
        </p:xfrm>
        <a:graphic>
          <a:graphicData uri="http://schemas.openxmlformats.org/presentationml/2006/ole">
            <p:oleObj progId="Excel.Sheet.12" r:id="rId1" spid="">
              <p:embed/>
              <p:pic>
                <p:nvPicPr>
                  <p:cNvPr id="557" name="" descr=""/>
                  <p:cNvPicPr/>
                  <p:nvPr/>
                </p:nvPicPr>
                <p:blipFill>
                  <a:blip r:embed="rId2"/>
                  <a:stretch/>
                </p:blipFill>
                <p:spPr>
                  <a:xfrm>
                    <a:off x="4786200" y="1295280"/>
                    <a:ext cx="4052880" cy="2525760"/>
                  </a:xfrm>
                  <a:prstGeom prst="rect">
                    <a:avLst/>
                  </a:prstGeom>
                  <a:noFill/>
                  <a:ln w="0">
                    <a:noFill/>
                  </a:ln>
                </p:spPr>
              </p:pic>
            </p:oleObj>
          </a:graphicData>
        </a:graphic>
      </p:graphicFrame>
      <p:graphicFrame>
        <p:nvGraphicFramePr>
          <p:cNvPr id="558" name=""/>
          <p:cNvGraphicFramePr/>
          <p:nvPr/>
        </p:nvGraphicFramePr>
        <p:xfrm>
          <a:off x="4800600" y="3962520"/>
          <a:ext cx="3976560" cy="2477880"/>
        </p:xfrm>
        <a:graphic>
          <a:graphicData uri="http://schemas.openxmlformats.org/presentationml/2006/ole">
            <p:oleObj progId="Excel.Sheet.12" r:id="rId3" spid="">
              <p:embed/>
              <p:pic>
                <p:nvPicPr>
                  <p:cNvPr id="559" name="" descr=""/>
                  <p:cNvPicPr/>
                  <p:nvPr/>
                </p:nvPicPr>
                <p:blipFill>
                  <a:blip r:embed="rId4"/>
                  <a:stretch/>
                </p:blipFill>
                <p:spPr>
                  <a:xfrm>
                    <a:off x="4800600" y="3962520"/>
                    <a:ext cx="3976560" cy="2477880"/>
                  </a:xfrm>
                  <a:prstGeom prst="rect">
                    <a:avLst/>
                  </a:prstGeom>
                  <a:noFill/>
                  <a:ln w="0">
                    <a:noFill/>
                  </a:ln>
                </p:spPr>
              </p:pic>
            </p:oleObj>
          </a:graphicData>
        </a:graphic>
      </p:graphicFrame>
      <p:sp>
        <p:nvSpPr>
          <p:cNvPr id="560"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BA200A3-A764-4E1D-A6CA-4F4B2D83D80F}"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561" name="" descr=""/>
          <p:cNvPicPr/>
          <p:nvPr/>
        </p:nvPicPr>
        <p:blipFill>
          <a:blip r:embed="rId5"/>
          <a:stretch/>
        </p:blipFill>
        <p:spPr>
          <a:xfrm>
            <a:off x="8532720" y="6242040"/>
            <a:ext cx="609840" cy="609480"/>
          </a:xfrm>
          <a:prstGeom prst="rect">
            <a:avLst/>
          </a:prstGeom>
          <a:noFill/>
          <a:ln w="0">
            <a:noFill/>
          </a:ln>
        </p:spPr>
      </p:pic>
      <p:sp>
        <p:nvSpPr>
          <p:cNvPr id="562" name=""/>
          <p:cNvSpPr/>
          <p:nvPr/>
        </p:nvSpPr>
        <p:spPr>
          <a:xfrm>
            <a:off x="380880" y="1219320"/>
            <a:ext cx="4191120" cy="5142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The strongest conclusion of our fundamental analysis is that the Rockies will be in huge net short position following the Kern expansion</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It will most likely take 2-3 years </a:t>
            </a:r>
            <a:r>
              <a:rPr b="1" lang="en-US" sz="1400" strike="noStrike" u="sng">
                <a:solidFill>
                  <a:srgbClr val="000000"/>
                </a:solidFill>
                <a:effectLst/>
                <a:uFillTx/>
                <a:latin typeface="Arial"/>
              </a:rPr>
              <a:t>minimum</a:t>
            </a:r>
            <a:r>
              <a:rPr b="1" lang="en-US" sz="1400" strike="noStrike" u="none">
                <a:solidFill>
                  <a:srgbClr val="000000"/>
                </a:solidFill>
                <a:effectLst/>
                <a:uFillTx/>
                <a:latin typeface="Arial"/>
              </a:rPr>
              <a:t>  for Rockies supply growth to “catch up” with the 900 MMcfd expansion</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During this period of excess take-away capacity, prices would be expected to exhibit significant strength as the Rockies basis returns to an unconstrained level</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33cc"/>
                </a:solidFill>
                <a:effectLst/>
                <a:uFillTx/>
                <a:latin typeface="Arial"/>
              </a:rPr>
              <a:t>Bottom Line: </a:t>
            </a:r>
            <a:endParaRPr b="0" lang="en-US" sz="1400" strike="noStrike" u="none">
              <a:solidFill>
                <a:srgbClr val="000000"/>
              </a:solidFill>
              <a:effectLst/>
              <a:uFillTx/>
              <a:latin typeface="Times New Roman"/>
            </a:endParaRPr>
          </a:p>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3333cc"/>
                </a:solidFill>
                <a:effectLst/>
                <a:uFillTx/>
                <a:latin typeface="Arial"/>
              </a:rPr>
              <a:t>Regardless of your view of Rockies supply potential, 900 MMcfd of supply cannot be turned on in a matter of days or weeks.  </a:t>
            </a:r>
            <a:r>
              <a:rPr b="1" lang="en-US" sz="1400" strike="noStrike" u="sng">
                <a:solidFill>
                  <a:srgbClr val="3333cc"/>
                </a:solidFill>
                <a:effectLst/>
                <a:uFillTx/>
                <a:latin typeface="Arial"/>
              </a:rPr>
              <a:t>The cumulative increase in the Rockies supply over the last six years has been less the Kern expansion.</a:t>
            </a:r>
            <a:endParaRPr b="0" lang="en-US" sz="1400" strike="noStrike" u="none">
              <a:solidFill>
                <a:srgbClr val="000000"/>
              </a:solidFill>
              <a:effectLst/>
              <a:uFillTx/>
              <a:latin typeface="Times New Roman"/>
            </a:endParaRPr>
          </a:p>
        </p:txBody>
      </p:sp>
      <p:sp>
        <p:nvSpPr>
          <p:cNvPr id="563"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Kern 2003</a:t>
            </a:r>
            <a:endParaRPr b="0" lang="en-US" sz="3200" strike="noStrike" u="none">
              <a:solidFill>
                <a:srgbClr val="000000"/>
              </a:solidFill>
              <a:effectLst/>
              <a:uFillTx/>
              <a:latin typeface="Times New Roman"/>
            </a:endParaRPr>
          </a:p>
        </p:txBody>
      </p:sp>
      <p:sp>
        <p:nvSpPr>
          <p:cNvPr id="564" name=""/>
          <p:cNvSpPr/>
          <p:nvPr/>
        </p:nvSpPr>
        <p:spPr>
          <a:xfrm>
            <a:off x="4821480" y="1119240"/>
            <a:ext cx="373752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3333cc"/>
                </a:solidFill>
                <a:effectLst/>
                <a:uFillTx/>
                <a:latin typeface="Arial Black"/>
              </a:rPr>
              <a:t>Supply/Demand Balance </a:t>
            </a:r>
            <a:r>
              <a:rPr b="0" lang="en-US" sz="1000" strike="noStrike" u="sng">
                <a:solidFill>
                  <a:srgbClr val="3333cc"/>
                </a:solidFill>
                <a:effectLst/>
                <a:uFillTx/>
                <a:latin typeface="Arial Black"/>
              </a:rPr>
              <a:t>without</a:t>
            </a:r>
            <a:r>
              <a:rPr b="0" lang="en-US" sz="1000" strike="noStrike" u="none">
                <a:solidFill>
                  <a:srgbClr val="3333cc"/>
                </a:solidFill>
                <a:effectLst/>
                <a:uFillTx/>
                <a:latin typeface="Arial Black"/>
              </a:rPr>
              <a:t> San Juan Declines</a:t>
            </a:r>
            <a:endParaRPr b="0" lang="en-US" sz="1000" strike="noStrike" u="none">
              <a:solidFill>
                <a:srgbClr val="000000"/>
              </a:solidFill>
              <a:effectLst/>
              <a:uFillTx/>
              <a:latin typeface="Times New Roman"/>
            </a:endParaRPr>
          </a:p>
        </p:txBody>
      </p:sp>
      <p:sp>
        <p:nvSpPr>
          <p:cNvPr id="565" name=""/>
          <p:cNvSpPr/>
          <p:nvPr/>
        </p:nvSpPr>
        <p:spPr>
          <a:xfrm>
            <a:off x="4876920" y="1371600"/>
            <a:ext cx="3352680" cy="0"/>
          </a:xfrm>
          <a:prstGeom prst="line">
            <a:avLst/>
          </a:prstGeom>
          <a:ln w="2844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6" name=""/>
          <p:cNvSpPr/>
          <p:nvPr/>
        </p:nvSpPr>
        <p:spPr>
          <a:xfrm>
            <a:off x="4876920" y="4032360"/>
            <a:ext cx="3352680" cy="0"/>
          </a:xfrm>
          <a:prstGeom prst="line">
            <a:avLst/>
          </a:prstGeom>
          <a:ln w="2844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7" name=""/>
          <p:cNvSpPr/>
          <p:nvPr/>
        </p:nvSpPr>
        <p:spPr>
          <a:xfrm>
            <a:off x="4805640" y="3794040"/>
            <a:ext cx="3512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3333cc"/>
                </a:solidFill>
                <a:effectLst/>
                <a:uFillTx/>
                <a:latin typeface="Arial Black"/>
              </a:rPr>
              <a:t>Supply/Demand Balance with San Juan Declines</a:t>
            </a:r>
            <a:endParaRPr b="0" lang="en-US" sz="1000" strike="noStrike" u="none">
              <a:solidFill>
                <a:srgbClr val="000000"/>
              </a:solidFill>
              <a:effectLst/>
              <a:uFillTx/>
              <a:latin typeface="Times New Roman"/>
            </a:endParaRPr>
          </a:p>
        </p:txBody>
      </p:sp>
      <p:sp>
        <p:nvSpPr>
          <p:cNvPr id="568" name=""/>
          <p:cNvSpPr/>
          <p:nvPr/>
        </p:nvSpPr>
        <p:spPr>
          <a:xfrm flipV="1">
            <a:off x="6095880" y="2286000"/>
            <a:ext cx="1219320" cy="457200"/>
          </a:xfrm>
          <a:prstGeom prst="line">
            <a:avLst/>
          </a:prstGeom>
          <a:ln w="28440">
            <a:solidFill>
              <a:srgbClr val="000000"/>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9" name=""/>
          <p:cNvSpPr/>
          <p:nvPr/>
        </p:nvSpPr>
        <p:spPr>
          <a:xfrm flipH="1" flipV="1">
            <a:off x="6705720" y="2514240"/>
            <a:ext cx="304560" cy="15228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0" name=""/>
          <p:cNvSpPr/>
          <p:nvPr/>
        </p:nvSpPr>
        <p:spPr>
          <a:xfrm>
            <a:off x="6817680" y="2438280"/>
            <a:ext cx="2345760" cy="399240"/>
          </a:xfrm>
          <a:prstGeom prst="rect">
            <a:avLst/>
          </a:prstGeom>
          <a:solidFill>
            <a:srgbClr val="ffff99"/>
          </a:solidFill>
          <a:ln w="936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Supply will not jump up on day one.</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The supply increase will be gradual.</a:t>
            </a:r>
            <a:endParaRPr b="0" lang="en-US" sz="10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AA81162C-016C-4056-B900-D56284CB98AE}" type="slidenum">
              <a:t>48</a:t>
            </a:fld>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71" name=""/>
          <p:cNvGraphicFramePr/>
          <p:nvPr/>
        </p:nvGraphicFramePr>
        <p:xfrm>
          <a:off x="228600" y="1096920"/>
          <a:ext cx="8534520" cy="5456160"/>
        </p:xfrm>
        <a:graphic>
          <a:graphicData uri="http://schemas.openxmlformats.org/presentationml/2006/ole">
            <p:oleObj progId="Excel.Sheet.12" r:id="rId1" spid="">
              <p:embed/>
              <p:pic>
                <p:nvPicPr>
                  <p:cNvPr id="572" name="" descr=""/>
                  <p:cNvPicPr/>
                  <p:nvPr/>
                </p:nvPicPr>
                <p:blipFill>
                  <a:blip r:embed="rId2"/>
                  <a:stretch/>
                </p:blipFill>
                <p:spPr>
                  <a:xfrm>
                    <a:off x="228600" y="1096920"/>
                    <a:ext cx="8534520" cy="5456160"/>
                  </a:xfrm>
                  <a:prstGeom prst="rect">
                    <a:avLst/>
                  </a:prstGeom>
                  <a:noFill/>
                  <a:ln w="0">
                    <a:noFill/>
                  </a:ln>
                </p:spPr>
              </p:pic>
            </p:oleObj>
          </a:graphicData>
        </a:graphic>
      </p:graphicFrame>
      <p:sp>
        <p:nvSpPr>
          <p:cNvPr id="573" name=""/>
          <p:cNvSpPr/>
          <p:nvPr/>
        </p:nvSpPr>
        <p:spPr>
          <a:xfrm>
            <a:off x="6553080" y="6248520"/>
            <a:ext cx="1905120" cy="45720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9DBC09F-2ECF-4623-9D48-B475E685A252}"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pic>
        <p:nvPicPr>
          <p:cNvPr id="574" name="" descr=""/>
          <p:cNvPicPr/>
          <p:nvPr/>
        </p:nvPicPr>
        <p:blipFill>
          <a:blip r:embed="rId3"/>
          <a:stretch/>
        </p:blipFill>
        <p:spPr>
          <a:xfrm>
            <a:off x="8532720" y="6242040"/>
            <a:ext cx="609840" cy="609480"/>
          </a:xfrm>
          <a:prstGeom prst="rect">
            <a:avLst/>
          </a:prstGeom>
          <a:noFill/>
          <a:ln w="0">
            <a:noFill/>
          </a:ln>
        </p:spPr>
      </p:pic>
      <p:sp>
        <p:nvSpPr>
          <p:cNvPr id="575" name=""/>
          <p:cNvSpPr/>
          <p:nvPr/>
        </p:nvSpPr>
        <p:spPr>
          <a:xfrm>
            <a:off x="762120" y="228600"/>
            <a:ext cx="7848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Arial"/>
              </a:rPr>
              <a:t>Historical NWPL Rockies Basis</a:t>
            </a:r>
            <a:endParaRPr b="0" lang="en-US" sz="3200" strike="noStrike" u="none">
              <a:solidFill>
                <a:srgbClr val="000000"/>
              </a:solidFill>
              <a:effectLst/>
              <a:uFillTx/>
              <a:latin typeface="Times New Roman"/>
            </a:endParaRPr>
          </a:p>
        </p:txBody>
      </p:sp>
      <p:sp>
        <p:nvSpPr>
          <p:cNvPr id="576" name=""/>
          <p:cNvSpPr/>
          <p:nvPr/>
        </p:nvSpPr>
        <p:spPr>
          <a:xfrm>
            <a:off x="4691520" y="1600200"/>
            <a:ext cx="1586520" cy="276840"/>
          </a:xfrm>
          <a:prstGeom prst="rect">
            <a:avLst/>
          </a:prstGeom>
          <a:solidFill>
            <a:srgbClr val="ffff99"/>
          </a:solidFill>
          <a:ln w="28440">
            <a:solidFill>
              <a:srgbClr val="000000"/>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Constrained Period</a:t>
            </a:r>
            <a:endParaRPr b="0" lang="en-US" sz="1200" strike="noStrike" u="none">
              <a:solidFill>
                <a:srgbClr val="000000"/>
              </a:solidFill>
              <a:effectLst/>
              <a:uFillTx/>
              <a:latin typeface="Times New Roman"/>
            </a:endParaRPr>
          </a:p>
        </p:txBody>
      </p:sp>
      <p:sp>
        <p:nvSpPr>
          <p:cNvPr id="577" name=""/>
          <p:cNvSpPr/>
          <p:nvPr/>
        </p:nvSpPr>
        <p:spPr>
          <a:xfrm>
            <a:off x="4809960" y="1905120"/>
            <a:ext cx="0" cy="1143000"/>
          </a:xfrm>
          <a:prstGeom prst="line">
            <a:avLst/>
          </a:prstGeom>
          <a:ln w="28440">
            <a:solidFill>
              <a:srgbClr val="000000"/>
            </a:solidFill>
            <a:prstDash val="dash"/>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8" name=""/>
          <p:cNvSpPr/>
          <p:nvPr/>
        </p:nvSpPr>
        <p:spPr>
          <a:xfrm>
            <a:off x="6172200" y="1905120"/>
            <a:ext cx="0" cy="685800"/>
          </a:xfrm>
          <a:prstGeom prst="line">
            <a:avLst/>
          </a:prstGeom>
          <a:ln w="28440">
            <a:solidFill>
              <a:srgbClr val="000000"/>
            </a:solidFill>
            <a:prstDash val="dash"/>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9" name=""/>
          <p:cNvSpPr/>
          <p:nvPr/>
        </p:nvSpPr>
        <p:spPr>
          <a:xfrm>
            <a:off x="5101920" y="4586400"/>
            <a:ext cx="212040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Narrow"/>
              </a:rPr>
              <a:t>WIC, Trailblazer, &amp;</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Narrow"/>
              </a:rPr>
              <a:t>Pony Express expansions:</a:t>
            </a:r>
            <a:endParaRPr b="0" lang="en-US" sz="12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Narrow"/>
              </a:rPr>
              <a:t>Approx. 400 MMcfd</a:t>
            </a:r>
            <a:endParaRPr b="0" lang="en-US" sz="1200" strike="noStrike" u="none">
              <a:solidFill>
                <a:srgbClr val="000000"/>
              </a:solidFill>
              <a:effectLst/>
              <a:uFillTx/>
              <a:latin typeface="Times New Roman"/>
            </a:endParaRPr>
          </a:p>
        </p:txBody>
      </p:sp>
      <p:sp>
        <p:nvSpPr>
          <p:cNvPr id="580" name=""/>
          <p:cNvSpPr/>
          <p:nvPr/>
        </p:nvSpPr>
        <p:spPr>
          <a:xfrm flipV="1">
            <a:off x="6089760" y="3209400"/>
            <a:ext cx="6120" cy="1398600"/>
          </a:xfrm>
          <a:prstGeom prst="line">
            <a:avLst/>
          </a:prstGeom>
          <a:ln w="28440">
            <a:solidFill>
              <a:srgbClr val="3333cc"/>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1" name=""/>
          <p:cNvSpPr/>
          <p:nvPr/>
        </p:nvSpPr>
        <p:spPr>
          <a:xfrm>
            <a:off x="6172200" y="1600200"/>
            <a:ext cx="1558800" cy="459720"/>
          </a:xfrm>
          <a:prstGeom prst="rect">
            <a:avLst/>
          </a:prstGeom>
          <a:solidFill>
            <a:srgbClr val="00cc99"/>
          </a:solidFill>
          <a:ln w="28440">
            <a:solidFill>
              <a:srgbClr val="00000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Unconstrained Period</a:t>
            </a:r>
            <a:endParaRPr b="0" lang="en-US" sz="1200" strike="noStrike" u="none">
              <a:solidFill>
                <a:srgbClr val="000000"/>
              </a:solidFill>
              <a:effectLst/>
              <a:uFillTx/>
              <a:latin typeface="Times New Roman"/>
            </a:endParaRPr>
          </a:p>
        </p:txBody>
      </p:sp>
      <p:sp>
        <p:nvSpPr>
          <p:cNvPr id="582" name=""/>
          <p:cNvSpPr/>
          <p:nvPr/>
        </p:nvSpPr>
        <p:spPr>
          <a:xfrm>
            <a:off x="7629480" y="1933560"/>
            <a:ext cx="0" cy="685800"/>
          </a:xfrm>
          <a:prstGeom prst="line">
            <a:avLst/>
          </a:prstGeom>
          <a:ln w="28440">
            <a:solidFill>
              <a:srgbClr val="000000"/>
            </a:solidFill>
            <a:prstDash val="dash"/>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3" name=""/>
          <p:cNvSpPr/>
          <p:nvPr/>
        </p:nvSpPr>
        <p:spPr>
          <a:xfrm>
            <a:off x="7520400" y="1600200"/>
            <a:ext cx="1586520" cy="276840"/>
          </a:xfrm>
          <a:prstGeom prst="rect">
            <a:avLst/>
          </a:prstGeom>
          <a:solidFill>
            <a:srgbClr val="ffff99"/>
          </a:solidFill>
          <a:ln w="28440">
            <a:solidFill>
              <a:srgbClr val="000000"/>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Narrow"/>
              </a:rPr>
              <a:t>Constrained Period</a:t>
            </a:r>
            <a:endParaRPr b="0" lang="en-US" sz="1200" strike="noStrike" u="none">
              <a:solidFill>
                <a:srgbClr val="000000"/>
              </a:solidFill>
              <a:effectLst/>
              <a:uFillTx/>
              <a:latin typeface="Times New Roman"/>
            </a:endParaRPr>
          </a:p>
        </p:txBody>
      </p:sp>
      <p:sp>
        <p:nvSpPr>
          <p:cNvPr id="584" name=""/>
          <p:cNvSpPr/>
          <p:nvPr/>
        </p:nvSpPr>
        <p:spPr>
          <a:xfrm>
            <a:off x="6435720" y="3270240"/>
            <a:ext cx="106200" cy="104760"/>
          </a:xfrm>
          <a:prstGeom prst="ellipse">
            <a:avLst/>
          </a:prstGeom>
          <a:noFill/>
          <a:ln w="38160">
            <a:solidFill>
              <a:srgbClr val="00cc99"/>
            </a:solidFill>
            <a:miter/>
          </a:ln>
        </p:spPr>
        <p:style>
          <a:lnRef idx="0"/>
          <a:fillRef idx="0"/>
          <a:effectRef idx="0"/>
          <a:fontRef idx="minor"/>
        </p:style>
        <p:txBody>
          <a:bodyPr wrap="none" lIns="90000" rIns="90000" tIns="27720" bIns="27720" anchor="ctr">
            <a:noAutofit/>
          </a:bodyPr>
          <a:p>
            <a:endParaRPr b="0" lang="en-US" sz="2400" strike="noStrike" u="none">
              <a:solidFill>
                <a:srgbClr val="000000"/>
              </a:solidFill>
              <a:effectLst/>
              <a:uFillTx/>
              <a:latin typeface="Times New Roman"/>
            </a:endParaRPr>
          </a:p>
        </p:txBody>
      </p:sp>
      <p:sp>
        <p:nvSpPr>
          <p:cNvPr id="585" name=""/>
          <p:cNvSpPr/>
          <p:nvPr/>
        </p:nvSpPr>
        <p:spPr>
          <a:xfrm>
            <a:off x="6121440" y="3649680"/>
            <a:ext cx="1374840" cy="857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This “blip” was from a NYMEX jump, rather than a Rockies fixed price shock</a:t>
            </a:r>
            <a:endParaRPr b="0" lang="en-US" sz="1000" strike="noStrike" u="none">
              <a:solidFill>
                <a:srgbClr val="000000"/>
              </a:solidFill>
              <a:effectLst/>
              <a:uFillTx/>
              <a:latin typeface="Times New Roman"/>
            </a:endParaRPr>
          </a:p>
        </p:txBody>
      </p:sp>
      <p:sp>
        <p:nvSpPr>
          <p:cNvPr id="586" name=""/>
          <p:cNvSpPr/>
          <p:nvPr/>
        </p:nvSpPr>
        <p:spPr>
          <a:xfrm flipH="1" flipV="1">
            <a:off x="6497280" y="3366720"/>
            <a:ext cx="114120" cy="2905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7" name=""/>
          <p:cNvSpPr/>
          <p:nvPr/>
        </p:nvSpPr>
        <p:spPr>
          <a:xfrm>
            <a:off x="1482840" y="3362400"/>
            <a:ext cx="2808000" cy="2383560"/>
          </a:xfrm>
          <a:prstGeom prst="rect">
            <a:avLst/>
          </a:prstGeom>
          <a:solidFill>
            <a:srgbClr val="ffff99"/>
          </a:solidFill>
          <a:ln w="9360">
            <a:solidFill>
              <a:srgbClr val="000000"/>
            </a:solidFill>
            <a:miter/>
          </a:ln>
          <a:effectLst>
            <a:outerShdw dist="107932" dir="2700000" blurRad="0" rotWithShape="0">
              <a:srgbClr val="80808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During the unconstrained period from Jan 98 through Apr 00, the average Rockies basis was:</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Winter</a:t>
            </a:r>
            <a:r>
              <a:rPr b="1" lang="en-US" sz="1000" strike="noStrike" u="none">
                <a:solidFill>
                  <a:srgbClr val="000000"/>
                </a:solidFill>
                <a:effectLst/>
                <a:uFillTx/>
                <a:latin typeface="Arial Narrow"/>
              </a:rPr>
              <a:t>	</a:t>
            </a:r>
            <a:r>
              <a:rPr b="1" lang="en-US" sz="1000" strike="noStrike" u="none">
                <a:solidFill>
                  <a:srgbClr val="000000"/>
                </a:solidFill>
                <a:effectLst/>
                <a:uFillTx/>
                <a:latin typeface="Arial Narrow"/>
              </a:rPr>
              <a:t>$(0.17)</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Summer</a:t>
            </a:r>
            <a:r>
              <a:rPr b="1" lang="en-US" sz="1000" strike="noStrike" u="none">
                <a:solidFill>
                  <a:srgbClr val="000000"/>
                </a:solidFill>
                <a:effectLst/>
                <a:uFillTx/>
                <a:latin typeface="Arial Narrow"/>
              </a:rPr>
              <a:t>	</a:t>
            </a:r>
            <a:r>
              <a:rPr b="1" lang="en-US" sz="1000" strike="noStrike" u="none">
                <a:solidFill>
                  <a:srgbClr val="000000"/>
                </a:solidFill>
                <a:effectLst/>
                <a:uFillTx/>
                <a:latin typeface="Arial Narrow"/>
              </a:rPr>
              <a:t>$(0.32)</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Narrow"/>
              </a:rPr>
              <a:t>All-In Average</a:t>
            </a:r>
            <a:r>
              <a:rPr b="1" lang="en-US" sz="1000" strike="noStrike" u="none">
                <a:solidFill>
                  <a:srgbClr val="000000"/>
                </a:solidFill>
                <a:effectLst/>
                <a:uFillTx/>
                <a:latin typeface="Arial Narrow"/>
              </a:rPr>
              <a:t>	</a:t>
            </a:r>
            <a:r>
              <a:rPr b="1" lang="en-US" sz="1000" strike="noStrike" u="none">
                <a:solidFill>
                  <a:srgbClr val="000000"/>
                </a:solidFill>
                <a:effectLst/>
                <a:uFillTx/>
                <a:latin typeface="Arial Narrow"/>
              </a:rPr>
              <a:t>$(0.25)</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3333cc"/>
                </a:solidFill>
                <a:effectLst/>
                <a:uFillTx/>
                <a:latin typeface="Arial Narrow"/>
              </a:rPr>
              <a:t>The total of 1.4 Bcfd of expansions over the next two years would be expected to return the Rockies basis to these historical levels, if not tighter.</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2" name="PlaceHolder 1"/>
          <p:cNvSpPr>
            <a:spLocks noGrp="1"/>
          </p:cNvSpPr>
          <p:nvPr>
            <p:ph type="sldNum" idx="1"/>
          </p:nvPr>
        </p:nvSpPr>
        <p:spPr/>
        <p:txBody>
          <a:bodyPr/>
          <a:p>
            <a:fld id="{3489992D-0563-4891-9EA8-6CDC73730676}" type="slidenum">
              <a:t>49</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289512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II. Supply Trends</a:t>
            </a:r>
            <a:endParaRPr b="0" lang="en-US" sz="4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CA9512B5-2AD1-4A7A-9AED-84C7DDCAC60A}"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U.S. Rig Counts</a:t>
            </a:r>
            <a:endParaRPr b="0" lang="en-US" sz="4400" strike="noStrike" u="none">
              <a:solidFill>
                <a:srgbClr val="000000"/>
              </a:solidFill>
              <a:effectLst/>
              <a:uFillTx/>
              <a:latin typeface="Times New Roman"/>
            </a:endParaRPr>
          </a:p>
        </p:txBody>
      </p:sp>
      <p:graphicFrame>
        <p:nvGraphicFramePr>
          <p:cNvPr id="35" name=""/>
          <p:cNvGraphicFramePr/>
          <p:nvPr/>
        </p:nvGraphicFramePr>
        <p:xfrm>
          <a:off x="304920" y="1143000"/>
          <a:ext cx="3535200" cy="2444760"/>
        </p:xfrm>
        <a:graphic>
          <a:graphicData uri="http://schemas.openxmlformats.org/presentationml/2006/ole">
            <p:oleObj r:id="rId1" spid="">
              <p:embed/>
              <p:pic>
                <p:nvPicPr>
                  <p:cNvPr id="36" name="" descr=""/>
                  <p:cNvPicPr/>
                  <p:nvPr/>
                </p:nvPicPr>
                <p:blipFill>
                  <a:blip r:embed="rId2"/>
                  <a:stretch/>
                </p:blipFill>
                <p:spPr>
                  <a:xfrm>
                    <a:off x="304920" y="1143000"/>
                    <a:ext cx="3535200" cy="2444760"/>
                  </a:xfrm>
                  <a:prstGeom prst="rect">
                    <a:avLst/>
                  </a:prstGeom>
                  <a:noFill/>
                  <a:ln w="0">
                    <a:noFill/>
                  </a:ln>
                </p:spPr>
              </p:pic>
            </p:oleObj>
          </a:graphicData>
        </a:graphic>
      </p:graphicFrame>
      <p:grpSp>
        <p:nvGrpSpPr>
          <p:cNvPr id="37" name=""/>
          <p:cNvGrpSpPr/>
          <p:nvPr/>
        </p:nvGrpSpPr>
        <p:grpSpPr>
          <a:xfrm>
            <a:off x="3581280" y="6248520"/>
            <a:ext cx="1913040" cy="202320"/>
            <a:chOff x="3581280" y="6248520"/>
            <a:chExt cx="1913040" cy="202320"/>
          </a:xfrm>
        </p:grpSpPr>
        <p:sp>
          <p:nvSpPr>
            <p:cNvPr id="38" name=""/>
            <p:cNvSpPr/>
            <p:nvPr/>
          </p:nvSpPr>
          <p:spPr>
            <a:xfrm>
              <a:off x="3581280" y="6248520"/>
              <a:ext cx="1871640" cy="179640"/>
            </a:xfrm>
            <a:prstGeom prst="rect">
              <a:avLst/>
            </a:prstGeom>
            <a:no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9" name=""/>
            <p:cNvGrpSpPr/>
            <p:nvPr/>
          </p:nvGrpSpPr>
          <p:grpSpPr>
            <a:xfrm>
              <a:off x="3616200" y="6267600"/>
              <a:ext cx="1878120" cy="183240"/>
              <a:chOff x="3616200" y="6267600"/>
              <a:chExt cx="1878120" cy="183240"/>
            </a:xfrm>
          </p:grpSpPr>
          <p:sp>
            <p:nvSpPr>
              <p:cNvPr id="40" name=""/>
              <p:cNvSpPr/>
              <p:nvPr/>
            </p:nvSpPr>
            <p:spPr>
              <a:xfrm>
                <a:off x="3616200" y="6337440"/>
                <a:ext cx="28440" cy="14400"/>
              </a:xfrm>
              <a:prstGeom prst="rect">
                <a:avLst/>
              </a:prstGeom>
              <a:solidFill>
                <a:srgbClr val="ff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1" name=""/>
              <p:cNvSpPr/>
              <p:nvPr/>
            </p:nvSpPr>
            <p:spPr>
              <a:xfrm>
                <a:off x="3698640" y="6337440"/>
                <a:ext cx="28800" cy="14400"/>
              </a:xfrm>
              <a:prstGeom prst="rect">
                <a:avLst/>
              </a:prstGeom>
              <a:solidFill>
                <a:srgbClr val="ff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 name=""/>
              <p:cNvSpPr/>
              <p:nvPr/>
            </p:nvSpPr>
            <p:spPr>
              <a:xfrm>
                <a:off x="3782880" y="6337440"/>
                <a:ext cx="27000" cy="14400"/>
              </a:xfrm>
              <a:prstGeom prst="rect">
                <a:avLst/>
              </a:prstGeom>
              <a:solidFill>
                <a:srgbClr val="ff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3" name=""/>
              <p:cNvSpPr/>
              <p:nvPr/>
            </p:nvSpPr>
            <p:spPr>
              <a:xfrm>
                <a:off x="3865320" y="6337440"/>
                <a:ext cx="27000" cy="14400"/>
              </a:xfrm>
              <a:prstGeom prst="rect">
                <a:avLst/>
              </a:prstGeom>
              <a:solidFill>
                <a:srgbClr val="ff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4" name=""/>
              <p:cNvSpPr/>
              <p:nvPr/>
            </p:nvSpPr>
            <p:spPr>
              <a:xfrm>
                <a:off x="3925800" y="6267600"/>
                <a:ext cx="3398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45" name=""/>
              <p:cNvSpPr/>
              <p:nvPr/>
            </p:nvSpPr>
            <p:spPr>
              <a:xfrm>
                <a:off x="4238640" y="6345360"/>
                <a:ext cx="274680" cy="1800"/>
              </a:xfrm>
              <a:prstGeom prst="line">
                <a:avLst/>
              </a:prstGeom>
              <a:ln w="6480">
                <a:solidFill>
                  <a:srgbClr val="00808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6" name=""/>
              <p:cNvSpPr/>
              <p:nvPr/>
            </p:nvSpPr>
            <p:spPr>
              <a:xfrm>
                <a:off x="4540320" y="6267600"/>
                <a:ext cx="3398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47" name=""/>
              <p:cNvSpPr/>
              <p:nvPr/>
            </p:nvSpPr>
            <p:spPr>
              <a:xfrm>
                <a:off x="4852800" y="6345360"/>
                <a:ext cx="276480" cy="1800"/>
              </a:xfrm>
              <a:prstGeom prst="line">
                <a:avLst/>
              </a:prstGeom>
              <a:ln w="14400">
                <a:solidFill>
                  <a:srgbClr val="0000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8" name=""/>
              <p:cNvSpPr/>
              <p:nvPr/>
            </p:nvSpPr>
            <p:spPr>
              <a:xfrm>
                <a:off x="5154480" y="6267600"/>
                <a:ext cx="3398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endParaRPr b="0" lang="en-US" sz="1200" strike="noStrike" u="none">
                  <a:solidFill>
                    <a:srgbClr val="000000"/>
                  </a:solidFill>
                  <a:effectLst/>
                  <a:uFillTx/>
                  <a:latin typeface="Times New Roman"/>
                </a:endParaRPr>
              </a:p>
            </p:txBody>
          </p:sp>
        </p:grpSp>
      </p:grpSp>
      <p:graphicFrame>
        <p:nvGraphicFramePr>
          <p:cNvPr id="49" name=""/>
          <p:cNvGraphicFramePr/>
          <p:nvPr/>
        </p:nvGraphicFramePr>
        <p:xfrm>
          <a:off x="380880" y="3429000"/>
          <a:ext cx="3535560" cy="2444760"/>
        </p:xfrm>
        <a:graphic>
          <a:graphicData uri="http://schemas.openxmlformats.org/presentationml/2006/ole">
            <p:oleObj r:id="rId3" spid="">
              <p:embed/>
              <p:pic>
                <p:nvPicPr>
                  <p:cNvPr id="50" name="" descr=""/>
                  <p:cNvPicPr/>
                  <p:nvPr/>
                </p:nvPicPr>
                <p:blipFill>
                  <a:blip r:embed="rId4"/>
                  <a:stretch/>
                </p:blipFill>
                <p:spPr>
                  <a:xfrm>
                    <a:off x="380880" y="3429000"/>
                    <a:ext cx="3535560" cy="2444760"/>
                  </a:xfrm>
                  <a:prstGeom prst="rect">
                    <a:avLst/>
                  </a:prstGeom>
                  <a:noFill/>
                  <a:ln w="0">
                    <a:noFill/>
                  </a:ln>
                </p:spPr>
              </p:pic>
            </p:oleObj>
          </a:graphicData>
        </a:graphic>
      </p:graphicFrame>
      <p:graphicFrame>
        <p:nvGraphicFramePr>
          <p:cNvPr id="51" name=""/>
          <p:cNvGraphicFramePr/>
          <p:nvPr/>
        </p:nvGraphicFramePr>
        <p:xfrm>
          <a:off x="4648320" y="3422520"/>
          <a:ext cx="3535200" cy="2444760"/>
        </p:xfrm>
        <a:graphic>
          <a:graphicData uri="http://schemas.openxmlformats.org/presentationml/2006/ole">
            <p:oleObj r:id="rId5" spid="">
              <p:embed/>
              <p:pic>
                <p:nvPicPr>
                  <p:cNvPr id="52" name="" descr=""/>
                  <p:cNvPicPr/>
                  <p:nvPr/>
                </p:nvPicPr>
                <p:blipFill>
                  <a:blip r:embed="rId6"/>
                  <a:stretch/>
                </p:blipFill>
                <p:spPr>
                  <a:xfrm>
                    <a:off x="4648320" y="3422520"/>
                    <a:ext cx="3535200" cy="2444760"/>
                  </a:xfrm>
                  <a:prstGeom prst="rect">
                    <a:avLst/>
                  </a:prstGeom>
                  <a:noFill/>
                  <a:ln w="0">
                    <a:noFill/>
                  </a:ln>
                </p:spPr>
              </p:pic>
            </p:oleObj>
          </a:graphicData>
        </a:graphic>
      </p:graphicFrame>
      <p:sp>
        <p:nvSpPr>
          <p:cNvPr id="53" name=""/>
          <p:cNvSpPr/>
          <p:nvPr/>
        </p:nvSpPr>
        <p:spPr>
          <a:xfrm>
            <a:off x="4114800" y="1295280"/>
            <a:ext cx="4648320" cy="195516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Record Levels of Drilling Activity</a:t>
            </a:r>
            <a:endParaRPr b="0" lang="en-US" sz="22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8/30/01 total gas rig count of 1,030</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Activity is tapering off from the 7/13/01 high of 1,068</a:t>
            </a:r>
            <a:endParaRPr b="0" lang="en-US" sz="1800" strike="noStrike" u="none">
              <a:solidFill>
                <a:srgbClr val="000000"/>
              </a:solidFill>
              <a:effectLst/>
              <a:uFillTx/>
              <a:latin typeface="Times New Roman"/>
            </a:endParaRPr>
          </a:p>
          <a:p>
            <a:pPr marL="228600" indent="-228600">
              <a:spcBef>
                <a:spcPts val="1125"/>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Gulf rigs are down 14% from their highs</a:t>
            </a:r>
            <a:endParaRPr b="0" lang="en-US" sz="18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47311051-5332-4805-90FD-24DDB540D733}"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U.S. Supply Update</a:t>
            </a:r>
            <a:endParaRPr b="0" lang="en-US" sz="4400" strike="noStrike" u="none">
              <a:solidFill>
                <a:srgbClr val="000000"/>
              </a:solidFill>
              <a:effectLst/>
              <a:uFillTx/>
              <a:latin typeface="Times New Roman"/>
            </a:endParaRPr>
          </a:p>
        </p:txBody>
      </p:sp>
      <p:graphicFrame>
        <p:nvGraphicFramePr>
          <p:cNvPr id="55" name=""/>
          <p:cNvGraphicFramePr/>
          <p:nvPr/>
        </p:nvGraphicFramePr>
        <p:xfrm>
          <a:off x="0" y="990720"/>
          <a:ext cx="4781520" cy="2781360"/>
        </p:xfrm>
        <a:graphic>
          <a:graphicData uri="http://schemas.openxmlformats.org/presentationml/2006/ole">
            <p:oleObj r:id="rId1" spid="">
              <p:embed/>
              <p:pic>
                <p:nvPicPr>
                  <p:cNvPr id="56" name="" descr=""/>
                  <p:cNvPicPr/>
                  <p:nvPr/>
                </p:nvPicPr>
                <p:blipFill>
                  <a:blip r:embed="rId2"/>
                  <a:stretch/>
                </p:blipFill>
                <p:spPr>
                  <a:xfrm>
                    <a:off x="0" y="990720"/>
                    <a:ext cx="4781520" cy="2781360"/>
                  </a:xfrm>
                  <a:prstGeom prst="rect">
                    <a:avLst/>
                  </a:prstGeom>
                  <a:noFill/>
                  <a:ln w="0">
                    <a:noFill/>
                  </a:ln>
                </p:spPr>
              </p:pic>
            </p:oleObj>
          </a:graphicData>
        </a:graphic>
      </p:graphicFrame>
      <p:graphicFrame>
        <p:nvGraphicFramePr>
          <p:cNvPr id="57" name=""/>
          <p:cNvGraphicFramePr/>
          <p:nvPr/>
        </p:nvGraphicFramePr>
        <p:xfrm>
          <a:off x="100080" y="3733920"/>
          <a:ext cx="4924440" cy="2781360"/>
        </p:xfrm>
        <a:graphic>
          <a:graphicData uri="http://schemas.openxmlformats.org/presentationml/2006/ole">
            <p:oleObj r:id="rId3" spid="">
              <p:embed/>
              <p:pic>
                <p:nvPicPr>
                  <p:cNvPr id="58" name="" descr=""/>
                  <p:cNvPicPr/>
                  <p:nvPr/>
                </p:nvPicPr>
                <p:blipFill>
                  <a:blip r:embed="rId4"/>
                  <a:stretch/>
                </p:blipFill>
                <p:spPr>
                  <a:xfrm>
                    <a:off x="100080" y="3733920"/>
                    <a:ext cx="4924440" cy="2781360"/>
                  </a:xfrm>
                  <a:prstGeom prst="rect">
                    <a:avLst/>
                  </a:prstGeom>
                  <a:noFill/>
                  <a:ln w="0">
                    <a:noFill/>
                  </a:ln>
                </p:spPr>
              </p:pic>
            </p:oleObj>
          </a:graphicData>
        </a:graphic>
      </p:graphicFrame>
      <p:sp>
        <p:nvSpPr>
          <p:cNvPr id="59" name=""/>
          <p:cNvSpPr/>
          <p:nvPr/>
        </p:nvSpPr>
        <p:spPr>
          <a:xfrm>
            <a:off x="4952880" y="2133720"/>
            <a:ext cx="3657600" cy="315576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U.S. Supply growth increased from 53.4 Bcf/d in Q2 to 53.5 Bcf/d in Q3 – A .2% increase</a:t>
            </a:r>
            <a:endParaRPr b="0" lang="en-US" sz="20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Represents a marked slowdown from Q3’s 2% production growth</a:t>
            </a:r>
            <a:endParaRPr b="0" lang="en-US" sz="20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On a year-on-year basis, U.S. production is up 2% from 2000Q3</a:t>
            </a:r>
            <a:endParaRPr b="0" lang="en-US" sz="2000" strike="noStrike" u="none">
              <a:solidFill>
                <a:srgbClr val="000000"/>
              </a:solidFill>
              <a:effectLst/>
              <a:uFillTx/>
              <a:latin typeface="Times New Roman"/>
            </a:endParaRPr>
          </a:p>
        </p:txBody>
      </p:sp>
      <p:sp>
        <p:nvSpPr>
          <p:cNvPr id="60" name=""/>
          <p:cNvSpPr/>
          <p:nvPr/>
        </p:nvSpPr>
        <p:spPr>
          <a:xfrm>
            <a:off x="4800600" y="1600200"/>
            <a:ext cx="4343400" cy="938880"/>
          </a:xfrm>
          <a:prstGeom prst="rect">
            <a:avLst/>
          </a:prstGeom>
          <a:noFill/>
          <a:ln w="0">
            <a:noFill/>
          </a:ln>
        </p:spPr>
        <p:style>
          <a:lnRef idx="0"/>
          <a:fillRef idx="0"/>
          <a:effectRef idx="0"/>
          <a:fontRef idx="minor"/>
        </p:style>
        <p:txBody>
          <a:bodyPr lIns="90000" rIns="90000" tIns="46800" bIns="46800" anchor="t">
            <a:spAutoFit/>
          </a:bodyPr>
          <a:p>
            <a:pPr>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But, Moderate U.S. Supply Growth</a:t>
            </a:r>
            <a:endParaRPr b="0" lang="en-US" sz="2200" strike="noStrike" u="none">
              <a:solidFill>
                <a:srgbClr val="000000"/>
              </a:solidFill>
              <a:effectLst/>
              <a:uFillTx/>
              <a:latin typeface="Times New Roman"/>
            </a:endParaRPr>
          </a:p>
          <a:p>
            <a:pPr>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p:txBody>
      </p:sp>
      <p:sp>
        <p:nvSpPr>
          <p:cNvPr id="61" name=""/>
          <p:cNvSpPr/>
          <p:nvPr/>
        </p:nvSpPr>
        <p:spPr>
          <a:xfrm>
            <a:off x="-1649520" y="357012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ED07DD72-C2C9-40F5-AD7D-D2F32312B05C}"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2824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Canadian Rig Counts</a:t>
            </a:r>
            <a:endParaRPr b="0" lang="en-US" sz="4400" strike="noStrike" u="none">
              <a:solidFill>
                <a:srgbClr val="000000"/>
              </a:solidFill>
              <a:effectLst/>
              <a:uFillTx/>
              <a:latin typeface="Times New Roman"/>
            </a:endParaRPr>
          </a:p>
        </p:txBody>
      </p:sp>
      <p:sp>
        <p:nvSpPr>
          <p:cNvPr id="63" name=""/>
          <p:cNvSpPr/>
          <p:nvPr/>
        </p:nvSpPr>
        <p:spPr>
          <a:xfrm>
            <a:off x="4495680" y="1143000"/>
            <a:ext cx="4267440" cy="273492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Record Levels of Canadian Activity</a:t>
            </a:r>
            <a:endParaRPr b="0" lang="en-US" sz="22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Most recent data indicates 328 active rigs at the end of August</a:t>
            </a:r>
            <a:endParaRPr b="0" lang="en-US" sz="20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This is off 43% from the year-to-date high of 539 rigs in January 2001</a:t>
            </a:r>
            <a:endParaRPr b="0" lang="en-US" sz="20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Similar constraints as those found in the U.S. market</a:t>
            </a:r>
            <a:endParaRPr b="0" lang="en-US" sz="2000" strike="noStrike" u="none">
              <a:solidFill>
                <a:srgbClr val="000000"/>
              </a:solidFill>
              <a:effectLst/>
              <a:uFillTx/>
              <a:latin typeface="Times New Roman"/>
            </a:endParaRPr>
          </a:p>
        </p:txBody>
      </p:sp>
      <p:graphicFrame>
        <p:nvGraphicFramePr>
          <p:cNvPr id="64" name=""/>
          <p:cNvGraphicFramePr/>
          <p:nvPr/>
        </p:nvGraphicFramePr>
        <p:xfrm>
          <a:off x="380880" y="1219320"/>
          <a:ext cx="3535560" cy="2444760"/>
        </p:xfrm>
        <a:graphic>
          <a:graphicData uri="http://schemas.openxmlformats.org/presentationml/2006/ole">
            <p:oleObj r:id="rId1" spid="">
              <p:embed/>
              <p:pic>
                <p:nvPicPr>
                  <p:cNvPr id="65" name="" descr=""/>
                  <p:cNvPicPr/>
                  <p:nvPr/>
                </p:nvPicPr>
                <p:blipFill>
                  <a:blip r:embed="rId2"/>
                  <a:stretch/>
                </p:blipFill>
                <p:spPr>
                  <a:xfrm>
                    <a:off x="380880" y="1219320"/>
                    <a:ext cx="3535560" cy="2444760"/>
                  </a:xfrm>
                  <a:prstGeom prst="rect">
                    <a:avLst/>
                  </a:prstGeom>
                  <a:noFill/>
                  <a:ln w="0">
                    <a:noFill/>
                  </a:ln>
                </p:spPr>
              </p:pic>
            </p:oleObj>
          </a:graphicData>
        </a:graphic>
      </p:graphicFrame>
      <p:graphicFrame>
        <p:nvGraphicFramePr>
          <p:cNvPr id="66" name=""/>
          <p:cNvGraphicFramePr/>
          <p:nvPr/>
        </p:nvGraphicFramePr>
        <p:xfrm>
          <a:off x="380880" y="3809880"/>
          <a:ext cx="3535560" cy="2444760"/>
        </p:xfrm>
        <a:graphic>
          <a:graphicData uri="http://schemas.openxmlformats.org/presentationml/2006/ole">
            <p:oleObj r:id="rId3" spid="">
              <p:embed/>
              <p:pic>
                <p:nvPicPr>
                  <p:cNvPr id="67" name="" descr=""/>
                  <p:cNvPicPr/>
                  <p:nvPr/>
                </p:nvPicPr>
                <p:blipFill>
                  <a:blip r:embed="rId4"/>
                  <a:stretch/>
                </p:blipFill>
                <p:spPr>
                  <a:xfrm>
                    <a:off x="380880" y="3809880"/>
                    <a:ext cx="3535560" cy="2444760"/>
                  </a:xfrm>
                  <a:prstGeom prst="rect">
                    <a:avLst/>
                  </a:prstGeom>
                  <a:noFill/>
                  <a:ln w="0">
                    <a:noFill/>
                  </a:ln>
                </p:spPr>
              </p:pic>
            </p:oleObj>
          </a:graphicData>
        </a:graphic>
      </p:graphicFrame>
      <p:graphicFrame>
        <p:nvGraphicFramePr>
          <p:cNvPr id="68" name=""/>
          <p:cNvGraphicFramePr/>
          <p:nvPr/>
        </p:nvGraphicFramePr>
        <p:xfrm>
          <a:off x="4648320" y="3809880"/>
          <a:ext cx="3535200" cy="2444760"/>
        </p:xfrm>
        <a:graphic>
          <a:graphicData uri="http://schemas.openxmlformats.org/presentationml/2006/ole">
            <p:oleObj r:id="rId5" spid="">
              <p:embed/>
              <p:pic>
                <p:nvPicPr>
                  <p:cNvPr id="69" name="" descr=""/>
                  <p:cNvPicPr/>
                  <p:nvPr/>
                </p:nvPicPr>
                <p:blipFill>
                  <a:blip r:embed="rId6"/>
                  <a:stretch/>
                </p:blipFill>
                <p:spPr>
                  <a:xfrm>
                    <a:off x="4648320" y="3809880"/>
                    <a:ext cx="3535200" cy="2444760"/>
                  </a:xfrm>
                  <a:prstGeom prst="rect">
                    <a:avLst/>
                  </a:prstGeom>
                  <a:noFill/>
                  <a:ln w="0">
                    <a:noFill/>
                  </a:ln>
                </p:spPr>
              </p:pic>
            </p:oleObj>
          </a:graphicData>
        </a:graphic>
      </p:graphicFrame>
      <p:grpSp>
        <p:nvGrpSpPr>
          <p:cNvPr id="70" name=""/>
          <p:cNvGrpSpPr/>
          <p:nvPr/>
        </p:nvGrpSpPr>
        <p:grpSpPr>
          <a:xfrm>
            <a:off x="3581280" y="6248520"/>
            <a:ext cx="1913040" cy="202320"/>
            <a:chOff x="3581280" y="6248520"/>
            <a:chExt cx="1913040" cy="202320"/>
          </a:xfrm>
        </p:grpSpPr>
        <p:sp>
          <p:nvSpPr>
            <p:cNvPr id="71" name=""/>
            <p:cNvSpPr/>
            <p:nvPr/>
          </p:nvSpPr>
          <p:spPr>
            <a:xfrm>
              <a:off x="3581280" y="6248520"/>
              <a:ext cx="1871640" cy="179640"/>
            </a:xfrm>
            <a:prstGeom prst="rect">
              <a:avLst/>
            </a:prstGeom>
            <a:no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72" name=""/>
            <p:cNvGrpSpPr/>
            <p:nvPr/>
          </p:nvGrpSpPr>
          <p:grpSpPr>
            <a:xfrm>
              <a:off x="3616200" y="6267600"/>
              <a:ext cx="1878120" cy="183240"/>
              <a:chOff x="3616200" y="6267600"/>
              <a:chExt cx="1878120" cy="183240"/>
            </a:xfrm>
          </p:grpSpPr>
          <p:sp>
            <p:nvSpPr>
              <p:cNvPr id="73" name=""/>
              <p:cNvSpPr/>
              <p:nvPr/>
            </p:nvSpPr>
            <p:spPr>
              <a:xfrm>
                <a:off x="3616200" y="6337440"/>
                <a:ext cx="28440" cy="14400"/>
              </a:xfrm>
              <a:prstGeom prst="rect">
                <a:avLst/>
              </a:prstGeom>
              <a:solidFill>
                <a:srgbClr val="ff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74" name=""/>
              <p:cNvSpPr/>
              <p:nvPr/>
            </p:nvSpPr>
            <p:spPr>
              <a:xfrm>
                <a:off x="3698640" y="6337440"/>
                <a:ext cx="28800" cy="14400"/>
              </a:xfrm>
              <a:prstGeom prst="rect">
                <a:avLst/>
              </a:prstGeom>
              <a:solidFill>
                <a:srgbClr val="ff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75" name=""/>
              <p:cNvSpPr/>
              <p:nvPr/>
            </p:nvSpPr>
            <p:spPr>
              <a:xfrm>
                <a:off x="3782880" y="6337440"/>
                <a:ext cx="27000" cy="14400"/>
              </a:xfrm>
              <a:prstGeom prst="rect">
                <a:avLst/>
              </a:prstGeom>
              <a:solidFill>
                <a:srgbClr val="ff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76" name=""/>
              <p:cNvSpPr/>
              <p:nvPr/>
            </p:nvSpPr>
            <p:spPr>
              <a:xfrm>
                <a:off x="3865320" y="6337440"/>
                <a:ext cx="27000" cy="14400"/>
              </a:xfrm>
              <a:prstGeom prst="rect">
                <a:avLst/>
              </a:prstGeom>
              <a:solidFill>
                <a:srgbClr val="ff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77" name=""/>
              <p:cNvSpPr/>
              <p:nvPr/>
            </p:nvSpPr>
            <p:spPr>
              <a:xfrm>
                <a:off x="3925800" y="6267600"/>
                <a:ext cx="3398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Times New Roman"/>
                </a:endParaRPr>
              </a:p>
            </p:txBody>
          </p:sp>
          <p:sp>
            <p:nvSpPr>
              <p:cNvPr id="78" name=""/>
              <p:cNvSpPr/>
              <p:nvPr/>
            </p:nvSpPr>
            <p:spPr>
              <a:xfrm>
                <a:off x="4238640" y="6345360"/>
                <a:ext cx="274680" cy="1800"/>
              </a:xfrm>
              <a:prstGeom prst="line">
                <a:avLst/>
              </a:prstGeom>
              <a:ln w="6480">
                <a:solidFill>
                  <a:srgbClr val="00808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79" name=""/>
              <p:cNvSpPr/>
              <p:nvPr/>
            </p:nvSpPr>
            <p:spPr>
              <a:xfrm>
                <a:off x="4540320" y="6267600"/>
                <a:ext cx="3398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Times New Roman"/>
                </a:endParaRPr>
              </a:p>
            </p:txBody>
          </p:sp>
          <p:sp>
            <p:nvSpPr>
              <p:cNvPr id="80" name=""/>
              <p:cNvSpPr/>
              <p:nvPr/>
            </p:nvSpPr>
            <p:spPr>
              <a:xfrm>
                <a:off x="4852800" y="6345360"/>
                <a:ext cx="276480" cy="1800"/>
              </a:xfrm>
              <a:prstGeom prst="line">
                <a:avLst/>
              </a:prstGeom>
              <a:ln w="14400">
                <a:solidFill>
                  <a:srgbClr val="0000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81" name=""/>
              <p:cNvSpPr/>
              <p:nvPr/>
            </p:nvSpPr>
            <p:spPr>
              <a:xfrm>
                <a:off x="5154480" y="6267600"/>
                <a:ext cx="3398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endParaRPr b="0" lang="en-US" sz="1200" strike="noStrike" u="none">
                  <a:solidFill>
                    <a:srgbClr val="000000"/>
                  </a:solidFill>
                  <a:effectLst/>
                  <a:uFillTx/>
                  <a:latin typeface="Times New Roman"/>
                </a:endParaRPr>
              </a:p>
            </p:txBody>
          </p:sp>
        </p:grpSp>
      </p:grpSp>
      <p:sp>
        <p:nvSpPr>
          <p:cNvPr id="3" name="PlaceHolder 2"/>
          <p:cNvSpPr>
            <a:spLocks noGrp="1"/>
          </p:cNvSpPr>
          <p:nvPr>
            <p:ph type="sldNum" idx="1"/>
          </p:nvPr>
        </p:nvSpPr>
        <p:spPr/>
        <p:txBody>
          <a:bodyPr/>
          <a:p>
            <a:fld id="{FBCC2CAE-7E40-4CF6-998E-1BA3496AE91E}"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360"/>
            <a:ext cx="7772400" cy="1143000"/>
          </a:xfrm>
          <a:prstGeom prst="rect">
            <a:avLst/>
          </a:prstGeom>
          <a:noFill/>
          <a:ln w="0">
            <a:noFill/>
          </a:ln>
        </p:spPr>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Canadian Supply Update</a:t>
            </a:r>
            <a:endParaRPr b="0" lang="en-US" sz="4400" strike="noStrike" u="none">
              <a:solidFill>
                <a:srgbClr val="000000"/>
              </a:solidFill>
              <a:effectLst/>
              <a:uFillTx/>
              <a:latin typeface="Times New Roman"/>
            </a:endParaRPr>
          </a:p>
        </p:txBody>
      </p:sp>
      <p:graphicFrame>
        <p:nvGraphicFramePr>
          <p:cNvPr id="83" name=""/>
          <p:cNvGraphicFramePr/>
          <p:nvPr/>
        </p:nvGraphicFramePr>
        <p:xfrm>
          <a:off x="0" y="990720"/>
          <a:ext cx="4572000" cy="2781360"/>
        </p:xfrm>
        <a:graphic>
          <a:graphicData uri="http://schemas.openxmlformats.org/presentationml/2006/ole">
            <p:oleObj r:id="rId1" spid="">
              <p:embed/>
              <p:pic>
                <p:nvPicPr>
                  <p:cNvPr id="84" name="" descr=""/>
                  <p:cNvPicPr/>
                  <p:nvPr/>
                </p:nvPicPr>
                <p:blipFill>
                  <a:blip r:embed="rId2"/>
                  <a:stretch/>
                </p:blipFill>
                <p:spPr>
                  <a:xfrm>
                    <a:off x="0" y="990720"/>
                    <a:ext cx="4572000" cy="2781360"/>
                  </a:xfrm>
                  <a:prstGeom prst="rect">
                    <a:avLst/>
                  </a:prstGeom>
                  <a:noFill/>
                  <a:ln w="0">
                    <a:noFill/>
                  </a:ln>
                </p:spPr>
              </p:pic>
            </p:oleObj>
          </a:graphicData>
        </a:graphic>
      </p:graphicFrame>
      <p:graphicFrame>
        <p:nvGraphicFramePr>
          <p:cNvPr id="85" name=""/>
          <p:cNvGraphicFramePr/>
          <p:nvPr/>
        </p:nvGraphicFramePr>
        <p:xfrm>
          <a:off x="304920" y="3733920"/>
          <a:ext cx="4419360" cy="2781360"/>
        </p:xfrm>
        <a:graphic>
          <a:graphicData uri="http://schemas.openxmlformats.org/presentationml/2006/ole">
            <p:oleObj r:id="rId3" spid="">
              <p:embed/>
              <p:pic>
                <p:nvPicPr>
                  <p:cNvPr id="86" name="" descr=""/>
                  <p:cNvPicPr/>
                  <p:nvPr/>
                </p:nvPicPr>
                <p:blipFill>
                  <a:blip r:embed="rId4"/>
                  <a:stretch/>
                </p:blipFill>
                <p:spPr>
                  <a:xfrm>
                    <a:off x="304920" y="3733920"/>
                    <a:ext cx="4419360" cy="2781360"/>
                  </a:xfrm>
                  <a:prstGeom prst="rect">
                    <a:avLst/>
                  </a:prstGeom>
                  <a:noFill/>
                  <a:ln w="0">
                    <a:noFill/>
                  </a:ln>
                </p:spPr>
              </p:pic>
            </p:oleObj>
          </a:graphicData>
        </a:graphic>
      </p:graphicFrame>
      <p:grpSp>
        <p:nvGrpSpPr>
          <p:cNvPr id="87" name=""/>
          <p:cNvGrpSpPr/>
          <p:nvPr/>
        </p:nvGrpSpPr>
        <p:grpSpPr>
          <a:xfrm>
            <a:off x="4495680" y="1981080"/>
            <a:ext cx="4647960" cy="2698200"/>
            <a:chOff x="4495680" y="1981080"/>
            <a:chExt cx="4647960" cy="2698200"/>
          </a:xfrm>
        </p:grpSpPr>
        <p:sp>
          <p:nvSpPr>
            <p:cNvPr id="88" name=""/>
            <p:cNvSpPr/>
            <p:nvPr/>
          </p:nvSpPr>
          <p:spPr>
            <a:xfrm>
              <a:off x="4495680" y="2438280"/>
              <a:ext cx="4114800" cy="224100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Canadian production increased from 11.2 in Q1 to 11.8 Bcf/d in Q2 – a 3.9% increase</a:t>
              </a:r>
              <a:endParaRPr b="0" lang="en-US" sz="20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Year-on-year, Canadian production increased 13.8%</a:t>
              </a:r>
              <a:endParaRPr b="0" lang="en-US" sz="2000" strike="noStrike" u="none">
                <a:solidFill>
                  <a:srgbClr val="000000"/>
                </a:solidFill>
                <a:effectLst/>
                <a:uFillTx/>
                <a:latin typeface="Times New Roman"/>
              </a:endParaRPr>
            </a:p>
            <a:p>
              <a:pPr marL="228600" indent="-22860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Exploratory drilling is on the rise</a:t>
              </a:r>
              <a:endParaRPr b="0" lang="en-US" sz="2000" strike="noStrike" u="none">
                <a:solidFill>
                  <a:srgbClr val="000000"/>
                </a:solidFill>
                <a:effectLst/>
                <a:uFillTx/>
                <a:latin typeface="Times New Roman"/>
              </a:endParaRPr>
            </a:p>
          </p:txBody>
        </p:sp>
        <p:sp>
          <p:nvSpPr>
            <p:cNvPr id="89" name=""/>
            <p:cNvSpPr/>
            <p:nvPr/>
          </p:nvSpPr>
          <p:spPr>
            <a:xfrm>
              <a:off x="4495680" y="1981080"/>
              <a:ext cx="4647960" cy="938880"/>
            </a:xfrm>
            <a:prstGeom prst="rect">
              <a:avLst/>
            </a:prstGeom>
            <a:noFill/>
            <a:ln w="0">
              <a:noFill/>
            </a:ln>
          </p:spPr>
          <p:style>
            <a:lnRef idx="0"/>
            <a:fillRef idx="0"/>
            <a:effectRef idx="0"/>
            <a:fontRef idx="minor"/>
          </p:style>
          <p:txBody>
            <a:bodyPr lIns="90000" rIns="90000" tIns="46800" bIns="46800" anchor="t">
              <a:spAutoFit/>
            </a:bodyPr>
            <a:p>
              <a:pPr>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Times New Roman"/>
                </a:rPr>
                <a:t>Continued Robust Canadian Growth</a:t>
              </a:r>
              <a:endParaRPr b="0" lang="en-US" sz="2200" strike="noStrike" u="none">
                <a:solidFill>
                  <a:srgbClr val="000000"/>
                </a:solidFill>
                <a:effectLst/>
                <a:uFillTx/>
                <a:latin typeface="Times New Roman"/>
              </a:endParaRPr>
            </a:p>
            <a:p>
              <a:pPr>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246D844C-4E0F-4D1A-B44D-E48EED20E890}"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7494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2001-08-20T14:55:33Z</dcterms:created>
  <dc:creator>btychol</dc:creator>
  <dc:description/>
  <dc:language>en-US</dc:language>
  <cp:lastModifiedBy>Tyrell</cp:lastModifiedBy>
  <dcterms:modified xsi:type="dcterms:W3CDTF">2001-10-12T15:27:46Z</dcterms:modified>
  <cp:revision>62</cp:revision>
  <dc:subject/>
  <dc:title>PowerPoint Presentation</dc:title>
</cp:coreProperties>
</file>