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wmf" ContentType="image/x-wmf"/>
  <Override PartName="/ppt/media/image6.png" ContentType="image/png"/>
  <Override PartName="/ppt/media/image7.wmf" ContentType="image/x-wmf"/>
  <Override PartName="/ppt/media/image8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1.xlsx" ContentType="application/vnd.openxmlformats-officedocument.spreadsheetml.sheet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907588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rcRect l="3459" t="0" r="0" b="2390"/>
          <a:stretch/>
        </p:blipFill>
        <p:spPr>
          <a:xfrm>
            <a:off x="66600" y="0"/>
            <a:ext cx="1584360" cy="6805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981080" y="380880"/>
            <a:ext cx="71820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Frutiger 55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1981080" y="1294920"/>
            <a:ext cx="71820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99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spcBef>
                <a:spcPts val="499"/>
              </a:spcBef>
              <a:buClr>
                <a:srgbClr val="ff33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" name=""/>
          <p:cNvSpPr/>
          <p:nvPr/>
        </p:nvSpPr>
        <p:spPr>
          <a:xfrm>
            <a:off x="9203400" y="6643080"/>
            <a:ext cx="646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indent="0" algn="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E7481DD-2A69-42CC-A9FD-96A19FC76AA0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" descr=""/>
          <p:cNvPicPr/>
          <p:nvPr/>
        </p:nvPicPr>
        <p:blipFill>
          <a:blip r:embed="rId2"/>
          <a:srcRect l="3459" t="0" r="0" b="2390"/>
          <a:stretch/>
        </p:blipFill>
        <p:spPr>
          <a:xfrm>
            <a:off x="66600" y="0"/>
            <a:ext cx="1584360" cy="6805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981080" y="380880"/>
            <a:ext cx="71820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Frutiger 55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1981080" y="1294920"/>
            <a:ext cx="71820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99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spcBef>
                <a:spcPts val="499"/>
              </a:spcBef>
              <a:buClr>
                <a:srgbClr val="ff33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" name=""/>
          <p:cNvSpPr/>
          <p:nvPr/>
        </p:nvSpPr>
        <p:spPr>
          <a:xfrm>
            <a:off x="9203400" y="6643080"/>
            <a:ext cx="646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indent="0" algn="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E642DF5-ED0E-4A2B-A293-FADDBC6F4494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1.png"/><Relationship Id="rId6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2133720" y="2057400"/>
            <a:ext cx="7010280" cy="23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 </a:t>
            </a: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West Coast LNG Projects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Progress Report on Feasibility Analysis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for Managerial Decision in November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blanco" descr=""/>
          <p:cNvPicPr/>
          <p:nvPr/>
        </p:nvPicPr>
        <p:blipFill>
          <a:blip r:embed="rId1"/>
          <a:stretch/>
        </p:blipFill>
        <p:spPr>
          <a:xfrm>
            <a:off x="6032520" y="3262320"/>
            <a:ext cx="11160" cy="11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46160" y="6832440"/>
            <a:ext cx="9906120" cy="360"/>
          </a:xfrm>
          <a:prstGeom prst="rect">
            <a:avLst/>
          </a:prstGeom>
          <a:noFill/>
          <a:ln w="0">
            <a:noFill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blanco" descr=""/>
          <p:cNvPicPr/>
          <p:nvPr/>
        </p:nvPicPr>
        <p:blipFill>
          <a:blip r:embed="rId2"/>
          <a:stretch/>
        </p:blipFill>
        <p:spPr>
          <a:xfrm>
            <a:off x="6032520" y="4311720"/>
            <a:ext cx="11160" cy="11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" name="blanco" descr=""/>
          <p:cNvPicPr/>
          <p:nvPr/>
        </p:nvPicPr>
        <p:blipFill>
          <a:blip r:embed="rId3"/>
          <a:stretch/>
        </p:blipFill>
        <p:spPr>
          <a:xfrm>
            <a:off x="2222640" y="0"/>
            <a:ext cx="2092320" cy="11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" name="blanco" descr=""/>
          <p:cNvPicPr/>
          <p:nvPr/>
        </p:nvPicPr>
        <p:blipFill>
          <a:blip r:embed="rId4"/>
          <a:stretch/>
        </p:blipFill>
        <p:spPr>
          <a:xfrm>
            <a:off x="2778120" y="2738520"/>
            <a:ext cx="971640" cy="11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"/>
          <p:cNvSpPr/>
          <p:nvPr/>
        </p:nvSpPr>
        <p:spPr>
          <a:xfrm>
            <a:off x="2724120" y="5867280"/>
            <a:ext cx="5118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October 17,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816200" y="6248520"/>
            <a:ext cx="2063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" name="" descr=""/>
          <p:cNvPicPr/>
          <p:nvPr/>
        </p:nvPicPr>
        <p:blipFill>
          <a:blip r:embed="rId5"/>
          <a:srcRect l="3459" t="0" r="0" b="2390"/>
          <a:stretch/>
        </p:blipFill>
        <p:spPr>
          <a:xfrm>
            <a:off x="66600" y="0"/>
            <a:ext cx="1584360" cy="6805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1257480" y="152280"/>
            <a:ext cx="84200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PNW Pipeline Diameter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" name=""/>
          <p:cNvGrpSpPr/>
          <p:nvPr/>
        </p:nvGrpSpPr>
        <p:grpSpPr>
          <a:xfrm>
            <a:off x="1600200" y="533520"/>
            <a:ext cx="8000640" cy="6171480"/>
            <a:chOff x="1600200" y="533520"/>
            <a:chExt cx="8000640" cy="6171480"/>
          </a:xfrm>
        </p:grpSpPr>
        <p:grpSp>
          <p:nvGrpSpPr>
            <p:cNvPr id="32" name=""/>
            <p:cNvGrpSpPr/>
            <p:nvPr/>
          </p:nvGrpSpPr>
          <p:grpSpPr>
            <a:xfrm>
              <a:off x="1600200" y="533520"/>
              <a:ext cx="8000640" cy="6171480"/>
              <a:chOff x="1600200" y="533520"/>
              <a:chExt cx="8000640" cy="6171480"/>
            </a:xfrm>
          </p:grpSpPr>
          <p:graphicFrame>
            <p:nvGraphicFramePr>
              <p:cNvPr id="33" name=""/>
              <p:cNvGraphicFramePr/>
              <p:nvPr/>
            </p:nvGraphicFramePr>
            <p:xfrm>
              <a:off x="1600200" y="533520"/>
              <a:ext cx="8000640" cy="6171480"/>
            </p:xfrm>
            <a:graphic>
              <a:graphicData uri="http://schemas.openxmlformats.org/presentationml/2006/ole">
                <p:oleObj r:id="rId1" spid="">
                  <p:embed/>
                  <p:pic>
                    <p:nvPicPr>
                      <p:cNvPr id="34" name="" descr=""/>
                      <p:cNvPicPr/>
                      <p:nvPr/>
                    </p:nvPicPr>
                    <p:blipFill>
                      <a:blip r:embed="rId2"/>
                      <a:stretch/>
                    </p:blipFill>
                    <p:spPr>
                      <a:xfrm>
                        <a:off x="1600200" y="533520"/>
                        <a:ext cx="8000640" cy="6171480"/>
                      </a:xfrm>
                      <a:prstGeom prst="rect">
                        <a:avLst/>
                      </a:prstGeom>
                      <a:noFill/>
                      <a:ln w="0">
                        <a:noFill/>
                      </a:ln>
                    </p:spPr>
                  </p:pic>
                </p:oleObj>
              </a:graphicData>
            </a:graphic>
          </p:graphicFrame>
          <p:graphicFrame>
            <p:nvGraphicFramePr>
              <p:cNvPr id="35" name=""/>
              <p:cNvGraphicFramePr/>
              <p:nvPr/>
            </p:nvGraphicFramePr>
            <p:xfrm>
              <a:off x="6198840" y="4949280"/>
              <a:ext cx="3177720" cy="1515240"/>
            </p:xfrm>
            <a:graphic>
              <a:graphicData uri="http://schemas.openxmlformats.org/presentationml/2006/ole">
                <p:oleObj r:id="rId3" spid="">
                  <p:embed/>
                  <p:pic>
                    <p:nvPicPr>
                      <p:cNvPr id="36" name="" descr="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>
                      <a:xfrm>
                        <a:off x="6198840" y="4949280"/>
                        <a:ext cx="3177720" cy="1515240"/>
                      </a:xfrm>
                      <a:prstGeom prst="rect">
                        <a:avLst/>
                      </a:prstGeom>
                      <a:noFill/>
                      <a:ln w="0">
                        <a:noFill/>
                      </a:ln>
                    </p:spPr>
                  </p:pic>
                </p:oleObj>
              </a:graphicData>
            </a:graphic>
          </p:graphicFrame>
        </p:grpSp>
        <p:sp>
          <p:nvSpPr>
            <p:cNvPr id="37" name=""/>
            <p:cNvSpPr/>
            <p:nvPr/>
          </p:nvSpPr>
          <p:spPr>
            <a:xfrm>
              <a:off x="3876480" y="996120"/>
              <a:ext cx="384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30”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3509280" y="2947680"/>
              <a:ext cx="384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30”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3582720" y="3757680"/>
              <a:ext cx="384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20”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3363120" y="4159440"/>
              <a:ext cx="384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16”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3288240" y="4953600"/>
              <a:ext cx="384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10”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801600" y="2098800"/>
              <a:ext cx="384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30”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5045760" y="2600280"/>
              <a:ext cx="384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10”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6373440" y="1751760"/>
              <a:ext cx="384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16”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6268320" y="3850920"/>
              <a:ext cx="7326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30” ~ 22”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7106400" y="1227600"/>
              <a:ext cx="7326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42” ~ 36”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3801240" y="5548320"/>
              <a:ext cx="7326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42” ~ 36”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4114440" y="996120"/>
              <a:ext cx="4690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cc3300"/>
                  </a:solidFill>
                  <a:effectLst/>
                  <a:uFillTx/>
                  <a:latin typeface="Arial"/>
                </a:rPr>
                <a:t>(36”)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5050800" y="3079440"/>
              <a:ext cx="384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26”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3729600" y="3294720"/>
              <a:ext cx="384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26”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3435840" y="2539440"/>
              <a:ext cx="384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26”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3288240" y="4545360"/>
              <a:ext cx="384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20”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6885720" y="2307960"/>
              <a:ext cx="384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12”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6739560" y="1459080"/>
              <a:ext cx="384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16”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6077520" y="2153520"/>
              <a:ext cx="384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20”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5559120" y="2831760"/>
              <a:ext cx="384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10”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5772960" y="2600280"/>
              <a:ext cx="3142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6”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5038920" y="2153520"/>
              <a:ext cx="3142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8”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4390200" y="3156480"/>
              <a:ext cx="384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26”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1600200" y="152280"/>
            <a:ext cx="79754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Physical Gas Flow in Northwest Pipeline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1" name=""/>
          <p:cNvGrpSpPr/>
          <p:nvPr/>
        </p:nvGrpSpPr>
        <p:grpSpPr>
          <a:xfrm>
            <a:off x="1600200" y="665640"/>
            <a:ext cx="8153280" cy="6040080"/>
            <a:chOff x="1600200" y="665640"/>
            <a:chExt cx="8153280" cy="6040080"/>
          </a:xfrm>
        </p:grpSpPr>
        <p:graphicFrame>
          <p:nvGraphicFramePr>
            <p:cNvPr id="62" name=""/>
            <p:cNvGraphicFramePr/>
            <p:nvPr/>
          </p:nvGraphicFramePr>
          <p:xfrm>
            <a:off x="1600200" y="685800"/>
            <a:ext cx="8153280" cy="601992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63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1600200" y="685800"/>
                      <a:ext cx="8153280" cy="60199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64" name=""/>
            <p:cNvSpPr/>
            <p:nvPr/>
          </p:nvSpPr>
          <p:spPr>
            <a:xfrm rot="10930200">
              <a:off x="3180960" y="685440"/>
              <a:ext cx="1110240" cy="2781000"/>
            </a:xfrm>
            <a:prstGeom prst="triangle">
              <a:avLst>
                <a:gd name="adj" fmla="val 50000"/>
              </a:avLst>
            </a:prstGeom>
            <a:solidFill>
              <a:srgbClr val="ccffcc">
                <a:alpha val="50000"/>
              </a:srgbClr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 rot="16017000">
              <a:off x="4562640" y="2300760"/>
              <a:ext cx="812160" cy="2249640"/>
            </a:xfrm>
            <a:prstGeom prst="triangle">
              <a:avLst>
                <a:gd name="adj" fmla="val 50000"/>
              </a:avLst>
            </a:prstGeom>
            <a:solidFill>
              <a:srgbClr val="ccffcc">
                <a:alpha val="50000"/>
              </a:srgbClr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5788800" y="3243960"/>
              <a:ext cx="298800" cy="271080"/>
            </a:xfrm>
            <a:prstGeom prst="ellipse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4741920" y="3319560"/>
              <a:ext cx="149400" cy="300600"/>
            </a:xfrm>
            <a:prstGeom prst="flowChartCollate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3744720" y="685800"/>
              <a:ext cx="323280" cy="300960"/>
            </a:xfrm>
            <a:prstGeom prst="ellipse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 rot="5685600">
              <a:off x="3432240" y="2567880"/>
              <a:ext cx="150120" cy="298800"/>
            </a:xfrm>
            <a:prstGeom prst="flowChartCollate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4293000" y="715320"/>
              <a:ext cx="1645560" cy="42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Sumas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Capa: 1085 MDth/day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3844080" y="2446200"/>
              <a:ext cx="2019240" cy="582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Chehalis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Capa: 700 MDth/day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Availability: 212 MDth/day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4666680" y="3650040"/>
              <a:ext cx="1644120" cy="73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Roosevelt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Capa: 500 MDth/day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Availability: 94 MDth/day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6087960" y="3018240"/>
              <a:ext cx="1795320" cy="582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Stanfield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Capa: 640 MDth/day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Availability: 250 MDth/day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3096000" y="3650040"/>
              <a:ext cx="1645560" cy="73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Washougal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Capa: 416 MDth/day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Availability: 85 MDth/day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3170880" y="2341080"/>
              <a:ext cx="2169000" cy="1504800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4666680" y="5125320"/>
              <a:ext cx="2468160" cy="14292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7" name=""/>
            <p:cNvGrpSpPr/>
            <p:nvPr/>
          </p:nvGrpSpPr>
          <p:grpSpPr>
            <a:xfrm>
              <a:off x="5037840" y="5270400"/>
              <a:ext cx="1845360" cy="1171080"/>
              <a:chOff x="5037840" y="5270400"/>
              <a:chExt cx="1845360" cy="1171080"/>
            </a:xfrm>
          </p:grpSpPr>
          <p:sp>
            <p:nvSpPr>
              <p:cNvPr id="78" name=""/>
              <p:cNvSpPr/>
              <p:nvPr/>
            </p:nvSpPr>
            <p:spPr>
              <a:xfrm>
                <a:off x="5174640" y="6140520"/>
                <a:ext cx="149760" cy="300960"/>
              </a:xfrm>
              <a:prstGeom prst="flowChartCollate">
                <a:avLst/>
              </a:prstGeom>
              <a:solidFill>
                <a:srgbClr val="00cc99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>
                <a:off x="5864040" y="6138720"/>
                <a:ext cx="101916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Bottle Neck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" name=""/>
              <p:cNvSpPr/>
              <p:nvPr/>
            </p:nvSpPr>
            <p:spPr>
              <a:xfrm>
                <a:off x="5081040" y="5739480"/>
                <a:ext cx="333000" cy="30096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75000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" name=""/>
              <p:cNvSpPr/>
              <p:nvPr/>
            </p:nvSpPr>
            <p:spPr>
              <a:xfrm>
                <a:off x="5865840" y="5750280"/>
                <a:ext cx="88344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Gas Input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" name=""/>
              <p:cNvSpPr/>
              <p:nvPr/>
            </p:nvSpPr>
            <p:spPr>
              <a:xfrm rot="5355600">
                <a:off x="5263560" y="5052240"/>
                <a:ext cx="375840" cy="822600"/>
              </a:xfrm>
              <a:prstGeom prst="triangle">
                <a:avLst>
                  <a:gd name="adj" fmla="val 50000"/>
                </a:avLst>
              </a:prstGeom>
              <a:solidFill>
                <a:srgbClr val="ccffcc">
                  <a:alpha val="50000"/>
                </a:srgbClr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>
                <a:off x="5866560" y="5350680"/>
                <a:ext cx="85824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Gas Flow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/>
          <p:nvPr/>
        </p:nvSpPr>
        <p:spPr>
          <a:xfrm>
            <a:off x="2057400" y="457200"/>
            <a:ext cx="71056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Gas Flows &amp; Available Capacity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5" name=""/>
          <p:cNvGraphicFramePr/>
          <p:nvPr/>
        </p:nvGraphicFramePr>
        <p:xfrm>
          <a:off x="1600200" y="1523880"/>
          <a:ext cx="8229600" cy="3800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00200" y="1523880"/>
                    <a:ext cx="8229600" cy="3800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7" name=""/>
          <p:cNvSpPr/>
          <p:nvPr/>
        </p:nvSpPr>
        <p:spPr>
          <a:xfrm>
            <a:off x="7340760" y="2179800"/>
            <a:ext cx="922320" cy="287280"/>
          </a:xfrm>
          <a:prstGeom prst="ellipse">
            <a:avLst/>
          </a:prstGeom>
          <a:noFill/>
          <a:ln w="255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692440" y="2179800"/>
            <a:ext cx="922320" cy="287280"/>
          </a:xfrm>
          <a:prstGeom prst="ellipse">
            <a:avLst/>
          </a:prstGeom>
          <a:noFill/>
          <a:ln w="255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562120" y="5864400"/>
            <a:ext cx="922320" cy="287280"/>
          </a:xfrm>
          <a:prstGeom prst="ellipse">
            <a:avLst/>
          </a:prstGeom>
          <a:noFill/>
          <a:ln w="255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777480" y="5826240"/>
            <a:ext cx="4017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Tie-in Point &amp; Available Capacity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"/>
          <p:cNvSpPr/>
          <p:nvPr/>
        </p:nvSpPr>
        <p:spPr>
          <a:xfrm>
            <a:off x="1905120" y="152280"/>
            <a:ext cx="7257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PNW Pipeline Expansions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2" name=""/>
          <p:cNvGrpSpPr/>
          <p:nvPr/>
        </p:nvGrpSpPr>
        <p:grpSpPr>
          <a:xfrm>
            <a:off x="1752480" y="609480"/>
            <a:ext cx="7925040" cy="6012000"/>
            <a:chOff x="1752480" y="609480"/>
            <a:chExt cx="7925040" cy="6012000"/>
          </a:xfrm>
        </p:grpSpPr>
        <p:graphicFrame>
          <p:nvGraphicFramePr>
            <p:cNvPr id="93" name=""/>
            <p:cNvGraphicFramePr/>
            <p:nvPr/>
          </p:nvGraphicFramePr>
          <p:xfrm>
            <a:off x="1752480" y="609480"/>
            <a:ext cx="7925040" cy="601200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94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1752480" y="609480"/>
                      <a:ext cx="7925040" cy="60120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95" name=""/>
            <p:cNvSpPr/>
            <p:nvPr/>
          </p:nvSpPr>
          <p:spPr>
            <a:xfrm>
              <a:off x="4208400" y="3159360"/>
              <a:ext cx="1430280" cy="551880"/>
            </a:xfrm>
            <a:prstGeom prst="leftArrowCallout">
              <a:avLst>
                <a:gd name="adj1" fmla="val 7408"/>
                <a:gd name="adj2" fmla="val 16435"/>
                <a:gd name="adj3" fmla="val 44838"/>
                <a:gd name="adj4" fmla="val 74734"/>
              </a:avLst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32 Miles (24”)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2002/11 Services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4206960" y="3861000"/>
              <a:ext cx="1508040" cy="551880"/>
            </a:xfrm>
            <a:prstGeom prst="leftArrowCallout">
              <a:avLst>
                <a:gd name="adj1" fmla="val 7408"/>
                <a:gd name="adj2" fmla="val 16435"/>
                <a:gd name="adj3" fmla="val 47276"/>
                <a:gd name="adj4" fmla="val 74734"/>
              </a:avLst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 Miles (24”)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2004/11 Services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5943600" y="3759120"/>
              <a:ext cx="1600200" cy="552240"/>
            </a:xfrm>
            <a:prstGeom prst="leftArrowCallout">
              <a:avLst>
                <a:gd name="adj1" fmla="val 7408"/>
                <a:gd name="adj2" fmla="val 16435"/>
                <a:gd name="adj3" fmla="val 50132"/>
                <a:gd name="adj4" fmla="val 74734"/>
              </a:avLst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21 Miles (42”)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 MMCFD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2002/7 Services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3741840" y="5369040"/>
              <a:ext cx="1744560" cy="551880"/>
            </a:xfrm>
            <a:prstGeom prst="leftArrowCallout">
              <a:avLst>
                <a:gd name="adj1" fmla="val 7408"/>
                <a:gd name="adj2" fmla="val 16435"/>
                <a:gd name="adj3" fmla="val 54690"/>
                <a:gd name="adj4" fmla="val 74734"/>
              </a:avLst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65 Miles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Capa. &amp; Service open - unknown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7601040" y="3768840"/>
              <a:ext cx="1390680" cy="551880"/>
            </a:xfrm>
            <a:prstGeom prst="leftArrowCallout">
              <a:avLst>
                <a:gd name="adj1" fmla="val 7408"/>
                <a:gd name="adj2" fmla="val 16435"/>
                <a:gd name="adj3" fmla="val 43596"/>
                <a:gd name="adj4" fmla="val 74734"/>
              </a:avLst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21 Miles (42”)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130 MMCFD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2003 Services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4675320" y="783000"/>
              <a:ext cx="1954080" cy="1009800"/>
            </a:xfrm>
            <a:prstGeom prst="leftArrowCallout">
              <a:avLst>
                <a:gd name="adj1" fmla="val 7408"/>
                <a:gd name="adj2" fmla="val 16435"/>
                <a:gd name="adj3" fmla="val 33479"/>
                <a:gd name="adj4" fmla="val 74734"/>
              </a:avLst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Evergreen Expansion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Sumas~Chehalis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28 Miles (36”)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250 MMCFD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2003/6 Services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 rot="19828800">
              <a:off x="5395680" y="1933200"/>
              <a:ext cx="1828800" cy="551880"/>
            </a:xfrm>
            <a:prstGeom prst="leftArrowCallout">
              <a:avLst>
                <a:gd name="adj1" fmla="val 7408"/>
                <a:gd name="adj2" fmla="val 16435"/>
                <a:gd name="adj3" fmla="val 57331"/>
                <a:gd name="adj4" fmla="val 74734"/>
              </a:avLst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Washington Lateral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400 MMCFD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2004/1 Services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 rot="20202000">
              <a:off x="5893200" y="2711160"/>
              <a:ext cx="1719360" cy="551880"/>
            </a:xfrm>
            <a:prstGeom prst="leftArrowCallout">
              <a:avLst>
                <a:gd name="adj1" fmla="val 7408"/>
                <a:gd name="adj2" fmla="val 16435"/>
                <a:gd name="adj3" fmla="val 53900"/>
                <a:gd name="adj4" fmla="val 74734"/>
              </a:avLst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Gorge Expansion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50 MMCFD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2003/11 Services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4648320" y="2286000"/>
              <a:ext cx="2971800" cy="685800"/>
            </a:xfrm>
            <a:custGeom>
              <a:avLst/>
              <a:gdLst/>
              <a:ahLst/>
              <a:rect l="l" t="t" r="r" b="b"/>
              <a:pathLst>
                <a:path w="2051" h="403">
                  <a:moveTo>
                    <a:pt x="2051" y="403"/>
                  </a:moveTo>
                  <a:cubicBezTo>
                    <a:pt x="1954" y="392"/>
                    <a:pt x="1856" y="392"/>
                    <a:pt x="1759" y="379"/>
                  </a:cubicBezTo>
                  <a:cubicBezTo>
                    <a:pt x="1500" y="344"/>
                    <a:pt x="1248" y="301"/>
                    <a:pt x="986" y="292"/>
                  </a:cubicBezTo>
                  <a:cubicBezTo>
                    <a:pt x="811" y="276"/>
                    <a:pt x="642" y="238"/>
                    <a:pt x="465" y="229"/>
                  </a:cubicBezTo>
                  <a:cubicBezTo>
                    <a:pt x="367" y="218"/>
                    <a:pt x="267" y="205"/>
                    <a:pt x="173" y="174"/>
                  </a:cubicBezTo>
                  <a:cubicBezTo>
                    <a:pt x="157" y="163"/>
                    <a:pt x="142" y="153"/>
                    <a:pt x="126" y="142"/>
                  </a:cubicBezTo>
                  <a:cubicBezTo>
                    <a:pt x="118" y="137"/>
                    <a:pt x="117" y="126"/>
                    <a:pt x="110" y="119"/>
                  </a:cubicBezTo>
                  <a:cubicBezTo>
                    <a:pt x="103" y="112"/>
                    <a:pt x="95" y="108"/>
                    <a:pt x="87" y="103"/>
                  </a:cubicBezTo>
                  <a:cubicBezTo>
                    <a:pt x="71" y="79"/>
                    <a:pt x="62" y="48"/>
                    <a:pt x="39" y="32"/>
                  </a:cubicBezTo>
                  <a:cubicBezTo>
                    <a:pt x="10" y="12"/>
                    <a:pt x="23" y="23"/>
                    <a:pt x="0" y="0"/>
                  </a:cubicBezTo>
                </a:path>
              </a:pathLst>
            </a:custGeom>
            <a:noFill/>
            <a:ln w="9360">
              <a:solidFill>
                <a:srgbClr val="000000"/>
              </a:solidFill>
              <a:prstDash val="dash"/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4191120" y="2666880"/>
              <a:ext cx="942840" cy="381240"/>
            </a:xfrm>
            <a:custGeom>
              <a:avLst/>
              <a:gdLst/>
              <a:ahLst/>
              <a:rect l="l" t="t" r="r" b="b"/>
              <a:pathLst>
                <a:path w="450" h="119">
                  <a:moveTo>
                    <a:pt x="450" y="0"/>
                  </a:moveTo>
                  <a:cubicBezTo>
                    <a:pt x="405" y="3"/>
                    <a:pt x="361" y="5"/>
                    <a:pt x="316" y="8"/>
                  </a:cubicBezTo>
                  <a:cubicBezTo>
                    <a:pt x="287" y="10"/>
                    <a:pt x="258" y="12"/>
                    <a:pt x="229" y="16"/>
                  </a:cubicBezTo>
                  <a:cubicBezTo>
                    <a:pt x="160" y="25"/>
                    <a:pt x="106" y="57"/>
                    <a:pt x="47" y="87"/>
                  </a:cubicBezTo>
                  <a:cubicBezTo>
                    <a:pt x="31" y="95"/>
                    <a:pt x="0" y="96"/>
                    <a:pt x="0" y="119"/>
                  </a:cubicBezTo>
                </a:path>
              </a:pathLst>
            </a:custGeom>
            <a:noFill/>
            <a:ln w="9360">
              <a:solidFill>
                <a:srgbClr val="000000"/>
              </a:solidFill>
              <a:prstDash val="dash"/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4052880" y="2743200"/>
              <a:ext cx="60624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Chehalis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3973680" y="2819520"/>
              <a:ext cx="77760" cy="75960"/>
            </a:xfrm>
            <a:prstGeom prst="ellipse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840" bIns="6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"/>
          <p:cNvSpPr/>
          <p:nvPr/>
        </p:nvSpPr>
        <p:spPr>
          <a:xfrm>
            <a:off x="2057400" y="457200"/>
            <a:ext cx="71056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Pricing in Northwest Pipeline System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000160" y="1447920"/>
            <a:ext cx="6686640" cy="2057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660760" y="1981800"/>
            <a:ext cx="14032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NYMEX*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788160" y="1806480"/>
            <a:ext cx="1403280" cy="642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Transportation Costs to Local System***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559400" y="1984680"/>
            <a:ext cx="14032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Basis for Sumas**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600440" y="2565360"/>
            <a:ext cx="132084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U$0.04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829560" y="2565360"/>
            <a:ext cx="132084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U$0.30~0.35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640400" y="3505320"/>
            <a:ext cx="205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Costs to the Utility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158920" y="3962520"/>
            <a:ext cx="6299280" cy="231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*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Average Forward Curve (Forward Pricing: 2002~2024)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**     Basis for Sumas (Forward Pricing: 2002~2024) 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       Max: +43 Cents, Min: -51 Cents, Average: 4 Cents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***  Transportation Costs to Local System: Postage Stamp System,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      annually set, adjusted if necessary. (30 ~ 35 cents range)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Note:  Stanfield is trading slightly higher than Sumas.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2330280" y="1752480"/>
            <a:ext cx="4044960" cy="1219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705480" y="2971800"/>
            <a:ext cx="1245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701800" y="2565360"/>
            <a:ext cx="132084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U$4.00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"/>
          <p:cNvSpPr/>
          <p:nvPr/>
        </p:nvSpPr>
        <p:spPr>
          <a:xfrm>
            <a:off x="1981080" y="457200"/>
            <a:ext cx="7182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Historical Gas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1436040" y="1371600"/>
            <a:ext cx="1002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U$/mmbtu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1" name=""/>
          <p:cNvGraphicFramePr/>
          <p:nvPr/>
        </p:nvGraphicFramePr>
        <p:xfrm>
          <a:off x="1444680" y="1644480"/>
          <a:ext cx="8456400" cy="49086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4680" y="1644480"/>
                    <a:ext cx="8456400" cy="4908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" name=""/>
          <p:cNvGraphicFramePr/>
          <p:nvPr/>
        </p:nvGraphicFramePr>
        <p:xfrm>
          <a:off x="1523880" y="1854360"/>
          <a:ext cx="8229600" cy="4775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3880" y="1854360"/>
                    <a:ext cx="8229600" cy="4775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5" name=""/>
          <p:cNvSpPr/>
          <p:nvPr/>
        </p:nvSpPr>
        <p:spPr>
          <a:xfrm>
            <a:off x="2057400" y="465120"/>
            <a:ext cx="71056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Forward Gas Curve at 10/11/01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588680" y="1150920"/>
            <a:ext cx="1002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U$/mmbtu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"/>
          <p:cNvSpPr/>
          <p:nvPr/>
        </p:nvSpPr>
        <p:spPr>
          <a:xfrm>
            <a:off x="1981080" y="228600"/>
            <a:ext cx="718200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Northwest Pipeline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1676520" y="914400"/>
            <a:ext cx="7777080" cy="57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38040" indent="-338040">
              <a:lnSpc>
                <a:spcPct val="100000"/>
              </a:lnSpc>
              <a:buClr>
                <a:srgbClr val="ff3300"/>
              </a:buClr>
              <a:buSzPct val="12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Available Capacity: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65200">
              <a:lnSpc>
                <a:spcPct val="100000"/>
              </a:lnSpc>
              <a:buClr>
                <a:srgbClr val="ff3300"/>
              </a:buClr>
              <a:buSzPct val="12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Only 200MMcf/d at Chehalis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65200">
              <a:lnSpc>
                <a:spcPct val="100000"/>
              </a:lnSpc>
              <a:buClr>
                <a:srgbClr val="ff3300"/>
              </a:buClr>
              <a:buSzPct val="12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498 MMcf/d at Roosevelt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buClr>
                <a:srgbClr val="ff3300"/>
              </a:buClr>
              <a:buSzPct val="12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buClr>
                <a:srgbClr val="ff3300"/>
              </a:buClr>
              <a:buSzPct val="12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High Subscription Rate (Load Factor of 83%)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buClr>
                <a:srgbClr val="ff3300"/>
              </a:buClr>
              <a:buSzPct val="12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buClr>
                <a:srgbClr val="ff3300"/>
              </a:buClr>
              <a:buSzPct val="12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Bi-directional Pipeline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buClr>
                <a:srgbClr val="ff3300"/>
              </a:buClr>
              <a:buSzPct val="12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buClr>
                <a:srgbClr val="ff3300"/>
              </a:buClr>
              <a:buSzPct val="12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Combination of Physical and Displacement Capacity to Meet Firm Contract Commitments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buClr>
                <a:srgbClr val="ff3300"/>
              </a:buClr>
              <a:buSzPct val="12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buClr>
                <a:srgbClr val="ff3300"/>
              </a:buClr>
              <a:buSzPct val="12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Physically, 73% of Natural Gas on Northwest Pipeline Is From Canada (through Sumas or Stanfield)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buClr>
                <a:srgbClr val="ff3300"/>
              </a:buClr>
              <a:buSzPct val="12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buClr>
                <a:srgbClr val="ff3300"/>
              </a:buClr>
              <a:buSzPct val="12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Key Constraint Points: Chehalis &amp; Roosevelt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buClr>
                <a:srgbClr val="ff33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buClr>
                <a:srgbClr val="ff33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3300"/>
                </a:solidFill>
                <a:effectLst/>
                <a:uFillTx/>
                <a:latin typeface="Frutiger 55 Roman"/>
              </a:rPr>
              <a:t>Should We Limit Ourselves to a Merchant Gas Sale Only?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65200">
              <a:lnSpc>
                <a:spcPct val="100000"/>
              </a:lnSpc>
              <a:spcBef>
                <a:spcPts val="451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Part Gas-Driven and Part Power-Driven Deal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1981080" y="380880"/>
            <a:ext cx="71820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Conclusions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Frutiger 55 Roman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1828440" y="1066680"/>
            <a:ext cx="7543800" cy="556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Sumas/Stanfield Basis Differentials Not Favorable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Northwest Pipeline Tariff System (Postage Stamp Rate of 30 - 35 cents) Prevents us from Realizing Transportation Premium on Sales into Gas Grid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51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The Same Price Position if We Tied in at Sumas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to Hold Discussions with Northwest Pipeline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Consider Partnership with Northwest Natural Gas Co.?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Include the PNW Terminal Option in Enron’s Presentations to LNG Suppliers (Together with Reasons for Abandoning Baja California Option)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FSRU Is a Clear Favorite at This Point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to Keep the PNW Terminal Option under Study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1981080" y="380880"/>
            <a:ext cx="71820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Northwest Pipeline Discussion Points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Frutiger 55 Roman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1981080" y="1676520"/>
            <a:ext cx="71820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Balancing the NW Pipeline System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Physical Flows and Constraints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Trading Point Pricing and Transportation Charges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Backhaul Rates (?)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Planned Expansions and Implications for Basis and Tariff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Capacity Subscriptions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Active Pipeline Segmentation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System’s Demand Seasonality and Peaking Issues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Outlook for Gas-Fired Power Generation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Enron’s PNW LNG Terminal Idea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Possible Tie-in Points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981080" y="380880"/>
            <a:ext cx="71820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Presentation Objectives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Frutiger 55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981080" y="1294920"/>
            <a:ext cx="71820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Identify Feasibility Stage Deliverables for EEOS Tasking Letter(s)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Review Current Issues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51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FSRU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51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PNW Pipeline System Take-away Technical/Commercial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1981080" y="304920"/>
            <a:ext cx="71820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Should Enron Look for a PNW Partner?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Frutiger 55 Roman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1981080" y="990360"/>
            <a:ext cx="7182000" cy="5638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Consider Offering Partnership in the PNW Terminal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51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Northwest Pipeline Corporation, subsidiary of The Williams Companies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spcBef>
                <a:spcPts val="400"/>
              </a:spcBef>
              <a:buClr>
                <a:srgbClr val="ff3300"/>
              </a:buClr>
              <a:buFont typeface="Frutiger 55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Facilitated Access to Northwest Pipeline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spcBef>
                <a:spcPts val="400"/>
              </a:spcBef>
              <a:buClr>
                <a:srgbClr val="ff3300"/>
              </a:buClr>
              <a:buFont typeface="Frutiger 55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Underground Storage at Jackson Prairie (18 Bcf)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0">
              <a:spcBef>
                <a:spcPts val="2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51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Northwest Natural Gas Company (OR/WA Utility)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spcBef>
                <a:spcPts val="400"/>
              </a:spcBef>
              <a:buClr>
                <a:srgbClr val="ff3300"/>
              </a:buClr>
              <a:buFont typeface="Frutiger 55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Access to Existing and  Future Northwest Natural Gas Customers – 352 MMcf/d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spcBef>
                <a:spcPts val="400"/>
              </a:spcBef>
              <a:buClr>
                <a:srgbClr val="ff3300"/>
              </a:buClr>
              <a:buFont typeface="Frutiger 55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Port Westward, Longview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spcBef>
                <a:spcPts val="400"/>
              </a:spcBef>
              <a:buClr>
                <a:srgbClr val="ff3300"/>
              </a:buClr>
              <a:buFont typeface="Frutiger 55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Underground Storage at Mist (50 Bcf)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0">
              <a:spcBef>
                <a:spcPts val="2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Advantages for Potential Partners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51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Diversified Gas Supply Source (mainly Northwest Natural)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51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Flexibility in Managing Gas Flow from P/L System’s Central Point (Northwest Pipeline Corp.)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51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Expansion of LNG Network, Opening up Pacific Basin (Williams)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1981080" y="380880"/>
            <a:ext cx="71820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Post-Feasibility Stage – FSRU &amp; PNW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Frutiger 55 Roman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1981080" y="1294920"/>
            <a:ext cx="71820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LNG Supply Procurement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51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Beginning of Discussions with Potential Suppliers: 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Early December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Shipping Plan: </a:t>
            </a: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Early 2002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Identifying Terminal Partners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51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LNG Producers and Major LNG Buyers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51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Beginning of Discussions: 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Early December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51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Defining Project 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Preliminary Financing Plan: </a:t>
            </a: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Mid-2002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1828440" y="380880"/>
            <a:ext cx="75438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Appendix: Preliminary Project Economics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Frutiger 55 Roman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2209680" y="2057040"/>
            <a:ext cx="6553440" cy="380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NYMEX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*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      4.00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Sumas Basis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      0.04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Potential Premium**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      0.30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Shipping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ff3300"/>
                </a:solidFill>
                <a:effectLst/>
                <a:uFillTx/>
                <a:latin typeface="Frutiger 55 Roman"/>
              </a:rPr>
              <a:t>(0.70)~(1.25)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Terminal Costs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     </a:t>
            </a:r>
            <a:r>
              <a:rPr b="0" lang="en-US" sz="2000" strike="noStrike" u="none">
                <a:solidFill>
                  <a:srgbClr val="ff3300"/>
                </a:solidFill>
                <a:effectLst/>
                <a:uFillTx/>
                <a:latin typeface="Frutiger 55 Roman"/>
              </a:rPr>
              <a:t>(0.47)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Losses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ff3300"/>
                </a:solidFill>
                <a:effectLst/>
                <a:uFillTx/>
                <a:latin typeface="Frutiger 55 Roman"/>
              </a:rPr>
              <a:t>(0.15)~(0.23)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Margin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     </a:t>
            </a:r>
            <a:r>
              <a:rPr b="0" lang="en-US" sz="2000" strike="noStrike" u="none">
                <a:solidFill>
                  <a:srgbClr val="ff3300"/>
                </a:solidFill>
                <a:effectLst/>
                <a:uFillTx/>
                <a:latin typeface="Frutiger 55 Roman"/>
              </a:rPr>
              <a:t>(0.10)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Potential Netback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 1.99~2.62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4281840" y="1371600"/>
            <a:ext cx="1824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(Unit: U$/MMBtu)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2370240" y="5943600"/>
            <a:ext cx="52671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*  Average Forward Curve (Forward Pricing: 2002~2024)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** Non-Gas Grid Sales Only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2362320" y="5791320"/>
            <a:ext cx="3276360" cy="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981080" y="380880"/>
            <a:ext cx="71820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Feasibility Stage Objective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Frutiger 55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1981080" y="1294920"/>
            <a:ext cx="71820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Develop Project Concepts and Strategies in Support of EGM Managerial Decision Whether to: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51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Proceed with West Coast LNG Terminal Development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spcBef>
                <a:spcPts val="400"/>
              </a:spcBef>
              <a:buClr>
                <a:srgbClr val="ff3300"/>
              </a:buClr>
              <a:buFont typeface="Frutiger 55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California:  FSRU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spcBef>
                <a:spcPts val="400"/>
              </a:spcBef>
              <a:buClr>
                <a:srgbClr val="ff3300"/>
              </a:buClr>
              <a:buFont typeface="Frutiger 55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PNW:  Land-Based Terminal in OR/WA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0">
              <a:spcBef>
                <a:spcPts val="4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51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Begin Discussions with Asian LNG Producers and Major Gas Buyers (LNG Supply, Potential Partnership)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Time Frame for Completion of Feasibility: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51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Mid- to Late November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3253680" y="2563920"/>
            <a:ext cx="4087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FSRU, Long Beach, CA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752120" y="380880"/>
            <a:ext cx="75438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Feasibility Stage Deliverables - FSRU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Frutiger 55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1981080" y="1219320"/>
            <a:ext cx="7182000" cy="541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Gas Market Report/SoCal Report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DSA Final Report by Merlin/Oceanic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Permitting/Regulatory Report by ERM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Gas Interchangeability Report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LPG Issue Resolution (Extraction or “Producer” Solution)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Tax Report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Project Schedule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Project Technical Definition/Scope of Work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51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Revised Cost Estimate (Capex, Opex)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Economics Model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981080" y="380880"/>
            <a:ext cx="71820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Current Issues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Frutiger 55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981080" y="1294920"/>
            <a:ext cx="71820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New Technology Risk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51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Mitigation: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spcBef>
                <a:spcPts val="400"/>
              </a:spcBef>
              <a:buClr>
                <a:srgbClr val="ff3300"/>
              </a:buClr>
              <a:buFont typeface="Frutiger 55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DSA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spcBef>
                <a:spcPts val="400"/>
              </a:spcBef>
              <a:buClr>
                <a:srgbClr val="ff3300"/>
              </a:buClr>
              <a:buFont typeface="Frutiger 55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Cooperation with Moss Maritime and a World-Class Shipyard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spcBef>
                <a:spcPts val="400"/>
              </a:spcBef>
              <a:buClr>
                <a:srgbClr val="ff3300"/>
              </a:buClr>
              <a:buFont typeface="Frutiger 55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Partnership with LNG Producer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spcBef>
                <a:spcPts val="400"/>
              </a:spcBef>
              <a:buClr>
                <a:srgbClr val="ff3300"/>
              </a:buClr>
              <a:buFont typeface="Frutiger 55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Contractual Coverage of FM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Permitting/Regulatory Process/ NGOs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51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Awaiting ERM Report on: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spcBef>
                <a:spcPts val="400"/>
              </a:spcBef>
              <a:buClr>
                <a:srgbClr val="ff3300"/>
              </a:buClr>
              <a:buFont typeface="Frutiger 55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Permitting Process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spcBef>
                <a:spcPts val="400"/>
              </a:spcBef>
              <a:buClr>
                <a:srgbClr val="ff3300"/>
              </a:buClr>
              <a:buFont typeface="Frutiger 55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Costs/Cash Outflows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spcBef>
                <a:spcPts val="400"/>
              </a:spcBef>
              <a:buClr>
                <a:srgbClr val="ff3300"/>
              </a:buClr>
              <a:buFont typeface="Frutiger 55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Schedule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spcBef>
                <a:spcPts val="400"/>
              </a:spcBef>
              <a:buClr>
                <a:srgbClr val="ff3300"/>
              </a:buClr>
              <a:buFont typeface="Frutiger 55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Owner Deliverables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spcBef>
                <a:spcPts val="400"/>
              </a:spcBef>
              <a:buClr>
                <a:srgbClr val="ff3300"/>
              </a:buClr>
              <a:buFont typeface="Frutiger 55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Fatal Flaws/Road Blocks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4023360" y="2563920"/>
            <a:ext cx="3318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Pacific North West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981080" y="380880"/>
            <a:ext cx="71820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Feasibility Stage Deliverables - PNW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Frutiger 55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1981080" y="1371240"/>
            <a:ext cx="71820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Gas P/L System Technical and Commercial Review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Northwest Pipeline Corporation’s Position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51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Confirm Enron Review’s Conclusions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Would Finding a PNW Terminal Partner Help?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3300"/>
                </a:solidFill>
                <a:effectLst/>
                <a:uFillTx/>
                <a:latin typeface="Frutiger 55 Roman"/>
              </a:rPr>
              <a:t>If LNG Terminal is Found Viable: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Permitting/Regulatory Report for OR and WA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Gas Interchangeability Report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51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LPG Issue Resolution (Extraction or “Producer” Solution)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Tax Report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Project Schedule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Project Technical Definition/Scope of Work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51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Revised Cost Estimate (Capex, Opex)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Economics Model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981080" y="380880"/>
            <a:ext cx="71820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Frutiger 55 Roman"/>
              </a:rPr>
              <a:t>Current Issues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Frutiger 55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905120" y="1294920"/>
            <a:ext cx="761976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Pipeline System Take-away Technical and Commercial Review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51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Pipeline Capacities, Gas Flows &amp; Constraints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51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Expansions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51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Pricing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51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Critical Issues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SzPct val="150000"/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Discussions with Northwest Pipeline Necessary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-285840">
              <a:spcBef>
                <a:spcPts val="451"/>
              </a:spcBef>
              <a:buClr>
                <a:srgbClr val="ff3300"/>
              </a:buClr>
              <a:buSzPct val="110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Meeting set up with Kirk Morgan, NW Pipeline Business Development Group, in Salt Lake City on Nov. 26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2001-02-26T04:15:02Z</dcterms:created>
  <dc:creator>lhughes2</dc:creator>
  <dc:description/>
  <dc:language>en-US</dc:language>
  <cp:lastModifiedBy>Zdenek Gerych</cp:lastModifiedBy>
  <dcterms:modified xsi:type="dcterms:W3CDTF">2001-10-17T20:09:03Z</dcterms:modified>
  <cp:revision>156</cp:revision>
  <dc:subject/>
  <dc:title>PowerPoint Presentation</dc:title>
</cp:coreProperties>
</file>