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3A2E9B-F1CD-45F6-85C6-148F9B0E42C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1D63B4-3894-4B6B-B9A8-5149E6C613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A2F967-DFB5-497D-BB67-C076A3F5A1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Payout is on MMBtu “currency”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payout of quanto swap (US$)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gas prices at maturity (US$/MMBtu)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 – ticket size - volume (MMBtus/HDD)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HDD at maturity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– fixed temperature (HDD)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– end of season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 – individual day in the season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1746720" y="4800600"/>
            <a:ext cx="5663520" cy="7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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TS * (D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K))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Assumptions: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 are lognormally distributed at maturity (Ti) with volatility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expected value P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HDDs are normally distributed with standard deviation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expected value D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Log of Gas prices and HDD expected values are correlated at maturity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465200" y="4343400"/>
            <a:ext cx="3740040" cy="5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correlation (D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ln(P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the contract: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159200" y="2666880"/>
            <a:ext cx="1864440" cy="7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52080" y="3505320"/>
            <a:ext cx="6581160" cy="7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0" lang="en-US" sz="3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-r(T – t)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* TS * E[P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(D</a:t>
            </a:r>
            <a:r>
              <a:rPr b="0" lang="en-US" sz="36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K)]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3000" y="5105520"/>
            <a:ext cx="6705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193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7242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8769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292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814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3341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4864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6386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7913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436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958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2485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008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530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7057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102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3152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46748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2012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772400" y="4952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5181480" y="5257800"/>
            <a:ext cx="45720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8480" y="5257800"/>
            <a:ext cx="244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40480" y="5410080"/>
            <a:ext cx="371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621560" y="525780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Gamma: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123560" y="2057400"/>
            <a:ext cx="69015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-r(T– t)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 [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–K) +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-t)]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05920" y="3276720"/>
            <a:ext cx="54525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-r(T– t)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 [ D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-t)]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76040" y="3886200"/>
            <a:ext cx="31327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-r(T– t)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 [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095120" y="5029200"/>
            <a:ext cx="33199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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dpi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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pdi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-r(T– t)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685800" y="17524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Blended Correlation LN(P</a:t>
            </a:r>
            <a:r>
              <a:rPr b="1" lang="en-US" sz="2400" strike="noStrike" u="none" baseline="-25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vs HDD)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992160" y="2590920"/>
            <a:ext cx="7263000" cy="2412720"/>
            <a:chOff x="992160" y="2590920"/>
            <a:chExt cx="7263000" cy="2412720"/>
          </a:xfrm>
        </p:grpSpPr>
        <p:grpSp>
          <p:nvGrpSpPr>
            <p:cNvPr id="52" name=""/>
            <p:cNvGrpSpPr/>
            <p:nvPr/>
          </p:nvGrpSpPr>
          <p:grpSpPr>
            <a:xfrm>
              <a:off x="992160" y="2590920"/>
              <a:ext cx="7085160" cy="1471680"/>
              <a:chOff x="992160" y="2590920"/>
              <a:chExt cx="7085160" cy="1471680"/>
            </a:xfrm>
          </p:grpSpPr>
          <p:sp>
            <p:nvSpPr>
              <p:cNvPr id="53" name=""/>
              <p:cNvSpPr/>
              <p:nvPr/>
            </p:nvSpPr>
            <p:spPr>
              <a:xfrm>
                <a:off x="1219320" y="3034080"/>
                <a:ext cx="67057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1295640" y="2922840"/>
                <a:ext cx="0" cy="221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4800600" y="2922840"/>
                <a:ext cx="0" cy="221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848720" y="2922840"/>
                <a:ext cx="0" cy="221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1144800" y="3144600"/>
                <a:ext cx="24408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992160" y="2590920"/>
                <a:ext cx="60012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2590920" y="2646360"/>
                <a:ext cx="685800" cy="81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Symbol"/>
                    <a:ea typeface="Symbol"/>
                  </a:rPr>
                  <a:t></a:t>
                </a:r>
                <a:r>
                  <a:rPr b="0" lang="en-US" sz="20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Times New Roman"/>
                  </a:rPr>
                  <a:t>1gas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6324840" y="2646360"/>
                <a:ext cx="685800" cy="81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Symbol"/>
                    <a:ea typeface="Symbol"/>
                  </a:rPr>
                  <a:t></a:t>
                </a:r>
                <a:r>
                  <a:rPr b="0" lang="en-US" sz="20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Times New Roman"/>
                  </a:rPr>
                  <a:t>2gas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4572000" y="2978280"/>
                <a:ext cx="457200" cy="1028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6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Arial"/>
                  </a:rPr>
                  <a:t>T1</a:t>
                </a: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20120" y="3034080"/>
                <a:ext cx="457200" cy="1028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6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Arial"/>
                  </a:rPr>
                  <a:t>T2</a:t>
                </a: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3" name=""/>
            <p:cNvGrpSpPr/>
            <p:nvPr/>
          </p:nvGrpSpPr>
          <p:grpSpPr>
            <a:xfrm>
              <a:off x="992520" y="3532320"/>
              <a:ext cx="7262640" cy="1471320"/>
              <a:chOff x="992520" y="3532320"/>
              <a:chExt cx="7262640" cy="1471320"/>
            </a:xfrm>
          </p:grpSpPr>
          <p:sp>
            <p:nvSpPr>
              <p:cNvPr id="64" name=""/>
              <p:cNvSpPr/>
              <p:nvPr/>
            </p:nvSpPr>
            <p:spPr>
              <a:xfrm>
                <a:off x="1219320" y="3975120"/>
                <a:ext cx="678204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1295640" y="3864240"/>
                <a:ext cx="1440" cy="221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4800960" y="3864240"/>
                <a:ext cx="1440" cy="221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925040" y="3864240"/>
                <a:ext cx="1440" cy="221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1145160" y="4088160"/>
                <a:ext cx="24408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992520" y="3532320"/>
                <a:ext cx="67608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HDD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2590920" y="3587400"/>
                <a:ext cx="838440" cy="81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Symbol"/>
                    <a:ea typeface="Symbol"/>
                  </a:rPr>
                  <a:t></a:t>
                </a:r>
                <a:r>
                  <a:rPr b="0" lang="en-US" sz="20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Times New Roman"/>
                  </a:rPr>
                  <a:t>1HDD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6324840" y="3587400"/>
                <a:ext cx="838080" cy="81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Symbol"/>
                    <a:ea typeface="Symbol"/>
                  </a:rPr>
                  <a:t></a:t>
                </a:r>
                <a:r>
                  <a:rPr b="0" lang="en-US" sz="20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Times New Roman"/>
                  </a:rPr>
                  <a:t>2HDD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4572360" y="3919680"/>
                <a:ext cx="558720" cy="1028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6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Arial"/>
                  </a:rPr>
                  <a:t>T1</a:t>
                </a: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7696440" y="3975120"/>
                <a:ext cx="558720" cy="1028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600" strike="noStrike" u="none" baseline="-30000">
                    <a:solidFill>
                      <a:srgbClr val="000000"/>
                    </a:solidFill>
                    <a:effectLst/>
                    <a:uFillTx/>
                    <a:latin typeface="Arial"/>
                    <a:ea typeface="Arial"/>
                  </a:rPr>
                  <a:t>T2</a:t>
                </a: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4" name=""/>
            <p:cNvSpPr/>
            <p:nvPr/>
          </p:nvSpPr>
          <p:spPr>
            <a:xfrm>
              <a:off x="2673720" y="3254040"/>
              <a:ext cx="402480" cy="45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</a:t>
              </a:r>
              <a:r>
                <a:rPr b="1" lang="en-US" sz="2000" strike="noStrike" u="none" baseline="-30000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1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6477120" y="3254040"/>
              <a:ext cx="415800" cy="45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Symbol"/>
                  <a:ea typeface="Symbol"/>
                </a:rPr>
                <a:t></a:t>
              </a:r>
              <a:r>
                <a:rPr b="1" lang="en-US" sz="2000" strike="noStrike" u="none" baseline="-30000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2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3378240" y="5029200"/>
            <a:ext cx="2803320" cy="95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gas *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HDD * 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(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T2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– 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447920" y="4572000"/>
            <a:ext cx="701028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1 *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1gas *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1HDD * 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(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T1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– 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) +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2 *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2gas *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2HDD * 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(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T2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– </a:t>
            </a:r>
            <a:r>
              <a:rPr b="1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</a:t>
            </a:r>
            <a:r>
              <a:rPr b="0" lang="en-US" sz="24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8080" y="4724280"/>
            <a:ext cx="876600" cy="55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</a:t>
            </a:r>
            <a:r>
              <a:rPr b="1" lang="en-US" sz="2000" strike="noStrike" u="none" baseline="-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=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600200" y="5105520"/>
            <a:ext cx="668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Quanto Swap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Relevant points: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Bending the LN(gas)-HDD correlation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Blending the gas volatilities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hedging the gas position close to daily maturity (Ti)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2001-05-04T12:41:35Z</dcterms:created>
  <dc:creator>pfissle</dc:creator>
  <dc:description/>
  <dc:language>en-US</dc:language>
  <cp:lastModifiedBy>pfissle</cp:lastModifiedBy>
  <dcterms:modified xsi:type="dcterms:W3CDTF">2001-05-22T15:59:37Z</dcterms:modified>
  <cp:revision>9</cp:revision>
  <dc:subject/>
  <dc:title>Weather Quanto Swap</dc:title>
</cp:coreProperties>
</file>