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0"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1"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AEE9AE05-3FC2-4C71-9709-E86DBB5DF025}"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90995F1-4B29-4BAE-83A8-E2E60B113D8A}"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E50B6796-F5A2-4816-B9B1-45708F4D12D2}"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08576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42884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177156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177156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177156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sldNum" idx="1"/>
          </p:nvPr>
        </p:nvSpPr>
        <p:spPr>
          <a:xfrm>
            <a:off x="0" y="6552720"/>
            <a:ext cx="9144000" cy="30492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DE6B131-4032-4C0B-9CD0-BADC6739AA0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3" name=""/>
          <p:cNvGrpSpPr/>
          <p:nvPr/>
        </p:nvGrpSpPr>
        <p:grpSpPr>
          <a:xfrm>
            <a:off x="7010280" y="6248520"/>
            <a:ext cx="1968480" cy="488880"/>
            <a:chOff x="7010280" y="6248520"/>
            <a:chExt cx="1968480" cy="488880"/>
          </a:xfrm>
        </p:grpSpPr>
        <p:pic>
          <p:nvPicPr>
            <p:cNvPr id="4" name="" descr=""/>
            <p:cNvPicPr/>
            <p:nvPr/>
          </p:nvPicPr>
          <p:blipFill>
            <a:blip r:embed="rId2"/>
            <a:srcRect l="0" t="0" r="8090" b="52078"/>
            <a:stretch/>
          </p:blipFill>
          <p:spPr>
            <a:xfrm>
              <a:off x="7010280" y="6248520"/>
              <a:ext cx="1968480" cy="282600"/>
            </a:xfrm>
            <a:prstGeom prst="rect">
              <a:avLst/>
            </a:prstGeom>
            <a:noFill/>
            <a:ln w="0">
              <a:noFill/>
            </a:ln>
          </p:spPr>
        </p:pic>
        <p:sp>
          <p:nvSpPr>
            <p:cNvPr id="5" name=""/>
            <p:cNvSpPr/>
            <p:nvPr/>
          </p:nvSpPr>
          <p:spPr>
            <a:xfrm>
              <a:off x="7016760" y="65264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graphicFrame>
        <p:nvGraphicFramePr>
          <p:cNvPr id="6" name=""/>
          <p:cNvGraphicFramePr/>
          <p:nvPr/>
        </p:nvGraphicFramePr>
        <p:xfrm>
          <a:off x="0" y="6006960"/>
          <a:ext cx="2695680" cy="743040"/>
        </p:xfrm>
        <a:graphic>
          <a:graphicData uri="http://schemas.openxmlformats.org/presentationml/2006/ole">
            <p:oleObj r:id="rId3" spid="">
              <p:embed/>
              <p:pic>
                <p:nvPicPr>
                  <p:cNvPr id="7" name="" descr=""/>
                  <p:cNvPicPr/>
                  <p:nvPr/>
                </p:nvPicPr>
                <p:blipFill>
                  <a:blip r:embed="rId4"/>
                  <a:stretch/>
                </p:blipFill>
                <p:spPr>
                  <a:xfrm>
                    <a:off x="0" y="6006960"/>
                    <a:ext cx="2695680" cy="743040"/>
                  </a:xfrm>
                  <a:prstGeom prst="rect">
                    <a:avLst/>
                  </a:prstGeom>
                  <a:noFill/>
                  <a:ln w="0">
                    <a:noFill/>
                  </a:ln>
                </p:spPr>
              </p:pic>
            </p:oleObj>
          </a:graphicData>
        </a:graphic>
      </p:graphicFrame>
      <p:sp>
        <p:nvSpPr>
          <p:cNvPr id="8" name=""/>
          <p:cNvSpPr/>
          <p:nvPr/>
        </p:nvSpPr>
        <p:spPr>
          <a:xfrm flipV="1">
            <a:off x="2600280" y="6477120"/>
            <a:ext cx="4334040" cy="1440"/>
          </a:xfrm>
          <a:prstGeom prst="line">
            <a:avLst/>
          </a:prstGeom>
          <a:ln w="57240">
            <a:solidFill>
              <a:srgbClr val="0033cc"/>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5"/>
    <p:sldLayoutId id="2147483650" r:id="rId6"/>
    <p:sldLayoutId id="2147483651"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2.png"/><Relationship Id="rId5"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oleObject" Target="../embeddings/oleObject2.bin"/><Relationship Id="rId4" Type="http://schemas.openxmlformats.org/officeDocument/2006/relationships/image" Target="../media/image2.png"/><Relationship Id="rId5"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oleObject" Target="../embeddings/oleObject2.bin"/><Relationship Id="rId4" Type="http://schemas.openxmlformats.org/officeDocument/2006/relationships/image" Target="../media/image2.png"/><Relationship Id="rId5"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oleObject" Target="../embeddings/oleObject2.bin"/><Relationship Id="rId4" Type="http://schemas.openxmlformats.org/officeDocument/2006/relationships/image" Target="../media/image2.png"/><Relationship Id="rId5"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1638720" y="1447920"/>
            <a:ext cx="5694840" cy="2714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gn="ctr">
              <a:lnSpc>
                <a:spcPct val="100000"/>
              </a:lnSpc>
              <a:tabLst>
                <a:tab algn="l" pos="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gn="ctr">
              <a:lnSpc>
                <a:spcPct val="100000"/>
              </a:lnSpc>
              <a:tabLst>
                <a:tab algn="l" pos="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Book Antiqua"/>
              </a:rPr>
              <a:t>Weather Derivatives Report</a:t>
            </a:r>
            <a:endParaRPr b="0" lang="en-US" sz="3600" strike="noStrike" u="none">
              <a:solidFill>
                <a:srgbClr val="000000"/>
              </a:solidFill>
              <a:effectLst/>
              <a:uFillTx/>
              <a:latin typeface="Times New Roman"/>
            </a:endParaRPr>
          </a:p>
          <a:p>
            <a:pPr algn="ctr">
              <a:lnSpc>
                <a:spcPct val="100000"/>
              </a:lnSpc>
              <a:tabLst>
                <a:tab algn="l" pos="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November 15, 2001</a:t>
            </a:r>
            <a:endParaRPr b="0" lang="en-US" sz="2000" strike="noStrike" u="none">
              <a:solidFill>
                <a:srgbClr val="000000"/>
              </a:solidFill>
              <a:effectLst/>
              <a:uFillTx/>
              <a:latin typeface="Times New Roman"/>
            </a:endParaRPr>
          </a:p>
        </p:txBody>
      </p:sp>
      <p:sp>
        <p:nvSpPr>
          <p:cNvPr id="15"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3352320" y="52578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8" name=""/>
          <p:cNvSpPr/>
          <p:nvPr/>
        </p:nvSpPr>
        <p:spPr>
          <a:xfrm>
            <a:off x="5105520" y="-76320"/>
            <a:ext cx="3504960" cy="122148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Enron Global Markets</a:t>
            </a:r>
            <a:endParaRPr b="0" lang="en-US" sz="1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
          <p:cNvSpPr/>
          <p:nvPr/>
        </p:nvSpPr>
        <p:spPr>
          <a:xfrm>
            <a:off x="6094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1800" strike="noStrike" u="none">
                <a:solidFill>
                  <a:srgbClr val="000000"/>
                </a:solidFill>
                <a:effectLst/>
                <a:uFillTx/>
                <a:latin typeface="Times New Roman"/>
              </a:rPr>
              <a:t>Low Priority Items</a:t>
            </a:r>
            <a:endParaRPr b="0" lang="en-US" sz="1800" strike="noStrike" u="none">
              <a:solidFill>
                <a:srgbClr val="000000"/>
              </a:solidFill>
              <a:effectLst/>
              <a:uFillTx/>
              <a:latin typeface="Times New Roman"/>
            </a:endParaRPr>
          </a:p>
        </p:txBody>
      </p:sp>
      <p:graphicFrame>
        <p:nvGraphicFramePr>
          <p:cNvPr id="78" name=""/>
          <p:cNvGraphicFramePr/>
          <p:nvPr/>
        </p:nvGraphicFramePr>
        <p:xfrm>
          <a:off x="304920" y="1447920"/>
          <a:ext cx="8191440" cy="6756120"/>
        </p:xfrm>
        <a:graphic>
          <a:graphicData uri="http://schemas.openxmlformats.org/presentationml/2006/ole">
            <p:oleObj progId="Word.Document.12" r:id="rId1" spid="">
              <p:embed/>
              <p:pic>
                <p:nvPicPr>
                  <p:cNvPr id="79" name="" descr=""/>
                  <p:cNvPicPr/>
                  <p:nvPr/>
                </p:nvPicPr>
                <p:blipFill>
                  <a:blip r:embed="rId2"/>
                  <a:stretch/>
                </p:blipFill>
                <p:spPr>
                  <a:xfrm>
                    <a:off x="304920" y="1447920"/>
                    <a:ext cx="8191440" cy="6756120"/>
                  </a:xfrm>
                  <a:prstGeom prst="rect">
                    <a:avLst/>
                  </a:prstGeom>
                  <a:noFill/>
                  <a:ln w="0">
                    <a:noFill/>
                  </a:ln>
                </p:spPr>
              </p:pic>
            </p:oleObj>
          </a:graphicData>
        </a:graphic>
      </p:graphicFrame>
      <p:sp>
        <p:nvSpPr>
          <p:cNvPr id="80"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aphicFrame>
        <p:nvGraphicFramePr>
          <p:cNvPr id="81" name=""/>
          <p:cNvGraphicFramePr/>
          <p:nvPr/>
        </p:nvGraphicFramePr>
        <p:xfrm>
          <a:off x="0" y="6114960"/>
          <a:ext cx="2695680" cy="743040"/>
        </p:xfrm>
        <a:graphic>
          <a:graphicData uri="http://schemas.openxmlformats.org/presentationml/2006/ole">
            <p:oleObj r:id="rId3" spid="">
              <p:embed/>
              <p:pic>
                <p:nvPicPr>
                  <p:cNvPr id="82" name="" descr=""/>
                  <p:cNvPicPr/>
                  <p:nvPr/>
                </p:nvPicPr>
                <p:blipFill>
                  <a:blip r:embed="rId4"/>
                  <a:stretch/>
                </p:blipFill>
                <p:spPr>
                  <a:xfrm>
                    <a:off x="0" y="6114960"/>
                    <a:ext cx="2695680" cy="743040"/>
                  </a:xfrm>
                  <a:prstGeom prst="rect">
                    <a:avLst/>
                  </a:prstGeom>
                  <a:noFill/>
                  <a:ln w="0">
                    <a:noFill/>
                  </a:ln>
                </p:spPr>
              </p:pic>
            </p:oleObj>
          </a:graphicData>
        </a:graphic>
      </p:graphicFrame>
      <p:sp>
        <p:nvSpPr>
          <p:cNvPr id="2" name="PlaceHolder 1"/>
          <p:cNvSpPr>
            <a:spLocks noGrp="1"/>
          </p:cNvSpPr>
          <p:nvPr>
            <p:ph type="sldNum" idx="1"/>
          </p:nvPr>
        </p:nvSpPr>
        <p:spPr/>
        <p:txBody>
          <a:bodyPr/>
          <a:p>
            <a:fld id="{6E8D0031-5584-43CC-A98B-6F6ADD291F52}"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
          <p:cNvSpPr/>
          <p:nvPr/>
        </p:nvSpPr>
        <p:spPr>
          <a:xfrm>
            <a:off x="6094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1800" strike="noStrike" u="none">
                <a:solidFill>
                  <a:srgbClr val="000000"/>
                </a:solidFill>
                <a:effectLst/>
                <a:uFillTx/>
                <a:latin typeface="Times New Roman"/>
              </a:rPr>
              <a:t>Low Priority Items</a:t>
            </a:r>
            <a:endParaRPr b="0" lang="en-US" sz="1800" strike="noStrike" u="none">
              <a:solidFill>
                <a:srgbClr val="000000"/>
              </a:solidFill>
              <a:effectLst/>
              <a:uFillTx/>
              <a:latin typeface="Times New Roman"/>
            </a:endParaRPr>
          </a:p>
        </p:txBody>
      </p:sp>
      <p:graphicFrame>
        <p:nvGraphicFramePr>
          <p:cNvPr id="84" name=""/>
          <p:cNvGraphicFramePr/>
          <p:nvPr/>
        </p:nvGraphicFramePr>
        <p:xfrm>
          <a:off x="457200" y="1523880"/>
          <a:ext cx="8534520" cy="7035840"/>
        </p:xfrm>
        <a:graphic>
          <a:graphicData uri="http://schemas.openxmlformats.org/presentationml/2006/ole">
            <p:oleObj progId="Word.Document.12" r:id="rId1" spid="">
              <p:embed/>
              <p:pic>
                <p:nvPicPr>
                  <p:cNvPr id="85" name="" descr=""/>
                  <p:cNvPicPr/>
                  <p:nvPr/>
                </p:nvPicPr>
                <p:blipFill>
                  <a:blip r:embed="rId2"/>
                  <a:stretch/>
                </p:blipFill>
                <p:spPr>
                  <a:xfrm>
                    <a:off x="457200" y="1523880"/>
                    <a:ext cx="8534520" cy="7035840"/>
                  </a:xfrm>
                  <a:prstGeom prst="rect">
                    <a:avLst/>
                  </a:prstGeom>
                  <a:noFill/>
                  <a:ln w="0">
                    <a:noFill/>
                  </a:ln>
                </p:spPr>
              </p:pic>
            </p:oleObj>
          </a:graphicData>
        </a:graphic>
      </p:graphicFrame>
      <p:sp>
        <p:nvSpPr>
          <p:cNvPr id="8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aphicFrame>
        <p:nvGraphicFramePr>
          <p:cNvPr id="87" name=""/>
          <p:cNvGraphicFramePr/>
          <p:nvPr/>
        </p:nvGraphicFramePr>
        <p:xfrm>
          <a:off x="0" y="6114960"/>
          <a:ext cx="2695680" cy="743040"/>
        </p:xfrm>
        <a:graphic>
          <a:graphicData uri="http://schemas.openxmlformats.org/presentationml/2006/ole">
            <p:oleObj r:id="rId3" spid="">
              <p:embed/>
              <p:pic>
                <p:nvPicPr>
                  <p:cNvPr id="88" name="" descr=""/>
                  <p:cNvPicPr/>
                  <p:nvPr/>
                </p:nvPicPr>
                <p:blipFill>
                  <a:blip r:embed="rId4"/>
                  <a:stretch/>
                </p:blipFill>
                <p:spPr>
                  <a:xfrm>
                    <a:off x="0" y="6114960"/>
                    <a:ext cx="2695680" cy="743040"/>
                  </a:xfrm>
                  <a:prstGeom prst="rect">
                    <a:avLst/>
                  </a:prstGeom>
                  <a:noFill/>
                  <a:ln w="0">
                    <a:noFill/>
                  </a:ln>
                </p:spPr>
              </p:pic>
            </p:oleObj>
          </a:graphicData>
        </a:graphic>
      </p:graphicFrame>
      <p:sp>
        <p:nvSpPr>
          <p:cNvPr id="2" name="PlaceHolder 1"/>
          <p:cNvSpPr>
            <a:spLocks noGrp="1"/>
          </p:cNvSpPr>
          <p:nvPr>
            <p:ph type="sldNum" idx="1"/>
          </p:nvPr>
        </p:nvSpPr>
        <p:spPr/>
        <p:txBody>
          <a:bodyPr/>
          <a:p>
            <a:fld id="{9072FE8A-0F60-4203-AB14-BE540A21AE49}" type="slidenum">
              <a:t>11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380880" y="1295280"/>
            <a:ext cx="8534520" cy="48006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Project Objectives: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The purpose of our review was to identify, understand and test key policies, procedures and controls related to:</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1) critical business processes (capture, confirmation, reporting, accounting and settlements)</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2) the nature and structure of the weather portfolio</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3) the various systems utilized</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Andersen Team Members: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Enron Team Members: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Bauer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Michael Schultz</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Todd Hall</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John Boudreaux</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Russ Bouwhuis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William Kelly</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Kate Agnew</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Sean Sipko</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Celeste Cisneros</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Kristi Albaugh</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Bethany Denson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Scott Tackett</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Allen Capps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Terry Sanvido</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Mark Austin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Robin Dupuis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p:txBody>
      </p:sp>
      <p:sp>
        <p:nvSpPr>
          <p:cNvPr id="22" name=""/>
          <p:cNvSpPr/>
          <p:nvPr/>
        </p:nvSpPr>
        <p:spPr>
          <a:xfrm>
            <a:off x="15840" y="10666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330B19A3-202C-4D49-A55A-033BB81EC6A2}"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p:nvPr/>
        </p:nvSpPr>
        <p:spPr>
          <a:xfrm>
            <a:off x="457200" y="1523880"/>
            <a:ext cx="8305920" cy="4419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lvl="1" marL="29196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Deal Test Summary</a:t>
            </a:r>
            <a:endParaRPr b="0" lang="en-US" sz="1800" strike="noStrike" u="none">
              <a:solidFill>
                <a:srgbClr val="000000"/>
              </a:solidFill>
              <a:effectLst/>
              <a:uFillTx/>
              <a:latin typeface="Times New Roman"/>
            </a:endParaRPr>
          </a:p>
        </p:txBody>
      </p:sp>
      <p:sp>
        <p:nvSpPr>
          <p:cNvPr id="25" name=""/>
          <p:cNvSpPr/>
          <p:nvPr/>
        </p:nvSpPr>
        <p:spPr>
          <a:xfrm>
            <a:off x="609480" y="4800600"/>
            <a:ext cx="3962520" cy="990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Deal Test Sample Summary:</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    30% Enron Online </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    10% OTC</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    60% Broker</a:t>
            </a:r>
            <a:endParaRPr b="0" lang="en-US" sz="1200" strike="noStrike" u="none">
              <a:solidFill>
                <a:srgbClr val="000000"/>
              </a:solidFill>
              <a:effectLst/>
              <a:uFillTx/>
              <a:latin typeface="Times New Roman"/>
            </a:endParaRPr>
          </a:p>
        </p:txBody>
      </p:sp>
      <p:sp>
        <p:nvSpPr>
          <p:cNvPr id="2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7" name=""/>
          <p:cNvSpPr/>
          <p:nvPr/>
        </p:nvSpPr>
        <p:spPr>
          <a:xfrm>
            <a:off x="609480" y="1676520"/>
            <a:ext cx="3962520" cy="2971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Deal Test Attributes Tested:</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executed by an authorized trader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ticket agrees to executed confirmation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Counterparty set-up in Global Counterparty</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Timely confirmation procedure </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Executed contract and/or confirmation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Contract, confirmation and deal ticket agree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Confirmation signed by authorized personnel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Broker confirmation agrees to deal ticket</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Settlements</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  Invoice terms are complete and accurate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  Proper accounting entries</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  Proper application of cash</a:t>
            </a:r>
            <a:endParaRPr b="0" lang="en-US" sz="1200" strike="noStrike" u="none">
              <a:solidFill>
                <a:srgbClr val="000000"/>
              </a:solidFill>
              <a:effectLst/>
              <a:uFillTx/>
              <a:latin typeface="Times New Roman"/>
            </a:endParaRPr>
          </a:p>
        </p:txBody>
      </p:sp>
      <p:sp>
        <p:nvSpPr>
          <p:cNvPr id="28" name=""/>
          <p:cNvSpPr/>
          <p:nvPr/>
        </p:nvSpPr>
        <p:spPr>
          <a:xfrm>
            <a:off x="4800600" y="1676520"/>
            <a:ext cx="3809880" cy="1523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Timeline of Deal Test:</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Review of twenty deals executed from</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January 2001 through July 2001.</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Review of five deals from deal capture through settlements.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AALLP London review of fourteen OTC London deals none of which have settled.</a:t>
            </a:r>
            <a:endParaRPr b="0" lang="en-US" sz="1200" strike="noStrike" u="none">
              <a:solidFill>
                <a:srgbClr val="000000"/>
              </a:solidFill>
              <a:effectLst/>
              <a:uFillTx/>
              <a:latin typeface="Times New Roman"/>
            </a:endParaRPr>
          </a:p>
        </p:txBody>
      </p:sp>
      <p:sp>
        <p:nvSpPr>
          <p:cNvPr id="29" name=""/>
          <p:cNvSpPr/>
          <p:nvPr/>
        </p:nvSpPr>
        <p:spPr>
          <a:xfrm>
            <a:off x="4800600" y="3352680"/>
            <a:ext cx="380988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Houston Deal Test Results: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Of our 20 sample selections, we could only verify the fax transmittal date for three deals.  Of these three, only one was faxed to the counterparty within 24 hours.  The remainder of the deals were evidenced with fax transmittal reports that were inaccurate due to fax machine error.</a:t>
            </a:r>
            <a:endParaRPr b="0" lang="en-US" sz="1200" strike="noStrike" u="none">
              <a:solidFill>
                <a:srgbClr val="000000"/>
              </a:solidFill>
              <a:effectLst/>
              <a:uFillTx/>
              <a:latin typeface="Times New Roman"/>
            </a:endParaRPr>
          </a:p>
        </p:txBody>
      </p:sp>
      <p:sp>
        <p:nvSpPr>
          <p:cNvPr id="30" name=""/>
          <p:cNvSpPr/>
          <p:nvPr/>
        </p:nvSpPr>
        <p:spPr>
          <a:xfrm>
            <a:off x="4800600" y="4952880"/>
            <a:ext cx="3809880" cy="8384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London Deal Test Results: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Eleven of the fourteen confirmations tested were not sent out timely.</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DEE20DDD-9005-4BD8-83CA-C2D7456324C0}"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p:txBody>
      </p:sp>
      <p:sp>
        <p:nvSpPr>
          <p:cNvPr id="32"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3" name=""/>
          <p:cNvSpPr/>
          <p:nvPr/>
        </p:nvSpPr>
        <p:spPr>
          <a:xfrm>
            <a:off x="457200" y="1523880"/>
            <a:ext cx="8305920" cy="42674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a:off x="685800" y="1981080"/>
            <a:ext cx="4114800" cy="35053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Process Enhancements On The Horizon</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Move to current version of Quicksilver</a:t>
            </a:r>
            <a:endParaRPr b="0" lang="en-US" sz="12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Currently running parallel with excel valuation      models that are reconciled daily</a:t>
            </a:r>
            <a:endParaRPr b="0" lang="en-US" sz="12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Full switch over before end of year</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Implementation of future version of Quicksilver by 1st Quarter 2002</a:t>
            </a:r>
            <a:endParaRPr b="0" lang="en-US" sz="12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Foreign Exchange capabilities</a:t>
            </a:r>
            <a:endParaRPr b="0" lang="en-US" sz="12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Capture more deal types (Precipitation, Min and Max deals, and Non-65 degree baseline)</a:t>
            </a:r>
            <a:endParaRPr b="0" lang="en-US" sz="12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Reports using Oracle reporting tools</a:t>
            </a:r>
            <a:endParaRPr b="0" lang="en-US" sz="12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Implementation of DCAF II in 2nd Quarter 2002</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Interface between Quicksilver and Unify early next year</a:t>
            </a:r>
            <a:endParaRPr b="0" lang="en-US" sz="1200" strike="noStrike" u="none">
              <a:solidFill>
                <a:srgbClr val="000000"/>
              </a:solidFill>
              <a:effectLst/>
              <a:uFillTx/>
              <a:latin typeface="Times New Roman"/>
            </a:endParaRPr>
          </a:p>
        </p:txBody>
      </p:sp>
      <p:sp>
        <p:nvSpPr>
          <p:cNvPr id="35" name=""/>
          <p:cNvSpPr/>
          <p:nvPr/>
        </p:nvSpPr>
        <p:spPr>
          <a:xfrm>
            <a:off x="5029200" y="1981080"/>
            <a:ext cx="3505320" cy="20574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EGM Houston Portfolio Transaction Summary:</a:t>
            </a:r>
            <a:endParaRPr b="0" lang="en-US" sz="14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267 Deals Entered Into During 2001</a:t>
            </a: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84% Of Deals Are For Winter 2001</a:t>
            </a: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10% Transacted via EOL</a:t>
            </a:r>
            <a:r>
              <a:rPr b="0" lang="en-US" sz="1200" strike="noStrike" u="none">
                <a:solidFill>
                  <a:srgbClr val="000000"/>
                </a:solidFill>
                <a:effectLst/>
                <a:uFillTx/>
                <a:latin typeface="Book Antiqua"/>
              </a:rPr>
              <a:t>	</a:t>
            </a: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10% Transacted via OTC</a:t>
            </a: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80% Transacted via Broker</a:t>
            </a:r>
            <a:endParaRPr b="0" lang="en-US" sz="1200" strike="noStrike" u="none">
              <a:solidFill>
                <a:srgbClr val="000000"/>
              </a:solidFill>
              <a:effectLst/>
              <a:uFillTx/>
              <a:latin typeface="Times New Roman"/>
            </a:endParaRPr>
          </a:p>
        </p:txBody>
      </p:sp>
      <p:sp>
        <p:nvSpPr>
          <p:cNvPr id="36" name=""/>
          <p:cNvSpPr/>
          <p:nvPr/>
        </p:nvSpPr>
        <p:spPr>
          <a:xfrm>
            <a:off x="5029200" y="4191120"/>
            <a:ext cx="3505320" cy="1295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New Deal Signed in October 2001</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Enron Europe deal with Dutch counterparty</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Brokered deal hedging against “frost days”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Five-year term </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Notional value of $18.3 million</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MTM value of $1.1 million</a:t>
            </a:r>
            <a:endParaRPr b="0" lang="en-US" sz="12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D946934-FED0-4D82-9AF7-E516C6BE2825}"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457200" y="1523880"/>
            <a:ext cx="8153280" cy="46483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Facts as of 9/1/01</a:t>
            </a:r>
            <a:endParaRPr b="0" lang="en-US" sz="1800" strike="noStrike" u="none">
              <a:solidFill>
                <a:srgbClr val="000000"/>
              </a:solidFill>
              <a:effectLst/>
              <a:uFillTx/>
              <a:latin typeface="Times New Roman"/>
            </a:endParaRPr>
          </a:p>
        </p:txBody>
      </p:sp>
      <p:sp>
        <p:nvSpPr>
          <p:cNvPr id="39"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pSp>
        <p:nvGrpSpPr>
          <p:cNvPr id="40" name=""/>
          <p:cNvGrpSpPr/>
          <p:nvPr/>
        </p:nvGrpSpPr>
        <p:grpSpPr>
          <a:xfrm>
            <a:off x="685800" y="1676520"/>
            <a:ext cx="7696080" cy="4419000"/>
            <a:chOff x="685800" y="1676520"/>
            <a:chExt cx="7696080" cy="4419000"/>
          </a:xfrm>
        </p:grpSpPr>
        <p:sp>
          <p:nvSpPr>
            <p:cNvPr id="41" name=""/>
            <p:cNvSpPr/>
            <p:nvPr/>
          </p:nvSpPr>
          <p:spPr>
            <a:xfrm>
              <a:off x="4724280" y="1676520"/>
              <a:ext cx="3657600" cy="2209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COMMODITIES TRADED:</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Heating Degree Day (HDD)</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Cooling Degree Day (CDD)</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Freezing Degree Day (FDD)</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Rainfall</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Tmax, Tmin, Tavg (event days)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Gas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Power</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pSp>
          <p:nvGrpSpPr>
            <p:cNvPr id="42" name=""/>
            <p:cNvGrpSpPr/>
            <p:nvPr/>
          </p:nvGrpSpPr>
          <p:grpSpPr>
            <a:xfrm>
              <a:off x="685800" y="4038480"/>
              <a:ext cx="3809880" cy="2057040"/>
              <a:chOff x="685800" y="4038480"/>
              <a:chExt cx="3809880" cy="2057040"/>
            </a:xfrm>
          </p:grpSpPr>
          <p:sp>
            <p:nvSpPr>
              <p:cNvPr id="43" name=""/>
              <p:cNvSpPr/>
              <p:nvPr/>
            </p:nvSpPr>
            <p:spPr>
              <a:xfrm>
                <a:off x="685800" y="4038480"/>
                <a:ext cx="3809880" cy="20570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TOP COUNTERPARTIES:</a:t>
                </a:r>
                <a:endParaRPr b="0" lang="en-US" sz="14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4" name=""/>
              <p:cNvSpPr/>
              <p:nvPr/>
            </p:nvSpPr>
            <p:spPr>
              <a:xfrm>
                <a:off x="2743200" y="4571640"/>
                <a:ext cx="152388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Mirant</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Louis Dreyfus</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Swiss Re</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AEGIS</a:t>
                </a: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p:txBody>
          </p:sp>
          <p:sp>
            <p:nvSpPr>
              <p:cNvPr id="45" name=""/>
              <p:cNvSpPr/>
              <p:nvPr/>
            </p:nvSpPr>
            <p:spPr>
              <a:xfrm>
                <a:off x="914400" y="4571640"/>
                <a:ext cx="160020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Koch</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HETCO</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Aquila</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XL / Element</a:t>
                </a:r>
                <a:endParaRPr b="0" lang="en-US" sz="1400" strike="noStrike" u="none">
                  <a:solidFill>
                    <a:srgbClr val="000000"/>
                  </a:solidFill>
                  <a:effectLst/>
                  <a:uFillTx/>
                  <a:latin typeface="Times New Roman"/>
                </a:endParaRPr>
              </a:p>
            </p:txBody>
          </p:sp>
        </p:grpSp>
        <p:grpSp>
          <p:nvGrpSpPr>
            <p:cNvPr id="46" name=""/>
            <p:cNvGrpSpPr/>
            <p:nvPr/>
          </p:nvGrpSpPr>
          <p:grpSpPr>
            <a:xfrm>
              <a:off x="4724280" y="4038480"/>
              <a:ext cx="3657600" cy="2057040"/>
              <a:chOff x="4724280" y="4038480"/>
              <a:chExt cx="3657600" cy="2057040"/>
            </a:xfrm>
          </p:grpSpPr>
          <p:sp>
            <p:nvSpPr>
              <p:cNvPr id="47" name=""/>
              <p:cNvSpPr/>
              <p:nvPr/>
            </p:nvSpPr>
            <p:spPr>
              <a:xfrm>
                <a:off x="4724280" y="4038480"/>
                <a:ext cx="3657600" cy="20570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GENERAL STATISTICS: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Number of cities by region with </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current activity</a:t>
                </a:r>
                <a:endParaRPr b="0" lang="en-US" sz="14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66 United States</a:t>
                </a:r>
                <a:endParaRPr b="0" lang="en-US" sz="14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29 Europe</a:t>
                </a:r>
                <a:endParaRPr b="0" lang="en-US" sz="14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4 Japan</a:t>
                </a:r>
                <a:endParaRPr b="0" lang="en-US" sz="14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2 Australia</a:t>
                </a:r>
                <a:endParaRPr b="0" lang="en-US" sz="1400" strike="noStrike" u="none">
                  <a:solidFill>
                    <a:srgbClr val="000000"/>
                  </a:solidFill>
                  <a:effectLst/>
                  <a:uFillTx/>
                  <a:latin typeface="Times New Roman"/>
                </a:endParaRPr>
              </a:p>
              <a:p>
                <a:pPr lvl="1" marL="29196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8" name=""/>
              <p:cNvSpPr/>
              <p:nvPr/>
            </p:nvSpPr>
            <p:spPr>
              <a:xfrm>
                <a:off x="5486400" y="4343040"/>
                <a:ext cx="25905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1448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1448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9" name=""/>
              <p:cNvSpPr/>
              <p:nvPr/>
            </p:nvSpPr>
            <p:spPr>
              <a:xfrm>
                <a:off x="6629400" y="5028840"/>
                <a:ext cx="1066680" cy="274320"/>
              </a:xfrm>
              <a:prstGeom prst="rect">
                <a:avLst/>
              </a:prstGeom>
              <a:noFill/>
              <a:ln w="0">
                <a:noFill/>
              </a:ln>
            </p:spPr>
            <p:style>
              <a:lnRef idx="0"/>
              <a:fillRef idx="0"/>
              <a:effectRef idx="0"/>
              <a:fontRef idx="minor"/>
            </p:style>
            <p:txBody>
              <a:bodyPr lIns="90000" rIns="90000" tIns="46800" bIns="46800" anchor="t">
                <a:spAutoFit/>
              </a:bodyPr>
              <a:p>
                <a:pPr lvl="1" marL="11448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0" name=""/>
              <p:cNvSpPr/>
              <p:nvPr/>
            </p:nvSpPr>
            <p:spPr>
              <a:xfrm>
                <a:off x="5105160" y="5028840"/>
                <a:ext cx="1524240" cy="274320"/>
              </a:xfrm>
              <a:prstGeom prst="rect">
                <a:avLst/>
              </a:prstGeom>
              <a:noFill/>
              <a:ln w="0">
                <a:noFill/>
              </a:ln>
            </p:spPr>
            <p:style>
              <a:lnRef idx="0"/>
              <a:fillRef idx="0"/>
              <a:effectRef idx="0"/>
              <a:fontRef idx="minor"/>
            </p:style>
            <p:txBody>
              <a:bodyPr lIns="90000" rIns="90000" tIns="46800" bIns="46800" anchor="t">
                <a:spAutoFit/>
              </a:bodyPr>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51" name=""/>
            <p:cNvGrpSpPr/>
            <p:nvPr/>
          </p:nvGrpSpPr>
          <p:grpSpPr>
            <a:xfrm>
              <a:off x="685800" y="1676520"/>
              <a:ext cx="3809880" cy="2209680"/>
              <a:chOff x="685800" y="1676520"/>
              <a:chExt cx="3809880" cy="2209680"/>
            </a:xfrm>
          </p:grpSpPr>
          <p:sp>
            <p:nvSpPr>
              <p:cNvPr id="52" name=""/>
              <p:cNvSpPr/>
              <p:nvPr/>
            </p:nvSpPr>
            <p:spPr>
              <a:xfrm>
                <a:off x="685800" y="1676520"/>
                <a:ext cx="3809880" cy="2209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TYPES AND TERMS OF PRODUCTS: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3" name=""/>
              <p:cNvSpPr/>
              <p:nvPr/>
            </p:nvSpPr>
            <p:spPr>
              <a:xfrm>
                <a:off x="2666880" y="2209680"/>
                <a:ext cx="167652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Week Ahead</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Month Ahead</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Season Ahead</a:t>
                </a:r>
                <a:endParaRPr b="0" lang="en-US" sz="1400" strike="noStrike" u="none">
                  <a:solidFill>
                    <a:srgbClr val="000000"/>
                  </a:solidFill>
                  <a:effectLst/>
                  <a:uFillTx/>
                  <a:latin typeface="Times New Roman"/>
                </a:endParaRPr>
              </a:p>
            </p:txBody>
          </p:sp>
          <p:sp>
            <p:nvSpPr>
              <p:cNvPr id="54" name=""/>
              <p:cNvSpPr/>
              <p:nvPr/>
            </p:nvSpPr>
            <p:spPr>
              <a:xfrm>
                <a:off x="1143000" y="2209680"/>
                <a:ext cx="144756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Caps</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Floors</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Collars</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Swaps</a:t>
                </a:r>
                <a:endParaRPr b="0" lang="en-US" sz="1400" strike="noStrike" u="none">
                  <a:solidFill>
                    <a:srgbClr val="000000"/>
                  </a:solidFill>
                  <a:effectLst/>
                  <a:uFillTx/>
                  <a:latin typeface="Times New Roman"/>
                </a:endParaRPr>
              </a:p>
            </p:txBody>
          </p:sp>
        </p:grpSp>
      </p:grpSp>
      <p:sp>
        <p:nvSpPr>
          <p:cNvPr id="2" name="PlaceHolder 1"/>
          <p:cNvSpPr>
            <a:spLocks noGrp="1"/>
          </p:cNvSpPr>
          <p:nvPr>
            <p:ph type="sldNum" idx="1"/>
          </p:nvPr>
        </p:nvSpPr>
        <p:spPr/>
        <p:txBody>
          <a:bodyPr/>
          <a:p>
            <a:fld id="{899B68B9-B6A1-4EA9-967E-C89007F3A196}"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p:txBody>
      </p:sp>
      <p:sp>
        <p:nvSpPr>
          <p:cNvPr id="5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aphicFrame>
        <p:nvGraphicFramePr>
          <p:cNvPr id="57" name=""/>
          <p:cNvGraphicFramePr/>
          <p:nvPr/>
        </p:nvGraphicFramePr>
        <p:xfrm>
          <a:off x="0" y="5962680"/>
          <a:ext cx="2695680" cy="743040"/>
        </p:xfrm>
        <a:graphic>
          <a:graphicData uri="http://schemas.openxmlformats.org/presentationml/2006/ole">
            <p:oleObj r:id="rId1" spid="">
              <p:embed/>
              <p:pic>
                <p:nvPicPr>
                  <p:cNvPr id="58" name="" descr=""/>
                  <p:cNvPicPr/>
                  <p:nvPr/>
                </p:nvPicPr>
                <p:blipFill>
                  <a:blip r:embed="rId2"/>
                  <a:stretch/>
                </p:blipFill>
                <p:spPr>
                  <a:xfrm>
                    <a:off x="0" y="5962680"/>
                    <a:ext cx="2695680" cy="743040"/>
                  </a:xfrm>
                  <a:prstGeom prst="rect">
                    <a:avLst/>
                  </a:prstGeom>
                  <a:noFill/>
                  <a:ln w="0">
                    <a:noFill/>
                  </a:ln>
                </p:spPr>
              </p:pic>
            </p:oleObj>
          </a:graphicData>
        </a:graphic>
      </p:graphicFrame>
      <p:sp>
        <p:nvSpPr>
          <p:cNvPr id="59" name=""/>
          <p:cNvSpPr/>
          <p:nvPr/>
        </p:nvSpPr>
        <p:spPr>
          <a:xfrm>
            <a:off x="533520" y="2743200"/>
            <a:ext cx="8305560" cy="9144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High Priority Items </a:t>
            </a:r>
            <a:endParaRPr b="0" lang="en-US" sz="4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B294F106-EB93-465A-BE3D-53F0AFE141F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
          <p:cNvSpPr/>
          <p:nvPr/>
        </p:nvSpPr>
        <p:spPr>
          <a:xfrm>
            <a:off x="609480" y="45720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High Priority Items</a:t>
            </a:r>
            <a:endParaRPr b="0" lang="en-US" sz="1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61" name=""/>
          <p:cNvGraphicFramePr/>
          <p:nvPr/>
        </p:nvGraphicFramePr>
        <p:xfrm>
          <a:off x="228600" y="1676520"/>
          <a:ext cx="8458200" cy="6892920"/>
        </p:xfrm>
        <a:graphic>
          <a:graphicData uri="http://schemas.openxmlformats.org/presentationml/2006/ole">
            <p:oleObj progId="Word.Document.12" r:id="rId1" spid="">
              <p:embed/>
              <p:pic>
                <p:nvPicPr>
                  <p:cNvPr id="62" name="" descr=""/>
                  <p:cNvPicPr/>
                  <p:nvPr/>
                </p:nvPicPr>
                <p:blipFill>
                  <a:blip r:embed="rId2"/>
                  <a:stretch/>
                </p:blipFill>
                <p:spPr>
                  <a:xfrm>
                    <a:off x="228600" y="1676520"/>
                    <a:ext cx="8458200" cy="6892920"/>
                  </a:xfrm>
                  <a:prstGeom prst="rect">
                    <a:avLst/>
                  </a:prstGeom>
                  <a:noFill/>
                  <a:ln w="0">
                    <a:noFill/>
                  </a:ln>
                </p:spPr>
              </p:pic>
            </p:oleObj>
          </a:graphicData>
        </a:graphic>
      </p:graphicFrame>
      <p:sp>
        <p:nvSpPr>
          <p:cNvPr id="63"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aphicFrame>
        <p:nvGraphicFramePr>
          <p:cNvPr id="64" name=""/>
          <p:cNvGraphicFramePr/>
          <p:nvPr/>
        </p:nvGraphicFramePr>
        <p:xfrm>
          <a:off x="0" y="6114960"/>
          <a:ext cx="2695680" cy="743040"/>
        </p:xfrm>
        <a:graphic>
          <a:graphicData uri="http://schemas.openxmlformats.org/presentationml/2006/ole">
            <p:oleObj r:id="rId3" spid="">
              <p:embed/>
              <p:pic>
                <p:nvPicPr>
                  <p:cNvPr id="65" name="" descr=""/>
                  <p:cNvPicPr/>
                  <p:nvPr/>
                </p:nvPicPr>
                <p:blipFill>
                  <a:blip r:embed="rId4"/>
                  <a:stretch/>
                </p:blipFill>
                <p:spPr>
                  <a:xfrm>
                    <a:off x="0" y="6114960"/>
                    <a:ext cx="2695680" cy="743040"/>
                  </a:xfrm>
                  <a:prstGeom prst="rect">
                    <a:avLst/>
                  </a:prstGeom>
                  <a:noFill/>
                  <a:ln w="0">
                    <a:noFill/>
                  </a:ln>
                </p:spPr>
              </p:pic>
            </p:oleObj>
          </a:graphicData>
        </a:graphic>
      </p:graphicFrame>
      <p:sp>
        <p:nvSpPr>
          <p:cNvPr id="2" name="PlaceHolder 1"/>
          <p:cNvSpPr>
            <a:spLocks noGrp="1"/>
          </p:cNvSpPr>
          <p:nvPr>
            <p:ph type="sldNum" idx="1"/>
          </p:nvPr>
        </p:nvSpPr>
        <p:spPr/>
        <p:txBody>
          <a:bodyPr/>
          <a:p>
            <a:fld id="{09813600-9586-4907-9F5E-F8FF57FEB37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p:txBody>
      </p:sp>
      <p:sp>
        <p:nvSpPr>
          <p:cNvPr id="67"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aphicFrame>
        <p:nvGraphicFramePr>
          <p:cNvPr id="68" name=""/>
          <p:cNvGraphicFramePr/>
          <p:nvPr/>
        </p:nvGraphicFramePr>
        <p:xfrm>
          <a:off x="0" y="5962680"/>
          <a:ext cx="2695680" cy="743040"/>
        </p:xfrm>
        <a:graphic>
          <a:graphicData uri="http://schemas.openxmlformats.org/presentationml/2006/ole">
            <p:oleObj r:id="rId1" spid="">
              <p:embed/>
              <p:pic>
                <p:nvPicPr>
                  <p:cNvPr id="69" name="" descr=""/>
                  <p:cNvPicPr/>
                  <p:nvPr/>
                </p:nvPicPr>
                <p:blipFill>
                  <a:blip r:embed="rId2"/>
                  <a:stretch/>
                </p:blipFill>
                <p:spPr>
                  <a:xfrm>
                    <a:off x="0" y="5962680"/>
                    <a:ext cx="2695680" cy="743040"/>
                  </a:xfrm>
                  <a:prstGeom prst="rect">
                    <a:avLst/>
                  </a:prstGeom>
                  <a:noFill/>
                  <a:ln w="0">
                    <a:noFill/>
                  </a:ln>
                </p:spPr>
              </p:pic>
            </p:oleObj>
          </a:graphicData>
        </a:graphic>
      </p:graphicFrame>
      <p:sp>
        <p:nvSpPr>
          <p:cNvPr id="70" name=""/>
          <p:cNvSpPr/>
          <p:nvPr/>
        </p:nvSpPr>
        <p:spPr>
          <a:xfrm>
            <a:off x="533520" y="2743200"/>
            <a:ext cx="8305560" cy="9144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Low Priority Items </a:t>
            </a:r>
            <a:endParaRPr b="0" lang="en-US" sz="4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3C73E55A-8143-4567-BB65-CF6FDD2ACB86}"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a:off x="6094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Weather Derivatives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1800" strike="noStrike" u="none">
                <a:solidFill>
                  <a:srgbClr val="000000"/>
                </a:solidFill>
                <a:effectLst/>
                <a:uFillTx/>
                <a:latin typeface="Times New Roman"/>
              </a:rPr>
              <a:t>Low Priority Items</a:t>
            </a:r>
            <a:endParaRPr b="0" lang="en-US" sz="1800" strike="noStrike" u="none">
              <a:solidFill>
                <a:srgbClr val="000000"/>
              </a:solidFill>
              <a:effectLst/>
              <a:uFillTx/>
              <a:latin typeface="Times New Roman"/>
            </a:endParaRPr>
          </a:p>
        </p:txBody>
      </p:sp>
      <p:graphicFrame>
        <p:nvGraphicFramePr>
          <p:cNvPr id="72" name=""/>
          <p:cNvGraphicFramePr/>
          <p:nvPr/>
        </p:nvGraphicFramePr>
        <p:xfrm>
          <a:off x="762120" y="1523880"/>
          <a:ext cx="8534160" cy="7035840"/>
        </p:xfrm>
        <a:graphic>
          <a:graphicData uri="http://schemas.openxmlformats.org/presentationml/2006/ole">
            <p:oleObj progId="Word.Document.12" r:id="rId1" spid="">
              <p:embed/>
              <p:pic>
                <p:nvPicPr>
                  <p:cNvPr id="73" name="" descr=""/>
                  <p:cNvPicPr/>
                  <p:nvPr/>
                </p:nvPicPr>
                <p:blipFill>
                  <a:blip r:embed="rId2"/>
                  <a:stretch/>
                </p:blipFill>
                <p:spPr>
                  <a:xfrm>
                    <a:off x="762120" y="1523880"/>
                    <a:ext cx="8534160" cy="7035840"/>
                  </a:xfrm>
                  <a:prstGeom prst="rect">
                    <a:avLst/>
                  </a:prstGeom>
                  <a:noFill/>
                  <a:ln w="0">
                    <a:noFill/>
                  </a:ln>
                </p:spPr>
              </p:pic>
            </p:oleObj>
          </a:graphicData>
        </a:graphic>
      </p:graphicFrame>
      <p:sp>
        <p:nvSpPr>
          <p:cNvPr id="7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aphicFrame>
        <p:nvGraphicFramePr>
          <p:cNvPr id="75" name=""/>
          <p:cNvGraphicFramePr/>
          <p:nvPr/>
        </p:nvGraphicFramePr>
        <p:xfrm>
          <a:off x="0" y="6114960"/>
          <a:ext cx="2695680" cy="743040"/>
        </p:xfrm>
        <a:graphic>
          <a:graphicData uri="http://schemas.openxmlformats.org/presentationml/2006/ole">
            <p:oleObj r:id="rId3" spid="">
              <p:embed/>
              <p:pic>
                <p:nvPicPr>
                  <p:cNvPr id="76" name="" descr=""/>
                  <p:cNvPicPr/>
                  <p:nvPr/>
                </p:nvPicPr>
                <p:blipFill>
                  <a:blip r:embed="rId4"/>
                  <a:stretch/>
                </p:blipFill>
                <p:spPr>
                  <a:xfrm>
                    <a:off x="0" y="6114960"/>
                    <a:ext cx="2695680" cy="743040"/>
                  </a:xfrm>
                  <a:prstGeom prst="rect">
                    <a:avLst/>
                  </a:prstGeom>
                  <a:noFill/>
                  <a:ln w="0">
                    <a:noFill/>
                  </a:ln>
                </p:spPr>
              </p:pic>
            </p:oleObj>
          </a:graphicData>
        </a:graphic>
      </p:graphicFrame>
      <p:sp>
        <p:nvSpPr>
          <p:cNvPr id="2" name="PlaceHolder 1"/>
          <p:cNvSpPr>
            <a:spLocks noGrp="1"/>
          </p:cNvSpPr>
          <p:nvPr>
            <p:ph type="sldNum" idx="1"/>
          </p:nvPr>
        </p:nvSpPr>
        <p:spPr/>
        <p:txBody>
          <a:bodyPr/>
          <a:p>
            <a:fld id="{B8B62B54-6793-44E1-A3D2-6AE4ED40A552}"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2161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2001-10-22T13:35:35Z</dcterms:created>
  <dc:creator>Arthur Andersen</dc:creator>
  <dc:description/>
  <dc:language>en-US</dc:language>
  <cp:lastModifiedBy>matwood</cp:lastModifiedBy>
  <cp:lastPrinted>2001-11-05T19:38:39Z</cp:lastPrinted>
  <dcterms:modified xsi:type="dcterms:W3CDTF">2001-11-15T14:37:52Z</dcterms:modified>
  <cp:revision>48</cp:revision>
  <dc:subject/>
  <dc:title>No Slide Title</dc:title>
</cp:coreProperties>
</file>