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288588" cy="6858000"/>
  <p:notesSz cx="9269413" cy="69834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9270000" cy="698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7" name="PlaceHolder 1"/>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8" name="PlaceHolder 2"/>
          <p:cNvSpPr>
            <a:spLocks noGrp="1"/>
          </p:cNvSpPr>
          <p:nvPr>
            <p:ph type="sldImg"/>
          </p:nvPr>
        </p:nvSpPr>
        <p:spPr>
          <a:xfrm>
            <a:off x="2671920" y="522360"/>
            <a:ext cx="3931920" cy="262080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2671920" y="522360"/>
            <a:ext cx="3931920" cy="2620800"/>
          </a:xfrm>
          <a:prstGeom prst="rect">
            <a:avLst/>
          </a:prstGeom>
          <a:ln w="0">
            <a:noFill/>
          </a:ln>
        </p:spPr>
      </p:sp>
      <p:sp>
        <p:nvSpPr>
          <p:cNvPr id="86" name="PlaceHolder 2"/>
          <p:cNvSpPr>
            <a:spLocks noGrp="1"/>
          </p:cNvSpPr>
          <p:nvPr>
            <p:ph type="body"/>
          </p:nvPr>
        </p:nvSpPr>
        <p:spPr>
          <a:xfrm>
            <a:off x="1234800" y="3317760"/>
            <a:ext cx="6800760" cy="314496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5" name="PlaceHolder 2"/>
          <p:cNvSpPr>
            <a:spLocks noGrp="1"/>
          </p:cNvSpPr>
          <p:nvPr>
            <p:ph type="subTitle"/>
          </p:nvPr>
        </p:nvSpPr>
        <p:spPr>
          <a:xfrm>
            <a:off x="412560" y="1337760"/>
            <a:ext cx="9520200" cy="5257800"/>
          </a:xfrm>
          <a:prstGeom prst="rect">
            <a:avLst/>
          </a:prstGeom>
          <a:noFill/>
          <a:ln w="0">
            <a:noFill/>
          </a:ln>
        </p:spPr>
        <p:txBody>
          <a:bodyPr lIns="0" rIns="0" tIns="0" bIns="0" anchor="ctr">
            <a:sp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69360" y="384120"/>
            <a:ext cx="9550440" cy="87624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412560" y="1337760"/>
            <a:ext cx="9520200" cy="5257800"/>
          </a:xfrm>
          <a:prstGeom prst="rect">
            <a:avLst/>
          </a:prstGeom>
          <a:noFill/>
          <a:ln w="0">
            <a:noFill/>
          </a:ln>
        </p:spPr>
        <p:txBody>
          <a:bodyPr lIns="90360" rIns="90360" tIns="44280" bIns="44280" anchor="t">
            <a:norm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Outline Level</a:t>
            </a:r>
            <a:endParaRPr b="1" lang="en-US" sz="1800" strike="noStrike" u="none">
              <a:solidFill>
                <a:srgbClr val="000000"/>
              </a:solidFill>
              <a:effectLst/>
              <a:uFillTx/>
              <a:latin typeface="Arial"/>
            </a:endParaRPr>
          </a:p>
          <a:p>
            <a:pPr lvl="2"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Third Outline Level</a:t>
            </a:r>
            <a:endParaRPr b="1" lang="en-US" sz="1800" strike="noStrike" u="none">
              <a:solidFill>
                <a:srgbClr val="000000"/>
              </a:solidFill>
              <a:effectLst/>
              <a:uFillTx/>
              <a:latin typeface="Arial"/>
            </a:endParaRPr>
          </a:p>
          <a:p>
            <a:pPr lvl="3"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343080" indent="-343080">
              <a:spcBef>
                <a:spcPts val="451"/>
              </a:spcBef>
              <a:buClr>
                <a:srgbClr val="000000"/>
              </a:buClr>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pic>
        <p:nvPicPr>
          <p:cNvPr id="2" name="ENE_C_WHI" descr=""/>
          <p:cNvPicPr/>
          <p:nvPr/>
        </p:nvPicPr>
        <p:blipFill>
          <a:blip r:embed="rId2"/>
          <a:stretch/>
        </p:blipFill>
        <p:spPr>
          <a:xfrm>
            <a:off x="9040680" y="5716440"/>
            <a:ext cx="704880" cy="708120"/>
          </a:xfrm>
          <a:prstGeom prst="rect">
            <a:avLst/>
          </a:prstGeom>
          <a:noFill/>
          <a:ln w="0">
            <a:noFill/>
          </a:ln>
        </p:spPr>
      </p:pic>
      <p:sp>
        <p:nvSpPr>
          <p:cNvPr id="3"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797040" y="3327120"/>
            <a:ext cx="8743680" cy="1143000"/>
          </a:xfrm>
          <a:prstGeom prst="rect">
            <a:avLst/>
          </a:prstGeom>
          <a:noFill/>
          <a:ln w="0">
            <a:noFill/>
          </a:ln>
        </p:spPr>
        <p:txBody>
          <a:bodyPr lIns="90360" rIns="90360" tIns="44280" bIns="442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WTI Market Maker Simulation</a:t>
            </a:r>
            <a:br>
              <a:rPr sz="2400"/>
            </a:br>
            <a:r>
              <a:rPr b="1" lang="en-US" sz="2400" strike="noStrike" u="none">
                <a:solidFill>
                  <a:srgbClr val="000000"/>
                </a:solidFill>
                <a:effectLst/>
                <a:uFillTx/>
                <a:latin typeface="Arial Black"/>
              </a:rPr>
              <a:t>(open-close trading)</a:t>
            </a:r>
            <a:br>
              <a:rPr sz="2400"/>
            </a:br>
            <a:r>
              <a:rPr b="1" lang="en-US" sz="2400" strike="noStrike" u="none">
                <a:solidFill>
                  <a:srgbClr val="000000"/>
                </a:solidFill>
                <a:effectLst/>
                <a:uFillTx/>
                <a:latin typeface="Arial Black"/>
              </a:rPr>
              <a:t>19 December, 2000</a:t>
            </a:r>
            <a:endParaRPr b="0" lang="en-US" sz="2400" strike="noStrike" u="none">
              <a:solidFill>
                <a:srgbClr val="000000"/>
              </a:solidFill>
              <a:effectLst/>
              <a:uFillTx/>
              <a:latin typeface="Arial Black"/>
            </a:endParaRPr>
          </a:p>
        </p:txBody>
      </p:sp>
      <p:sp>
        <p:nvSpPr>
          <p:cNvPr id="10" name="PlaceHolder 2"/>
          <p:cNvSpPr>
            <a:spLocks noGrp="1"/>
          </p:cNvSpPr>
          <p:nvPr>
            <p:ph type="subTitle"/>
          </p:nvPr>
        </p:nvSpPr>
        <p:spPr>
          <a:xfrm>
            <a:off x="1580760" y="4749480"/>
            <a:ext cx="7248600" cy="1168200"/>
          </a:xfrm>
          <a:prstGeom prst="rect">
            <a:avLst/>
          </a:prstGeom>
          <a:noFill/>
          <a:ln w="0">
            <a:noFill/>
          </a:ln>
        </p:spPr>
        <p:txBody>
          <a:bodyPr lIns="90360" rIns="90360" tIns="44280" bIns="44280" anchor="t">
            <a:noAutofit/>
          </a:bodyPr>
          <a:p>
            <a:pPr indent="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John Lavorato</a:t>
            </a:r>
            <a:endParaRPr b="1" lang="en-US" sz="24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Chief Operating Officer, Enron Wholesale Services</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Prepared by Zimin Lu, Stinson Gibner, Hector Campos Enron Research</a:t>
            </a:r>
            <a:endParaRPr b="1" lang="en-US" sz="18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pic>
        <p:nvPicPr>
          <p:cNvPr id="11" name="" descr=""/>
          <p:cNvPicPr/>
          <p:nvPr/>
        </p:nvPicPr>
        <p:blipFill>
          <a:blip r:embed="rId1"/>
          <a:stretch/>
        </p:blipFill>
        <p:spPr>
          <a:xfrm>
            <a:off x="3643200" y="609480"/>
            <a:ext cx="3000600" cy="2667240"/>
          </a:xfrm>
          <a:prstGeom prst="rect">
            <a:avLst/>
          </a:prstGeom>
          <a:noFill/>
          <a:ln w="0">
            <a:noFill/>
          </a:ln>
        </p:spPr>
      </p:pic>
      <p:sp>
        <p:nvSpPr>
          <p:cNvPr id="12" name=""/>
          <p:cNvSpPr/>
          <p:nvPr/>
        </p:nvSpPr>
        <p:spPr>
          <a:xfrm>
            <a:off x="0" y="6550200"/>
            <a:ext cx="10287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 name=""/>
          <p:cNvSpPr/>
          <p:nvPr/>
        </p:nvSpPr>
        <p:spPr>
          <a:xfrm>
            <a:off x="0" y="200160"/>
            <a:ext cx="10287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2108160" y="1905120"/>
            <a:ext cx="6095880" cy="30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0" name="" descr=""/>
          <p:cNvPicPr/>
          <p:nvPr/>
        </p:nvPicPr>
        <p:blipFill>
          <a:blip r:embed="rId1"/>
          <a:stretch/>
        </p:blipFill>
        <p:spPr>
          <a:xfrm>
            <a:off x="4970520" y="392040"/>
            <a:ext cx="4816440" cy="2903760"/>
          </a:xfrm>
          <a:prstGeom prst="rect">
            <a:avLst/>
          </a:prstGeom>
          <a:noFill/>
          <a:ln w="0">
            <a:noFill/>
          </a:ln>
        </p:spPr>
      </p:pic>
      <p:sp>
        <p:nvSpPr>
          <p:cNvPr id="71" name=""/>
          <p:cNvSpPr/>
          <p:nvPr/>
        </p:nvSpPr>
        <p:spPr>
          <a:xfrm>
            <a:off x="86342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9</a:t>
            </a:r>
            <a:endParaRPr b="0" lang="en-US" sz="2000" strike="noStrike" u="none">
              <a:solidFill>
                <a:srgbClr val="000000"/>
              </a:solidFill>
              <a:effectLst/>
              <a:uFillTx/>
              <a:latin typeface="Arial"/>
            </a:endParaRPr>
          </a:p>
        </p:txBody>
      </p:sp>
      <p:pic>
        <p:nvPicPr>
          <p:cNvPr id="72" name="" descr=""/>
          <p:cNvPicPr/>
          <p:nvPr/>
        </p:nvPicPr>
        <p:blipFill>
          <a:blip r:embed="rId2"/>
          <a:stretch/>
        </p:blipFill>
        <p:spPr>
          <a:xfrm>
            <a:off x="235080" y="2587680"/>
            <a:ext cx="948528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3" name="" descr=""/>
          <p:cNvPicPr/>
          <p:nvPr/>
        </p:nvPicPr>
        <p:blipFill>
          <a:blip r:embed="rId1"/>
          <a:stretch/>
        </p:blipFill>
        <p:spPr>
          <a:xfrm>
            <a:off x="5078520" y="379440"/>
            <a:ext cx="4722840" cy="2847960"/>
          </a:xfrm>
          <a:prstGeom prst="rect">
            <a:avLst/>
          </a:prstGeom>
          <a:noFill/>
          <a:ln w="0">
            <a:noFill/>
          </a:ln>
        </p:spPr>
      </p:pic>
      <p:sp>
        <p:nvSpPr>
          <p:cNvPr id="74" name=""/>
          <p:cNvSpPr/>
          <p:nvPr/>
        </p:nvSpPr>
        <p:spPr>
          <a:xfrm>
            <a:off x="847548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10</a:t>
            </a:r>
            <a:endParaRPr b="0" lang="en-US" sz="2000" strike="noStrike" u="none">
              <a:solidFill>
                <a:srgbClr val="000000"/>
              </a:solidFill>
              <a:effectLst/>
              <a:uFillTx/>
              <a:latin typeface="Arial"/>
            </a:endParaRPr>
          </a:p>
        </p:txBody>
      </p:sp>
      <p:pic>
        <p:nvPicPr>
          <p:cNvPr id="75" name="" descr=""/>
          <p:cNvPicPr/>
          <p:nvPr/>
        </p:nvPicPr>
        <p:blipFill>
          <a:blip r:embed="rId2"/>
          <a:stretch/>
        </p:blipFill>
        <p:spPr>
          <a:xfrm>
            <a:off x="222120" y="2384280"/>
            <a:ext cx="9549000" cy="309276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6" name="" descr=""/>
          <p:cNvPicPr/>
          <p:nvPr/>
        </p:nvPicPr>
        <p:blipFill>
          <a:blip r:embed="rId1"/>
          <a:stretch/>
        </p:blipFill>
        <p:spPr>
          <a:xfrm>
            <a:off x="5052960" y="366840"/>
            <a:ext cx="4803840" cy="2896920"/>
          </a:xfrm>
          <a:prstGeom prst="rect">
            <a:avLst/>
          </a:prstGeom>
          <a:noFill/>
          <a:ln w="0">
            <a:noFill/>
          </a:ln>
        </p:spPr>
      </p:pic>
      <p:sp>
        <p:nvSpPr>
          <p:cNvPr id="77" name=""/>
          <p:cNvSpPr/>
          <p:nvPr/>
        </p:nvSpPr>
        <p:spPr>
          <a:xfrm>
            <a:off x="8412120" y="591552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a:t>
            </a:r>
            <a:endParaRPr b="0" lang="en-US" sz="2000" strike="noStrike" u="none">
              <a:solidFill>
                <a:srgbClr val="000000"/>
              </a:solidFill>
              <a:effectLst/>
              <a:uFillTx/>
              <a:latin typeface="Arial"/>
            </a:endParaRPr>
          </a:p>
        </p:txBody>
      </p:sp>
      <p:pic>
        <p:nvPicPr>
          <p:cNvPr id="78" name="" descr=""/>
          <p:cNvPicPr/>
          <p:nvPr/>
        </p:nvPicPr>
        <p:blipFill>
          <a:blip r:embed="rId2"/>
          <a:stretch/>
        </p:blipFill>
        <p:spPr>
          <a:xfrm>
            <a:off x="247680" y="2486160"/>
            <a:ext cx="956160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Last Words  </a:t>
            </a:r>
            <a:endParaRPr b="0" lang="en-US" sz="3000" strike="noStrike" u="none">
              <a:solidFill>
                <a:srgbClr val="000000"/>
              </a:solidFill>
              <a:effectLst/>
              <a:uFillTx/>
              <a:latin typeface="Arial"/>
            </a:endParaRPr>
          </a:p>
        </p:txBody>
      </p:sp>
      <p:sp>
        <p:nvSpPr>
          <p:cNvPr id="80" name=""/>
          <p:cNvSpPr/>
          <p:nvPr/>
        </p:nvSpPr>
        <p:spPr>
          <a:xfrm>
            <a:off x="884160" y="1762200"/>
            <a:ext cx="823428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Transaction costs can be built into the bid-offer spread, so that the input reflects the “effective spread”.</a:t>
            </a:r>
            <a:endParaRPr b="0" lang="en-US" sz="1800" strike="noStrike" u="none">
              <a:solidFill>
                <a:srgbClr val="000000"/>
              </a:solidFill>
              <a:effectLst/>
              <a:uFillTx/>
              <a:latin typeface="Arial"/>
            </a:endParaRPr>
          </a:p>
        </p:txBody>
      </p:sp>
      <p:sp>
        <p:nvSpPr>
          <p:cNvPr id="81"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2"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3" name=""/>
          <p:cNvSpPr/>
          <p:nvPr/>
        </p:nvSpPr>
        <p:spPr>
          <a:xfrm>
            <a:off x="8437320" y="5852160"/>
            <a:ext cx="46368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a:t>
            </a:r>
            <a:endParaRPr b="0" lang="en-US" sz="2000" strike="noStrike" u="none">
              <a:solidFill>
                <a:srgbClr val="000000"/>
              </a:solidFill>
              <a:effectLst/>
              <a:uFillTx/>
              <a:latin typeface="Arial"/>
            </a:endParaRPr>
          </a:p>
        </p:txBody>
      </p:sp>
      <p:sp>
        <p:nvSpPr>
          <p:cNvPr id="84" name=""/>
          <p:cNvSpPr/>
          <p:nvPr/>
        </p:nvSpPr>
        <p:spPr>
          <a:xfrm>
            <a:off x="896760" y="2782800"/>
            <a:ext cx="8234640" cy="7527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model assumes that we can liquidate positions at closing price, to bring down the open position within the net open position allowed.  In reality it may incur some cost due to market friction.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Simulation Procedures  </a:t>
            </a:r>
            <a:endParaRPr b="0" lang="en-US" sz="3000" strike="noStrike" u="none">
              <a:solidFill>
                <a:srgbClr val="000000"/>
              </a:solidFill>
              <a:effectLst/>
              <a:uFillTx/>
              <a:latin typeface="Arial"/>
            </a:endParaRPr>
          </a:p>
        </p:txBody>
      </p:sp>
      <p:sp>
        <p:nvSpPr>
          <p:cNvPr id="16" name=""/>
          <p:cNvSpPr/>
          <p:nvPr/>
        </p:nvSpPr>
        <p:spPr>
          <a:xfrm>
            <a:off x="1036800" y="1054080"/>
            <a:ext cx="823428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simulation model has two versions</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Version 1 assumes continuous trading, i.e., close - close prices are used Version 2 assumes open-close trading, a more realistic assumption </a:t>
            </a:r>
            <a:endParaRPr b="0" lang="en-US" sz="1800" strike="noStrike" u="none">
              <a:solidFill>
                <a:srgbClr val="000000"/>
              </a:solidFill>
              <a:effectLst/>
              <a:uFillTx/>
              <a:latin typeface="Arial"/>
            </a:endParaRPr>
          </a:p>
        </p:txBody>
      </p:sp>
      <p:sp>
        <p:nvSpPr>
          <p:cNvPr id="17"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 name=""/>
          <p:cNvSpPr/>
          <p:nvPr/>
        </p:nvSpPr>
        <p:spPr>
          <a:xfrm>
            <a:off x="961920" y="2637000"/>
            <a:ext cx="8043840" cy="3808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2057760" y="2665440"/>
            <a:ext cx="3379320" cy="3355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Simulation Procedure V.2</a:t>
            </a:r>
            <a:endParaRPr b="0" lang="en-US" sz="2200" strike="noStrike" u="none">
              <a:solidFill>
                <a:srgbClr val="000000"/>
              </a:solidFill>
              <a:effectLst/>
              <a:uFillTx/>
              <a:latin typeface="Arial"/>
            </a:endParaRPr>
          </a:p>
        </p:txBody>
      </p:sp>
      <p:sp>
        <p:nvSpPr>
          <p:cNvPr id="20" name=""/>
          <p:cNvSpPr/>
          <p:nvPr/>
        </p:nvSpPr>
        <p:spPr>
          <a:xfrm>
            <a:off x="1905120" y="2955960"/>
            <a:ext cx="3419280" cy="3024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21" name=""/>
          <p:cNvSpPr/>
          <p:nvPr/>
        </p:nvSpPr>
        <p:spPr>
          <a:xfrm>
            <a:off x="2822040" y="3052800"/>
            <a:ext cx="3409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Zimin Lu x36388, Stinson Gibner x34748</a:t>
            </a:r>
            <a:endParaRPr b="0" lang="en-US" sz="1400" strike="noStrike" u="none">
              <a:solidFill>
                <a:srgbClr val="000000"/>
              </a:solidFill>
              <a:effectLst/>
              <a:uFillTx/>
              <a:latin typeface="Arial"/>
            </a:endParaRPr>
          </a:p>
        </p:txBody>
      </p:sp>
      <p:sp>
        <p:nvSpPr>
          <p:cNvPr id="22" name=""/>
          <p:cNvSpPr/>
          <p:nvPr/>
        </p:nvSpPr>
        <p:spPr>
          <a:xfrm>
            <a:off x="1704600" y="34974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23" name=""/>
          <p:cNvSpPr/>
          <p:nvPr/>
        </p:nvSpPr>
        <p:spPr>
          <a:xfrm>
            <a:off x="1933920" y="3497400"/>
            <a:ext cx="37965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Open to Close prices are used in the simulation.</a:t>
            </a:r>
            <a:endParaRPr b="0" lang="en-US" sz="1400" strike="noStrike" u="none">
              <a:solidFill>
                <a:srgbClr val="000000"/>
              </a:solidFill>
              <a:effectLst/>
              <a:uFillTx/>
              <a:latin typeface="Arial"/>
            </a:endParaRPr>
          </a:p>
        </p:txBody>
      </p:sp>
      <p:sp>
        <p:nvSpPr>
          <p:cNvPr id="24" name=""/>
          <p:cNvSpPr/>
          <p:nvPr/>
        </p:nvSpPr>
        <p:spPr>
          <a:xfrm>
            <a:off x="1704600" y="371628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25" name=""/>
          <p:cNvSpPr/>
          <p:nvPr/>
        </p:nvSpPr>
        <p:spPr>
          <a:xfrm>
            <a:off x="1940400" y="3716280"/>
            <a:ext cx="45694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Number of trades due to market movement is determined </a:t>
            </a:r>
            <a:endParaRPr b="0" lang="en-US" sz="1400" strike="noStrike" u="none">
              <a:solidFill>
                <a:srgbClr val="000000"/>
              </a:solidFill>
              <a:effectLst/>
              <a:uFillTx/>
              <a:latin typeface="Arial"/>
            </a:endParaRPr>
          </a:p>
        </p:txBody>
      </p:sp>
      <p:sp>
        <p:nvSpPr>
          <p:cNvPr id="26" name=""/>
          <p:cNvSpPr/>
          <p:nvPr/>
        </p:nvSpPr>
        <p:spPr>
          <a:xfrm>
            <a:off x="1936800" y="3933720"/>
            <a:ext cx="47383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the ratio of open-to-close price difference versus the half </a:t>
            </a:r>
            <a:endParaRPr b="0" lang="en-US" sz="1400" strike="noStrike" u="none">
              <a:solidFill>
                <a:srgbClr val="000000"/>
              </a:solidFill>
              <a:effectLst/>
              <a:uFillTx/>
              <a:latin typeface="Arial"/>
            </a:endParaRPr>
          </a:p>
        </p:txBody>
      </p:sp>
      <p:sp>
        <p:nvSpPr>
          <p:cNvPr id="27" name=""/>
          <p:cNvSpPr/>
          <p:nvPr/>
        </p:nvSpPr>
        <p:spPr>
          <a:xfrm>
            <a:off x="1944360" y="4165560"/>
            <a:ext cx="52934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bid-offer spread.  The number of trades on a day is always equal to</a:t>
            </a:r>
            <a:endParaRPr b="0" lang="en-US" sz="1400" strike="noStrike" u="none">
              <a:solidFill>
                <a:srgbClr val="000000"/>
              </a:solidFill>
              <a:effectLst/>
              <a:uFillTx/>
              <a:latin typeface="Arial"/>
            </a:endParaRPr>
          </a:p>
        </p:txBody>
      </p:sp>
      <p:sp>
        <p:nvSpPr>
          <p:cNvPr id="28" name=""/>
          <p:cNvSpPr/>
          <p:nvPr/>
        </p:nvSpPr>
        <p:spPr>
          <a:xfrm>
            <a:off x="1935360" y="4435560"/>
            <a:ext cx="390600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daily number of trades allowed from the input.</a:t>
            </a:r>
            <a:endParaRPr b="0" lang="en-US" sz="1400" strike="noStrike" u="none">
              <a:solidFill>
                <a:srgbClr val="000000"/>
              </a:solidFill>
              <a:effectLst/>
              <a:uFillTx/>
              <a:latin typeface="Arial"/>
            </a:endParaRPr>
          </a:p>
        </p:txBody>
      </p:sp>
      <p:sp>
        <p:nvSpPr>
          <p:cNvPr id="29" name=""/>
          <p:cNvSpPr/>
          <p:nvPr/>
        </p:nvSpPr>
        <p:spPr>
          <a:xfrm>
            <a:off x="1704600" y="465444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30" name=""/>
          <p:cNvSpPr/>
          <p:nvPr/>
        </p:nvSpPr>
        <p:spPr>
          <a:xfrm>
            <a:off x="1937880" y="4654440"/>
            <a:ext cx="478836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the net open position exceeds the limit allowed, liquidation </a:t>
            </a:r>
            <a:endParaRPr b="0" lang="en-US" sz="1400" strike="noStrike" u="none">
              <a:solidFill>
                <a:srgbClr val="000000"/>
              </a:solidFill>
              <a:effectLst/>
              <a:uFillTx/>
              <a:latin typeface="Arial"/>
            </a:endParaRPr>
          </a:p>
        </p:txBody>
      </p:sp>
      <p:sp>
        <p:nvSpPr>
          <p:cNvPr id="31" name=""/>
          <p:cNvSpPr/>
          <p:nvPr/>
        </p:nvSpPr>
        <p:spPr>
          <a:xfrm>
            <a:off x="1935720" y="4871880"/>
            <a:ext cx="60170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is assumed at the close price to bring the open position to be within the limit.</a:t>
            </a:r>
            <a:endParaRPr b="0" lang="en-US" sz="1400" strike="noStrike" u="none">
              <a:solidFill>
                <a:srgbClr val="000000"/>
              </a:solidFill>
              <a:effectLst/>
              <a:uFillTx/>
              <a:latin typeface="Arial"/>
            </a:endParaRPr>
          </a:p>
        </p:txBody>
      </p:sp>
      <p:sp>
        <p:nvSpPr>
          <p:cNvPr id="32" name=""/>
          <p:cNvSpPr/>
          <p:nvPr/>
        </p:nvSpPr>
        <p:spPr>
          <a:xfrm>
            <a:off x="1704600" y="509112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33" name=""/>
          <p:cNvSpPr/>
          <p:nvPr/>
        </p:nvSpPr>
        <p:spPr>
          <a:xfrm>
            <a:off x="1933200" y="5091120"/>
            <a:ext cx="5580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the maturity date of the prompt month contract, the open position is</a:t>
            </a:r>
            <a:endParaRPr b="0" lang="en-US" sz="1400" strike="noStrike" u="none">
              <a:solidFill>
                <a:srgbClr val="000000"/>
              </a:solidFill>
              <a:effectLst/>
              <a:uFillTx/>
              <a:latin typeface="Arial"/>
            </a:endParaRPr>
          </a:p>
        </p:txBody>
      </p:sp>
      <p:sp>
        <p:nvSpPr>
          <p:cNvPr id="34" name=""/>
          <p:cNvSpPr/>
          <p:nvPr/>
        </p:nvSpPr>
        <p:spPr>
          <a:xfrm>
            <a:off x="1933920" y="5310360"/>
            <a:ext cx="3777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rolled over into the second near month contract.</a:t>
            </a:r>
            <a:endParaRPr b="0" lang="en-US" sz="1400" strike="noStrike" u="none">
              <a:solidFill>
                <a:srgbClr val="000000"/>
              </a:solidFill>
              <a:effectLst/>
              <a:uFillTx/>
              <a:latin typeface="Arial"/>
            </a:endParaRPr>
          </a:p>
        </p:txBody>
      </p:sp>
      <p:sp>
        <p:nvSpPr>
          <p:cNvPr id="35" name=""/>
          <p:cNvSpPr/>
          <p:nvPr/>
        </p:nvSpPr>
        <p:spPr>
          <a:xfrm>
            <a:off x="1704600" y="5527800"/>
            <a:ext cx="159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36" name=""/>
          <p:cNvSpPr/>
          <p:nvPr/>
        </p:nvSpPr>
        <p:spPr>
          <a:xfrm>
            <a:off x="1940400" y="5527800"/>
            <a:ext cx="67298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are MAX(daily number of trade - number of trades due to market movement, 0)</a:t>
            </a:r>
            <a:endParaRPr b="0" lang="en-US" sz="1400" strike="noStrike" u="none">
              <a:solidFill>
                <a:srgbClr val="000000"/>
              </a:solidFill>
              <a:effectLst/>
              <a:uFillTx/>
              <a:latin typeface="Arial"/>
            </a:endParaRPr>
          </a:p>
        </p:txBody>
      </p:sp>
      <p:sp>
        <p:nvSpPr>
          <p:cNvPr id="37" name=""/>
          <p:cNvSpPr/>
          <p:nvPr/>
        </p:nvSpPr>
        <p:spPr>
          <a:xfrm>
            <a:off x="1936440" y="5746680"/>
            <a:ext cx="364824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trades just earning the half of bid-offer spread.</a:t>
            </a:r>
            <a:endParaRPr b="0" lang="en-US" sz="1400" strike="noStrike" u="none">
              <a:solidFill>
                <a:srgbClr val="000000"/>
              </a:solidFill>
              <a:effectLst/>
              <a:uFillTx/>
              <a:latin typeface="Arial"/>
            </a:endParaRPr>
          </a:p>
        </p:txBody>
      </p:sp>
      <p:sp>
        <p:nvSpPr>
          <p:cNvPr id="38" name=""/>
          <p:cNvSpPr/>
          <p:nvPr/>
        </p:nvSpPr>
        <p:spPr>
          <a:xfrm rot="18900000">
            <a:off x="622440" y="278712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864684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422280" y="484560"/>
            <a:ext cx="9288360" cy="505440"/>
          </a:xfrm>
          <a:prstGeom prst="rect">
            <a:avLst/>
          </a:prstGeom>
          <a:no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Impact Of The Assumptions</a:t>
            </a:r>
            <a:endParaRPr b="0" lang="en-US" sz="3000" strike="noStrike" u="none">
              <a:solidFill>
                <a:srgbClr val="000000"/>
              </a:solidFill>
              <a:effectLst/>
              <a:uFillTx/>
              <a:latin typeface="Arial"/>
            </a:endParaRPr>
          </a:p>
        </p:txBody>
      </p:sp>
      <p:sp>
        <p:nvSpPr>
          <p:cNvPr id="41" name=""/>
          <p:cNvSpPr/>
          <p:nvPr/>
        </p:nvSpPr>
        <p:spPr>
          <a:xfrm>
            <a:off x="1023840" y="1745280"/>
            <a:ext cx="739620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Bid / Offer Spread: Higher spread, more profit</a:t>
            </a:r>
            <a:endParaRPr b="0" lang="en-US" sz="1800" strike="noStrike" u="none">
              <a:solidFill>
                <a:srgbClr val="000000"/>
              </a:solidFill>
              <a:effectLst/>
              <a:uFillTx/>
              <a:latin typeface="Arial"/>
            </a:endParaRPr>
          </a:p>
        </p:txBody>
      </p:sp>
      <p:sp>
        <p:nvSpPr>
          <p:cNvPr id="42" name=""/>
          <p:cNvSpPr/>
          <p:nvPr/>
        </p:nvSpPr>
        <p:spPr>
          <a:xfrm rot="18900000">
            <a:off x="647640" y="18093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 name=""/>
          <p:cNvSpPr/>
          <p:nvPr/>
        </p:nvSpPr>
        <p:spPr>
          <a:xfrm rot="18900000">
            <a:off x="647280" y="244440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
          <p:cNvSpPr/>
          <p:nvPr/>
        </p:nvSpPr>
        <p:spPr>
          <a:xfrm>
            <a:off x="1011240" y="235476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Daily Number of Trades:  More trades, more profit</a:t>
            </a:r>
            <a:endParaRPr b="0" lang="en-US" sz="1800" strike="noStrike" u="none">
              <a:solidFill>
                <a:srgbClr val="000000"/>
              </a:solidFill>
              <a:effectLst/>
              <a:uFillTx/>
              <a:latin typeface="Arial"/>
            </a:endParaRPr>
          </a:p>
        </p:txBody>
      </p:sp>
      <p:sp>
        <p:nvSpPr>
          <p:cNvPr id="45" name=""/>
          <p:cNvSpPr/>
          <p:nvPr/>
        </p:nvSpPr>
        <p:spPr>
          <a:xfrm>
            <a:off x="1023840" y="2965320"/>
            <a:ext cx="7662960" cy="123840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Net Open Position Allowed: NOPA does not limit open position intra-day, but limit net open position carried to the next day</a:t>
            </a:r>
            <a:endParaRPr b="0" lang="en-US" sz="1800" strike="noStrike" u="none">
              <a:solidFill>
                <a:srgbClr val="000000"/>
              </a:solidFill>
              <a:effectLst/>
              <a:uFillTx/>
              <a:latin typeface="Arial"/>
            </a:endParaRPr>
          </a:p>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larger NOPA, more volatile the cumulative P/L</a:t>
            </a:r>
            <a:endParaRPr b="0" lang="en-US" sz="1800" strike="noStrike" u="none">
              <a:solidFill>
                <a:srgbClr val="000000"/>
              </a:solidFill>
              <a:effectLst/>
              <a:uFillTx/>
              <a:latin typeface="Arial"/>
            </a:endParaRPr>
          </a:p>
        </p:txBody>
      </p:sp>
      <p:sp>
        <p:nvSpPr>
          <p:cNvPr id="46" name=""/>
          <p:cNvSpPr/>
          <p:nvPr/>
        </p:nvSpPr>
        <p:spPr>
          <a:xfrm rot="18900000">
            <a:off x="685440" y="3028680"/>
            <a:ext cx="128520" cy="11412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7" name=""/>
          <p:cNvSpPr/>
          <p:nvPr/>
        </p:nvSpPr>
        <p:spPr>
          <a:xfrm>
            <a:off x="1049400" y="4577400"/>
            <a:ext cx="6138720" cy="3135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Per Trade: Amplifies the P/L</a:t>
            </a:r>
            <a:endParaRPr b="0" lang="en-US" sz="1800" strike="noStrike" u="none">
              <a:solidFill>
                <a:srgbClr val="000000"/>
              </a:solidFill>
              <a:effectLst/>
              <a:uFillTx/>
              <a:latin typeface="Arial"/>
            </a:endParaRPr>
          </a:p>
        </p:txBody>
      </p:sp>
      <p:sp>
        <p:nvSpPr>
          <p:cNvPr id="48" name=""/>
          <p:cNvSpPr/>
          <p:nvPr/>
        </p:nvSpPr>
        <p:spPr>
          <a:xfrm rot="18900000">
            <a:off x="736560" y="465408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9" name=""/>
          <p:cNvSpPr/>
          <p:nvPr/>
        </p:nvSpPr>
        <p:spPr>
          <a:xfrm>
            <a:off x="1049400" y="5394600"/>
            <a:ext cx="7040520" cy="533160"/>
          </a:xfrm>
          <a:prstGeom prst="rect">
            <a:avLst/>
          </a:prstGeom>
          <a:noFill/>
          <a:ln w="0">
            <a:noFill/>
          </a:ln>
        </p:spPr>
        <p:style>
          <a:lnRef idx="0"/>
          <a:fillRef idx="0"/>
          <a:effectRef idx="0"/>
          <a:fontRef idx="minor"/>
        </p:style>
        <p:txBody>
          <a:bodyPr lIns="90000" rIns="90000" tIns="46800" bIns="46800" anchor="ctr">
            <a:spAutoFit/>
          </a:bodyPr>
          <a:p>
            <a:pPr>
              <a:lnSpc>
                <a:spcPct val="80000"/>
              </a:lnSpc>
              <a:spcBef>
                <a:spcPts val="38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Simulation Interval: Total P/L is path dependent, meaning that the P/L depends price history during the simulation</a:t>
            </a:r>
            <a:endParaRPr b="0" lang="en-US" sz="1800" strike="noStrike" u="none">
              <a:solidFill>
                <a:srgbClr val="000000"/>
              </a:solidFill>
              <a:effectLst/>
              <a:uFillTx/>
              <a:latin typeface="Arial"/>
            </a:endParaRPr>
          </a:p>
        </p:txBody>
      </p:sp>
      <p:sp>
        <p:nvSpPr>
          <p:cNvPr id="50" name=""/>
          <p:cNvSpPr/>
          <p:nvPr/>
        </p:nvSpPr>
        <p:spPr>
          <a:xfrm rot="18900000">
            <a:off x="774720" y="5466960"/>
            <a:ext cx="128520" cy="114480"/>
          </a:xfrm>
          <a:prstGeom prst="rect">
            <a:avLst/>
          </a:prstGeom>
          <a:solidFill>
            <a:srgbClr val="ffe80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1" name=""/>
          <p:cNvSpPr/>
          <p:nvPr/>
        </p:nvSpPr>
        <p:spPr>
          <a:xfrm>
            <a:off x="855792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 descr=""/>
          <p:cNvPicPr/>
          <p:nvPr/>
        </p:nvPicPr>
        <p:blipFill>
          <a:blip r:embed="rId1"/>
          <a:stretch/>
        </p:blipFill>
        <p:spPr>
          <a:xfrm>
            <a:off x="4475160" y="176040"/>
            <a:ext cx="5202360" cy="3135600"/>
          </a:xfrm>
          <a:prstGeom prst="rect">
            <a:avLst/>
          </a:prstGeom>
          <a:noFill/>
          <a:ln w="0">
            <a:noFill/>
          </a:ln>
        </p:spPr>
      </p:pic>
      <p:sp>
        <p:nvSpPr>
          <p:cNvPr id="53" name=""/>
          <p:cNvSpPr/>
          <p:nvPr/>
        </p:nvSpPr>
        <p:spPr>
          <a:xfrm>
            <a:off x="860904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p:txBody>
      </p:sp>
      <p:pic>
        <p:nvPicPr>
          <p:cNvPr id="54" name="" descr=""/>
          <p:cNvPicPr/>
          <p:nvPr/>
        </p:nvPicPr>
        <p:blipFill>
          <a:blip r:embed="rId2"/>
          <a:stretch/>
        </p:blipFill>
        <p:spPr>
          <a:xfrm>
            <a:off x="247680" y="2523960"/>
            <a:ext cx="9282240" cy="309276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 descr=""/>
          <p:cNvPicPr/>
          <p:nvPr/>
        </p:nvPicPr>
        <p:blipFill>
          <a:blip r:embed="rId1"/>
          <a:stretch/>
        </p:blipFill>
        <p:spPr>
          <a:xfrm>
            <a:off x="4830840" y="277920"/>
            <a:ext cx="4951440" cy="2985840"/>
          </a:xfrm>
          <a:prstGeom prst="rect">
            <a:avLst/>
          </a:prstGeom>
          <a:noFill/>
          <a:ln w="0">
            <a:noFill/>
          </a:ln>
        </p:spPr>
      </p:pic>
      <p:sp>
        <p:nvSpPr>
          <p:cNvPr id="56" name=""/>
          <p:cNvSpPr/>
          <p:nvPr/>
        </p:nvSpPr>
        <p:spPr>
          <a:xfrm>
            <a:off x="8532720" y="58777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p:txBody>
      </p:sp>
      <p:pic>
        <p:nvPicPr>
          <p:cNvPr id="57" name="" descr=""/>
          <p:cNvPicPr/>
          <p:nvPr/>
        </p:nvPicPr>
        <p:blipFill>
          <a:blip r:embed="rId2"/>
          <a:stretch/>
        </p:blipFill>
        <p:spPr>
          <a:xfrm>
            <a:off x="222120" y="2575080"/>
            <a:ext cx="949824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 descr=""/>
          <p:cNvPicPr/>
          <p:nvPr/>
        </p:nvPicPr>
        <p:blipFill>
          <a:blip r:embed="rId1"/>
          <a:stretch/>
        </p:blipFill>
        <p:spPr>
          <a:xfrm>
            <a:off x="4881600" y="290520"/>
            <a:ext cx="4849920" cy="2925720"/>
          </a:xfrm>
          <a:prstGeom prst="rect">
            <a:avLst/>
          </a:prstGeom>
          <a:noFill/>
          <a:ln w="0">
            <a:noFill/>
          </a:ln>
        </p:spPr>
      </p:pic>
      <p:sp>
        <p:nvSpPr>
          <p:cNvPr id="59" name=""/>
          <p:cNvSpPr/>
          <p:nvPr/>
        </p:nvSpPr>
        <p:spPr>
          <a:xfrm>
            <a:off x="8443800" y="59155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a:t>
            </a:r>
            <a:endParaRPr b="0" lang="en-US" sz="2000" strike="noStrike" u="none">
              <a:solidFill>
                <a:srgbClr val="000000"/>
              </a:solidFill>
              <a:effectLst/>
              <a:uFillTx/>
              <a:latin typeface="Arial"/>
            </a:endParaRPr>
          </a:p>
        </p:txBody>
      </p:sp>
      <p:pic>
        <p:nvPicPr>
          <p:cNvPr id="60" name="" descr=""/>
          <p:cNvPicPr/>
          <p:nvPr/>
        </p:nvPicPr>
        <p:blipFill>
          <a:blip r:embed="rId2"/>
          <a:stretch/>
        </p:blipFill>
        <p:spPr>
          <a:xfrm>
            <a:off x="336600" y="2536920"/>
            <a:ext cx="930744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1" name="" descr=""/>
          <p:cNvPicPr/>
          <p:nvPr/>
        </p:nvPicPr>
        <p:blipFill>
          <a:blip r:embed="rId1"/>
          <a:stretch/>
        </p:blipFill>
        <p:spPr>
          <a:xfrm>
            <a:off x="4970520" y="277920"/>
            <a:ext cx="4825800" cy="2908080"/>
          </a:xfrm>
          <a:prstGeom prst="rect">
            <a:avLst/>
          </a:prstGeom>
          <a:noFill/>
          <a:ln w="0">
            <a:noFill/>
          </a:ln>
        </p:spPr>
      </p:pic>
      <p:sp>
        <p:nvSpPr>
          <p:cNvPr id="62" name=""/>
          <p:cNvSpPr/>
          <p:nvPr/>
        </p:nvSpPr>
        <p:spPr>
          <a:xfrm>
            <a:off x="8354880" y="59029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6</a:t>
            </a:r>
            <a:endParaRPr b="0" lang="en-US" sz="2000" strike="noStrike" u="none">
              <a:solidFill>
                <a:srgbClr val="000000"/>
              </a:solidFill>
              <a:effectLst/>
              <a:uFillTx/>
              <a:latin typeface="Arial"/>
            </a:endParaRPr>
          </a:p>
        </p:txBody>
      </p:sp>
      <p:pic>
        <p:nvPicPr>
          <p:cNvPr id="63" name="" descr=""/>
          <p:cNvPicPr/>
          <p:nvPr/>
        </p:nvPicPr>
        <p:blipFill>
          <a:blip r:embed="rId2"/>
          <a:stretch/>
        </p:blipFill>
        <p:spPr>
          <a:xfrm>
            <a:off x="247680" y="2435400"/>
            <a:ext cx="945972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4" name="" descr=""/>
          <p:cNvPicPr/>
          <p:nvPr/>
        </p:nvPicPr>
        <p:blipFill>
          <a:blip r:embed="rId1"/>
          <a:stretch/>
        </p:blipFill>
        <p:spPr>
          <a:xfrm>
            <a:off x="4729320" y="227160"/>
            <a:ext cx="5121000" cy="3087720"/>
          </a:xfrm>
          <a:prstGeom prst="rect">
            <a:avLst/>
          </a:prstGeom>
          <a:noFill/>
          <a:ln w="0">
            <a:noFill/>
          </a:ln>
        </p:spPr>
      </p:pic>
      <p:sp>
        <p:nvSpPr>
          <p:cNvPr id="65" name=""/>
          <p:cNvSpPr/>
          <p:nvPr/>
        </p:nvSpPr>
        <p:spPr>
          <a:xfrm>
            <a:off x="8520120" y="592848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pic>
        <p:nvPicPr>
          <p:cNvPr id="66" name="" descr=""/>
          <p:cNvPicPr/>
          <p:nvPr/>
        </p:nvPicPr>
        <p:blipFill>
          <a:blip r:embed="rId2"/>
          <a:stretch/>
        </p:blipFill>
        <p:spPr>
          <a:xfrm>
            <a:off x="260280" y="2486160"/>
            <a:ext cx="9523440" cy="309240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7" name="" descr=""/>
          <p:cNvPicPr/>
          <p:nvPr/>
        </p:nvPicPr>
        <p:blipFill>
          <a:blip r:embed="rId1"/>
          <a:stretch/>
        </p:blipFill>
        <p:spPr>
          <a:xfrm>
            <a:off x="4792680" y="303120"/>
            <a:ext cx="5006880" cy="3019680"/>
          </a:xfrm>
          <a:prstGeom prst="rect">
            <a:avLst/>
          </a:prstGeom>
          <a:noFill/>
          <a:ln w="0">
            <a:noFill/>
          </a:ln>
        </p:spPr>
      </p:pic>
      <p:sp>
        <p:nvSpPr>
          <p:cNvPr id="68" name=""/>
          <p:cNvSpPr/>
          <p:nvPr/>
        </p:nvSpPr>
        <p:spPr>
          <a:xfrm>
            <a:off x="8646840" y="5890320"/>
            <a:ext cx="322200" cy="39888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a:t>
            </a:r>
            <a:endParaRPr b="0" lang="en-US" sz="2000" strike="noStrike" u="none">
              <a:solidFill>
                <a:srgbClr val="000000"/>
              </a:solidFill>
              <a:effectLst/>
              <a:uFillTx/>
              <a:latin typeface="Arial"/>
            </a:endParaRPr>
          </a:p>
        </p:txBody>
      </p:sp>
      <p:pic>
        <p:nvPicPr>
          <p:cNvPr id="69" name="" descr=""/>
          <p:cNvPicPr/>
          <p:nvPr/>
        </p:nvPicPr>
        <p:blipFill>
          <a:blip r:embed="rId2"/>
          <a:stretch/>
        </p:blipFill>
        <p:spPr>
          <a:xfrm>
            <a:off x="260280" y="2562120"/>
            <a:ext cx="9485280" cy="309240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7245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Graphic Services</dc:creator>
  <dc:description/>
  <dc:language>en-US</dc:language>
  <cp:lastModifiedBy>sgibner</cp:lastModifiedBy>
  <cp:lastPrinted>2000-12-15T14:45:00Z</cp:lastPrinted>
  <dcterms:modified xsi:type="dcterms:W3CDTF">2000-12-19T21:14:11Z</dcterms:modified>
  <cp:revision>554</cp:revision>
  <dc:subject/>
  <dc:title>No Slide Title</dc:title>
</cp:coreProperties>
</file>