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3.wmf" ContentType="image/x-wmf"/>
  <Override PartName="/ppt/media/image4.wmf" ContentType="image/x-wmf"/>
  <Override PartName="/ppt/media/image9.wmf" ContentType="image/x-wmf"/>
  <Override PartName="/ppt/media/image18.wmf" ContentType="image/x-wmf"/>
  <Override PartName="/ppt/media/image20.wmf" ContentType="image/x-wmf"/>
  <Override PartName="/ppt/media/image12.wmf" ContentType="image/x-wmf"/>
  <Override PartName="/ppt/media/image3.wmf" ContentType="image/x-wmf"/>
  <Override PartName="/ppt/media/image19.wmf" ContentType="image/x-wmf"/>
  <Override PartName="/ppt/media/image1.png" ContentType="image/png"/>
  <Override PartName="/ppt/media/image2.png" ContentType="image/png"/>
  <Override PartName="/ppt/media/image14.wmf" ContentType="image/x-wmf"/>
  <Override PartName="/ppt/media/image5.wmf" ContentType="image/x-wmf"/>
  <Override PartName="/ppt/media/image15.wmf" ContentType="image/x-wmf"/>
  <Override PartName="/ppt/media/image6.wmf" ContentType="image/x-wmf"/>
  <Override PartName="/ppt/media/image10.wmf" ContentType="image/x-wmf"/>
  <Override PartName="/ppt/media/image16.wmf" ContentType="image/x-wmf"/>
  <Override PartName="/ppt/media/image7.wmf" ContentType="image/x-wmf"/>
  <Override PartName="/ppt/media/image11.wmf" ContentType="image/x-wmf"/>
  <Override PartName="/ppt/media/image17.wmf" ContentType="image/x-wmf"/>
  <Override PartName="/ppt/media/image8.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notesSlides/_rels/notesSlide1.xml.rels" ContentType="application/vnd.openxmlformats-package.relationships+xml"/>
  <Override PartName="/ppt/notesSlides/notesSlide1.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Lst>
  <p:sldSz cx="10288588" cy="6858000"/>
  <p:notesSz cx="9269413" cy="6983413"/>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 name=""/>
          <p:cNvSpPr/>
          <p:nvPr/>
        </p:nvSpPr>
        <p:spPr>
          <a:xfrm>
            <a:off x="0" y="0"/>
            <a:ext cx="9270000" cy="698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7" name="PlaceHolder 1"/>
          <p:cNvSpPr>
            <a:spLocks noGrp="1"/>
          </p:cNvSpPr>
          <p:nvPr>
            <p:ph type="body"/>
          </p:nvPr>
        </p:nvSpPr>
        <p:spPr>
          <a:xfrm>
            <a:off x="1234800" y="3317760"/>
            <a:ext cx="6800760" cy="3144960"/>
          </a:xfrm>
          <a:prstGeom prst="rect">
            <a:avLst/>
          </a:prstGeom>
          <a:noFill/>
          <a:ln w="0">
            <a:noFill/>
          </a:ln>
        </p:spPr>
        <p:txBody>
          <a:bodyPr lIns="91800" rIns="918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
        <p:nvSpPr>
          <p:cNvPr id="8" name="PlaceHolder 2"/>
          <p:cNvSpPr>
            <a:spLocks noGrp="1"/>
          </p:cNvSpPr>
          <p:nvPr>
            <p:ph type="sldImg"/>
          </p:nvPr>
        </p:nvSpPr>
        <p:spPr>
          <a:xfrm>
            <a:off x="2671920" y="522360"/>
            <a:ext cx="3931920" cy="2620800"/>
          </a:xfrm>
          <a:prstGeom prst="rect">
            <a:avLst/>
          </a:prstGeom>
          <a:noFill/>
          <a:ln w="1260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Click to move the slide</a:t>
            </a:r>
            <a:endParaRPr b="0" lang="en-US" sz="3000" strike="noStrike" u="none">
              <a:solidFill>
                <a:srgbClr val="000000"/>
              </a:solidFill>
              <a:effectLst/>
              <a:uFillTx/>
              <a:latin typeface="Arial Black"/>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PlaceHolder 1"/>
          <p:cNvSpPr>
            <a:spLocks noGrp="1"/>
          </p:cNvSpPr>
          <p:nvPr>
            <p:ph type="sldImg"/>
          </p:nvPr>
        </p:nvSpPr>
        <p:spPr>
          <a:xfrm>
            <a:off x="2671920" y="522360"/>
            <a:ext cx="3931920" cy="2620800"/>
          </a:xfrm>
          <a:prstGeom prst="rect">
            <a:avLst/>
          </a:prstGeom>
          <a:ln w="0">
            <a:noFill/>
          </a:ln>
        </p:spPr>
      </p:sp>
      <p:sp>
        <p:nvSpPr>
          <p:cNvPr id="89" name="PlaceHolder 2"/>
          <p:cNvSpPr>
            <a:spLocks noGrp="1"/>
          </p:cNvSpPr>
          <p:nvPr>
            <p:ph type="body"/>
          </p:nvPr>
        </p:nvSpPr>
        <p:spPr>
          <a:xfrm>
            <a:off x="1234800" y="3317760"/>
            <a:ext cx="6800760" cy="3144960"/>
          </a:xfrm>
          <a:prstGeom prst="rect">
            <a:avLst/>
          </a:prstGeom>
          <a:noFill/>
          <a:ln w="0">
            <a:noFill/>
          </a:ln>
        </p:spPr>
        <p:txBody>
          <a:bodyPr lIns="91800" rIns="918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369360" y="384120"/>
            <a:ext cx="9550440" cy="876240"/>
          </a:xfrm>
          <a:prstGeom prst="rect">
            <a:avLst/>
          </a:prstGeom>
          <a:noFill/>
          <a:ln w="0">
            <a:noFill/>
          </a:ln>
        </p:spPr>
        <p:txBody>
          <a:bodyPr lIns="90360" rIns="90360" tIns="44280" bIns="44280" anchor="t">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000" strike="noStrike" u="none">
              <a:solidFill>
                <a:srgbClr val="000000"/>
              </a:solidFill>
              <a:effectLst/>
              <a:uFillTx/>
              <a:latin typeface="Arial Black"/>
            </a:endParaRPr>
          </a:p>
        </p:txBody>
      </p:sp>
      <p:sp>
        <p:nvSpPr>
          <p:cNvPr id="5" name="PlaceHolder 2"/>
          <p:cNvSpPr>
            <a:spLocks noGrp="1"/>
          </p:cNvSpPr>
          <p:nvPr>
            <p:ph type="subTitle"/>
          </p:nvPr>
        </p:nvSpPr>
        <p:spPr>
          <a:xfrm>
            <a:off x="412560" y="1337760"/>
            <a:ext cx="9520200" cy="5257800"/>
          </a:xfrm>
          <a:prstGeom prst="rect">
            <a:avLst/>
          </a:prstGeom>
          <a:noFill/>
          <a:ln w="0">
            <a:noFill/>
          </a:ln>
        </p:spPr>
        <p:txBody>
          <a:bodyPr lIns="0" rIns="0" tIns="0" bIns="0" anchor="ctr">
            <a:spAutoFit/>
          </a:bodyPr>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369360" y="384120"/>
            <a:ext cx="9550440" cy="87624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Click to edit the title text format</a:t>
            </a:r>
            <a:endParaRPr b="0" lang="en-US" sz="3000" strike="noStrike" u="none">
              <a:solidFill>
                <a:srgbClr val="000000"/>
              </a:solidFill>
              <a:effectLst/>
              <a:uFillTx/>
              <a:latin typeface="Arial Black"/>
            </a:endParaRPr>
          </a:p>
        </p:txBody>
      </p:sp>
      <p:sp>
        <p:nvSpPr>
          <p:cNvPr id="1" name="PlaceHolder 2"/>
          <p:cNvSpPr>
            <a:spLocks noGrp="1"/>
          </p:cNvSpPr>
          <p:nvPr>
            <p:ph type="body"/>
          </p:nvPr>
        </p:nvSpPr>
        <p:spPr>
          <a:xfrm>
            <a:off x="412560" y="1337760"/>
            <a:ext cx="9520200" cy="5257800"/>
          </a:xfrm>
          <a:prstGeom prst="rect">
            <a:avLst/>
          </a:prstGeom>
          <a:noFill/>
          <a:ln w="0">
            <a:noFill/>
          </a:ln>
        </p:spPr>
        <p:txBody>
          <a:bodyPr lIns="90360" rIns="90360" tIns="44280" bIns="44280" anchor="t">
            <a:normAutofit/>
          </a:bodyPr>
          <a:p>
            <a:pPr marL="343080" indent="-343080">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Click to edit the outline text format</a:t>
            </a:r>
            <a:endParaRPr b="1" lang="en-US" sz="1800" strike="noStrike" u="none">
              <a:solidFill>
                <a:srgbClr val="000000"/>
              </a:solidFill>
              <a:effectLst/>
              <a:uFillTx/>
              <a:latin typeface="Arial"/>
            </a:endParaRPr>
          </a:p>
          <a:p>
            <a:pPr lvl="1"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Second Outline Level</a:t>
            </a:r>
            <a:endParaRPr b="1" lang="en-US" sz="1800" strike="noStrike" u="none">
              <a:solidFill>
                <a:srgbClr val="000000"/>
              </a:solidFill>
              <a:effectLst/>
              <a:uFillTx/>
              <a:latin typeface="Arial"/>
            </a:endParaRPr>
          </a:p>
          <a:p>
            <a:pPr lvl="2"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Third Outline Level</a:t>
            </a:r>
            <a:endParaRPr b="1" lang="en-US" sz="1800" strike="noStrike" u="none">
              <a:solidFill>
                <a:srgbClr val="000000"/>
              </a:solidFill>
              <a:effectLst/>
              <a:uFillTx/>
              <a:latin typeface="Arial"/>
            </a:endParaRPr>
          </a:p>
          <a:p>
            <a:pPr lvl="3"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Fourth Outline Level</a:t>
            </a:r>
            <a:endParaRPr b="1" lang="en-US" sz="1800" strike="noStrike" u="none">
              <a:solidFill>
                <a:srgbClr val="000000"/>
              </a:solidFill>
              <a:effectLst/>
              <a:uFillTx/>
              <a:latin typeface="Arial"/>
            </a:endParaRPr>
          </a:p>
          <a:p>
            <a:pPr lvl="4"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Fifth Outline Level</a:t>
            </a:r>
            <a:endParaRPr b="1" lang="en-US" sz="1800" strike="noStrike" u="none">
              <a:solidFill>
                <a:srgbClr val="000000"/>
              </a:solidFill>
              <a:effectLst/>
              <a:uFillTx/>
              <a:latin typeface="Arial"/>
            </a:endParaRPr>
          </a:p>
          <a:p>
            <a:pPr lvl="5"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Sixth Outline Level</a:t>
            </a:r>
            <a:endParaRPr b="1" lang="en-US" sz="1800" strike="noStrike" u="none">
              <a:solidFill>
                <a:srgbClr val="000000"/>
              </a:solidFill>
              <a:effectLst/>
              <a:uFillTx/>
              <a:latin typeface="Arial"/>
            </a:endParaRPr>
          </a:p>
          <a:p>
            <a:pPr lvl="6"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Seventh Outline Level</a:t>
            </a:r>
            <a:endParaRPr b="1" lang="en-US" sz="1800" strike="noStrike" u="none">
              <a:solidFill>
                <a:srgbClr val="000000"/>
              </a:solidFill>
              <a:effectLst/>
              <a:uFillTx/>
              <a:latin typeface="Arial"/>
            </a:endParaRPr>
          </a:p>
        </p:txBody>
      </p:sp>
      <p:pic>
        <p:nvPicPr>
          <p:cNvPr id="2" name="ENE_C_WHI" descr=""/>
          <p:cNvPicPr/>
          <p:nvPr/>
        </p:nvPicPr>
        <p:blipFill>
          <a:blip r:embed="rId2"/>
          <a:stretch/>
        </p:blipFill>
        <p:spPr>
          <a:xfrm>
            <a:off x="9040680" y="5716440"/>
            <a:ext cx="704880" cy="708120"/>
          </a:xfrm>
          <a:prstGeom prst="rect">
            <a:avLst/>
          </a:prstGeom>
          <a:noFill/>
          <a:ln w="0">
            <a:noFill/>
          </a:ln>
        </p:spPr>
      </p:pic>
      <p:sp>
        <p:nvSpPr>
          <p:cNvPr id="3" name=""/>
          <p:cNvSpPr/>
          <p:nvPr/>
        </p:nvSpPr>
        <p:spPr>
          <a:xfrm>
            <a:off x="0" y="200160"/>
            <a:ext cx="9144000" cy="102960"/>
          </a:xfrm>
          <a:prstGeom prst="rect">
            <a:avLst/>
          </a:prstGeom>
          <a:gradFill rotWithShape="0">
            <a:gsLst>
              <a:gs pos="0">
                <a:srgbClr val="ffffff"/>
              </a:gs>
              <a:gs pos="100000">
                <a:srgbClr val="009b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Relationship Id="rId3"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image" Target="../media/image15.wmf"/><Relationship Id="rId2" Type="http://schemas.openxmlformats.org/officeDocument/2006/relationships/image" Target="../media/image16.wmf"/><Relationship Id="rId3"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7.wmf"/><Relationship Id="rId2" Type="http://schemas.openxmlformats.org/officeDocument/2006/relationships/image" Target="../media/image18.wmf"/><Relationship Id="rId3"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9.wmf"/><Relationship Id="rId2" Type="http://schemas.openxmlformats.org/officeDocument/2006/relationships/image" Target="../media/image20.wmf"/><Relationship Id="rId3"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image" Target="../media/image6.wmf"/><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image" Target="../media/image8.wmf"/><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image" Target="../media/image10.wmf"/><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1.wmf"/><Relationship Id="rId2" Type="http://schemas.openxmlformats.org/officeDocument/2006/relationships/image" Target="../media/image12.wmf"/><Relationship Id="rId3"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3.wmf"/><Relationship Id="rId2" Type="http://schemas.openxmlformats.org/officeDocument/2006/relationships/image" Target="../media/image14.wmf"/><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771120" y="3466800"/>
            <a:ext cx="8744040" cy="114300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Black"/>
              </a:rPr>
              <a:t>WTI Market Maker Trading Simulation Model (open-close trading)</a:t>
            </a:r>
            <a:endParaRPr b="0" lang="en-US" sz="3000" strike="noStrike" u="none">
              <a:solidFill>
                <a:srgbClr val="000000"/>
              </a:solidFill>
              <a:effectLst/>
              <a:uFillTx/>
              <a:latin typeface="Arial Black"/>
            </a:endParaRPr>
          </a:p>
        </p:txBody>
      </p:sp>
      <p:sp>
        <p:nvSpPr>
          <p:cNvPr id="10" name="PlaceHolder 2"/>
          <p:cNvSpPr>
            <a:spLocks noGrp="1"/>
          </p:cNvSpPr>
          <p:nvPr>
            <p:ph type="subTitle"/>
          </p:nvPr>
        </p:nvSpPr>
        <p:spPr>
          <a:xfrm>
            <a:off x="1542600" y="4724280"/>
            <a:ext cx="7248600" cy="1486080"/>
          </a:xfrm>
          <a:prstGeom prst="rect">
            <a:avLst/>
          </a:prstGeom>
          <a:noFill/>
          <a:ln w="0">
            <a:noFill/>
          </a:ln>
        </p:spPr>
        <p:txBody>
          <a:bodyPr lIns="90360" rIns="90360" tIns="44280" bIns="44280" anchor="t">
            <a:noAutofit/>
          </a:bodyPr>
          <a:p>
            <a:pPr indent="0" algn="ctr">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Black"/>
              </a:rPr>
              <a:t>John Lavorato</a:t>
            </a:r>
            <a:endParaRPr b="1" lang="en-US" sz="2800" strike="noStrike" u="none">
              <a:solidFill>
                <a:srgbClr val="000000"/>
              </a:solidFill>
              <a:effectLst/>
              <a:uFillTx/>
              <a:latin typeface="Arial"/>
            </a:endParaRPr>
          </a:p>
          <a:p>
            <a:pPr indent="0" algn="ctr">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Chief Operating Officer, Enron Wholesale Services</a:t>
            </a:r>
            <a:endParaRPr b="1" lang="en-US" sz="18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indent="0" algn="ctr">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Prepared by Zimin Lu, Enron Research</a:t>
            </a:r>
            <a:endParaRPr b="1" lang="en-US" sz="18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pic>
        <p:nvPicPr>
          <p:cNvPr id="11" name="" descr=""/>
          <p:cNvPicPr/>
          <p:nvPr/>
        </p:nvPicPr>
        <p:blipFill>
          <a:blip r:embed="rId1"/>
          <a:stretch/>
        </p:blipFill>
        <p:spPr>
          <a:xfrm>
            <a:off x="3643200" y="609480"/>
            <a:ext cx="3000600" cy="2667240"/>
          </a:xfrm>
          <a:prstGeom prst="rect">
            <a:avLst/>
          </a:prstGeom>
          <a:noFill/>
          <a:ln w="0">
            <a:noFill/>
          </a:ln>
        </p:spPr>
      </p:pic>
      <p:sp>
        <p:nvSpPr>
          <p:cNvPr id="12" name=""/>
          <p:cNvSpPr/>
          <p:nvPr/>
        </p:nvSpPr>
        <p:spPr>
          <a:xfrm>
            <a:off x="0" y="6550200"/>
            <a:ext cx="10287000" cy="102960"/>
          </a:xfrm>
          <a:prstGeom prst="rect">
            <a:avLst/>
          </a:prstGeom>
          <a:gradFill rotWithShape="0">
            <a:gsLst>
              <a:gs pos="0">
                <a:srgbClr val="009bff"/>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3" name=""/>
          <p:cNvSpPr/>
          <p:nvPr/>
        </p:nvSpPr>
        <p:spPr>
          <a:xfrm>
            <a:off x="0" y="200160"/>
            <a:ext cx="10287000" cy="102960"/>
          </a:xfrm>
          <a:prstGeom prst="rect">
            <a:avLst/>
          </a:prstGeom>
          <a:gradFill rotWithShape="0">
            <a:gsLst>
              <a:gs pos="0">
                <a:srgbClr val="ffffff"/>
              </a:gs>
              <a:gs pos="100000">
                <a:srgbClr val="009b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4" name=""/>
          <p:cNvSpPr/>
          <p:nvPr/>
        </p:nvSpPr>
        <p:spPr>
          <a:xfrm>
            <a:off x="2108160" y="1905120"/>
            <a:ext cx="6095880" cy="3047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73" name="" descr=""/>
          <p:cNvPicPr/>
          <p:nvPr/>
        </p:nvPicPr>
        <p:blipFill>
          <a:blip r:embed="rId1"/>
          <a:stretch/>
        </p:blipFill>
        <p:spPr>
          <a:xfrm>
            <a:off x="4970520" y="392040"/>
            <a:ext cx="4816440" cy="2903760"/>
          </a:xfrm>
          <a:prstGeom prst="rect">
            <a:avLst/>
          </a:prstGeom>
          <a:noFill/>
          <a:ln w="0">
            <a:noFill/>
          </a:ln>
        </p:spPr>
      </p:pic>
      <p:sp>
        <p:nvSpPr>
          <p:cNvPr id="74" name=""/>
          <p:cNvSpPr/>
          <p:nvPr/>
        </p:nvSpPr>
        <p:spPr>
          <a:xfrm>
            <a:off x="8634240" y="59155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9</a:t>
            </a:r>
            <a:endParaRPr b="0" lang="en-US" sz="2000" strike="noStrike" u="none">
              <a:solidFill>
                <a:srgbClr val="000000"/>
              </a:solidFill>
              <a:effectLst/>
              <a:uFillTx/>
              <a:latin typeface="Arial"/>
            </a:endParaRPr>
          </a:p>
        </p:txBody>
      </p:sp>
      <p:pic>
        <p:nvPicPr>
          <p:cNvPr id="75" name="" descr=""/>
          <p:cNvPicPr/>
          <p:nvPr/>
        </p:nvPicPr>
        <p:blipFill>
          <a:blip r:embed="rId2"/>
          <a:stretch/>
        </p:blipFill>
        <p:spPr>
          <a:xfrm>
            <a:off x="293760" y="2490840"/>
            <a:ext cx="9420120" cy="3222720"/>
          </a:xfrm>
          <a:prstGeom prst="rect">
            <a:avLst/>
          </a:prstGeom>
          <a:noFill/>
          <a:ln w="0">
            <a:noFill/>
          </a:ln>
        </p:spPr>
      </p:pic>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76" name="" descr=""/>
          <p:cNvPicPr/>
          <p:nvPr/>
        </p:nvPicPr>
        <p:blipFill>
          <a:blip r:embed="rId1"/>
          <a:stretch/>
        </p:blipFill>
        <p:spPr>
          <a:xfrm>
            <a:off x="5078520" y="379440"/>
            <a:ext cx="4722840" cy="2847960"/>
          </a:xfrm>
          <a:prstGeom prst="rect">
            <a:avLst/>
          </a:prstGeom>
          <a:noFill/>
          <a:ln w="0">
            <a:noFill/>
          </a:ln>
        </p:spPr>
      </p:pic>
      <p:sp>
        <p:nvSpPr>
          <p:cNvPr id="77" name=""/>
          <p:cNvSpPr/>
          <p:nvPr/>
        </p:nvSpPr>
        <p:spPr>
          <a:xfrm>
            <a:off x="8475480" y="5915520"/>
            <a:ext cx="46368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10</a:t>
            </a:r>
            <a:endParaRPr b="0" lang="en-US" sz="2000" strike="noStrike" u="none">
              <a:solidFill>
                <a:srgbClr val="000000"/>
              </a:solidFill>
              <a:effectLst/>
              <a:uFillTx/>
              <a:latin typeface="Arial"/>
            </a:endParaRPr>
          </a:p>
        </p:txBody>
      </p:sp>
      <p:pic>
        <p:nvPicPr>
          <p:cNvPr id="78" name="" descr=""/>
          <p:cNvPicPr/>
          <p:nvPr/>
        </p:nvPicPr>
        <p:blipFill>
          <a:blip r:embed="rId2"/>
          <a:stretch/>
        </p:blipFill>
        <p:spPr>
          <a:xfrm>
            <a:off x="293760" y="2516040"/>
            <a:ext cx="9445680" cy="3222720"/>
          </a:xfrm>
          <a:prstGeom prst="rect">
            <a:avLst/>
          </a:prstGeom>
          <a:noFill/>
          <a:ln w="0">
            <a:noFill/>
          </a:ln>
        </p:spPr>
      </p:pic>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79" name="" descr=""/>
          <p:cNvPicPr/>
          <p:nvPr/>
        </p:nvPicPr>
        <p:blipFill>
          <a:blip r:embed="rId1"/>
          <a:stretch/>
        </p:blipFill>
        <p:spPr>
          <a:xfrm>
            <a:off x="5052960" y="366840"/>
            <a:ext cx="4803840" cy="2896920"/>
          </a:xfrm>
          <a:prstGeom prst="rect">
            <a:avLst/>
          </a:prstGeom>
          <a:noFill/>
          <a:ln w="0">
            <a:noFill/>
          </a:ln>
        </p:spPr>
      </p:pic>
      <p:sp>
        <p:nvSpPr>
          <p:cNvPr id="80" name=""/>
          <p:cNvSpPr/>
          <p:nvPr/>
        </p:nvSpPr>
        <p:spPr>
          <a:xfrm>
            <a:off x="8412120" y="5915520"/>
            <a:ext cx="46368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11</a:t>
            </a:r>
            <a:endParaRPr b="0" lang="en-US" sz="2000" strike="noStrike" u="none">
              <a:solidFill>
                <a:srgbClr val="000000"/>
              </a:solidFill>
              <a:effectLst/>
              <a:uFillTx/>
              <a:latin typeface="Arial"/>
            </a:endParaRPr>
          </a:p>
        </p:txBody>
      </p:sp>
      <p:pic>
        <p:nvPicPr>
          <p:cNvPr id="81" name="" descr=""/>
          <p:cNvPicPr/>
          <p:nvPr/>
        </p:nvPicPr>
        <p:blipFill>
          <a:blip r:embed="rId2"/>
          <a:stretch/>
        </p:blipFill>
        <p:spPr>
          <a:xfrm>
            <a:off x="281160" y="2465280"/>
            <a:ext cx="9483480" cy="3222720"/>
          </a:xfrm>
          <a:prstGeom prst="rect">
            <a:avLst/>
          </a:prstGeom>
          <a:noFill/>
          <a:ln w="0">
            <a:noFill/>
          </a:ln>
        </p:spPr>
      </p:pic>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2" name=""/>
          <p:cNvSpPr/>
          <p:nvPr/>
        </p:nvSpPr>
        <p:spPr>
          <a:xfrm>
            <a:off x="422280" y="484560"/>
            <a:ext cx="928836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Last Words  </a:t>
            </a:r>
            <a:endParaRPr b="0" lang="en-US" sz="3000" strike="noStrike" u="none">
              <a:solidFill>
                <a:srgbClr val="000000"/>
              </a:solidFill>
              <a:effectLst/>
              <a:uFillTx/>
              <a:latin typeface="Arial"/>
            </a:endParaRPr>
          </a:p>
        </p:txBody>
      </p:sp>
      <p:sp>
        <p:nvSpPr>
          <p:cNvPr id="83" name=""/>
          <p:cNvSpPr/>
          <p:nvPr/>
        </p:nvSpPr>
        <p:spPr>
          <a:xfrm>
            <a:off x="884160" y="1762200"/>
            <a:ext cx="8234280" cy="5331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Transaction costs can be built into the bid-offer spread, so that the input reflects the “effective spread”.</a:t>
            </a:r>
            <a:endParaRPr b="0" lang="en-US" sz="1800" strike="noStrike" u="none">
              <a:solidFill>
                <a:srgbClr val="000000"/>
              </a:solidFill>
              <a:effectLst/>
              <a:uFillTx/>
              <a:latin typeface="Arial"/>
            </a:endParaRPr>
          </a:p>
        </p:txBody>
      </p:sp>
      <p:sp>
        <p:nvSpPr>
          <p:cNvPr id="84" name=""/>
          <p:cNvSpPr/>
          <p:nvPr/>
        </p:nvSpPr>
        <p:spPr>
          <a:xfrm rot="18900000">
            <a:off x="647640" y="180936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5" name=""/>
          <p:cNvSpPr/>
          <p:nvPr/>
        </p:nvSpPr>
        <p:spPr>
          <a:xfrm rot="18900000">
            <a:off x="622440" y="278712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6" name=""/>
          <p:cNvSpPr/>
          <p:nvPr/>
        </p:nvSpPr>
        <p:spPr>
          <a:xfrm>
            <a:off x="8437320" y="5852160"/>
            <a:ext cx="46368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12</a:t>
            </a:r>
            <a:endParaRPr b="0" lang="en-US" sz="2000" strike="noStrike" u="none">
              <a:solidFill>
                <a:srgbClr val="000000"/>
              </a:solidFill>
              <a:effectLst/>
              <a:uFillTx/>
              <a:latin typeface="Arial"/>
            </a:endParaRPr>
          </a:p>
        </p:txBody>
      </p:sp>
      <p:sp>
        <p:nvSpPr>
          <p:cNvPr id="87" name=""/>
          <p:cNvSpPr/>
          <p:nvPr/>
        </p:nvSpPr>
        <p:spPr>
          <a:xfrm>
            <a:off x="896760" y="2782800"/>
            <a:ext cx="8234640" cy="7527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model assumes that we can liquidate positions at closing price, to bring down the open position within the net open position allowed.  In reality it may incur some cost due to market friction. </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
          <p:cNvSpPr/>
          <p:nvPr/>
        </p:nvSpPr>
        <p:spPr>
          <a:xfrm>
            <a:off x="422280" y="484560"/>
            <a:ext cx="928836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Simulation Procedures  </a:t>
            </a:r>
            <a:endParaRPr b="0" lang="en-US" sz="3000" strike="noStrike" u="none">
              <a:solidFill>
                <a:srgbClr val="000000"/>
              </a:solidFill>
              <a:effectLst/>
              <a:uFillTx/>
              <a:latin typeface="Arial"/>
            </a:endParaRPr>
          </a:p>
        </p:txBody>
      </p:sp>
      <p:sp>
        <p:nvSpPr>
          <p:cNvPr id="16" name=""/>
          <p:cNvSpPr/>
          <p:nvPr/>
        </p:nvSpPr>
        <p:spPr>
          <a:xfrm>
            <a:off x="1036800" y="1054080"/>
            <a:ext cx="8234280" cy="123840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simulation model has two versions</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Version 1 assumes continuous trading, i.e., close - close prices are used Version 2 assumes open-close trading, a more realistic assumption </a:t>
            </a:r>
            <a:endParaRPr b="0" lang="en-US" sz="1800" strike="noStrike" u="none">
              <a:solidFill>
                <a:srgbClr val="000000"/>
              </a:solidFill>
              <a:effectLst/>
              <a:uFillTx/>
              <a:latin typeface="Arial"/>
            </a:endParaRPr>
          </a:p>
        </p:txBody>
      </p:sp>
      <p:sp>
        <p:nvSpPr>
          <p:cNvPr id="17" name=""/>
          <p:cNvSpPr/>
          <p:nvPr/>
        </p:nvSpPr>
        <p:spPr>
          <a:xfrm rot="18900000">
            <a:off x="647640" y="180936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8" name=""/>
          <p:cNvSpPr/>
          <p:nvPr/>
        </p:nvSpPr>
        <p:spPr>
          <a:xfrm>
            <a:off x="961920" y="2637000"/>
            <a:ext cx="8043840" cy="380808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 name=""/>
          <p:cNvSpPr/>
          <p:nvPr/>
        </p:nvSpPr>
        <p:spPr>
          <a:xfrm>
            <a:off x="2057760" y="2665440"/>
            <a:ext cx="3379320" cy="3355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Simulation Procedure V.2</a:t>
            </a:r>
            <a:endParaRPr b="0" lang="en-US" sz="2200" strike="noStrike" u="none">
              <a:solidFill>
                <a:srgbClr val="000000"/>
              </a:solidFill>
              <a:effectLst/>
              <a:uFillTx/>
              <a:latin typeface="Arial"/>
            </a:endParaRPr>
          </a:p>
        </p:txBody>
      </p:sp>
      <p:sp>
        <p:nvSpPr>
          <p:cNvPr id="20" name=""/>
          <p:cNvSpPr/>
          <p:nvPr/>
        </p:nvSpPr>
        <p:spPr>
          <a:xfrm>
            <a:off x="1905120" y="2955960"/>
            <a:ext cx="3419280" cy="30240"/>
          </a:xfrm>
          <a:prstGeom prst="rect">
            <a:avLst/>
          </a:prstGeom>
          <a:solidFill>
            <a:srgbClr val="000000"/>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21" name=""/>
          <p:cNvSpPr/>
          <p:nvPr/>
        </p:nvSpPr>
        <p:spPr>
          <a:xfrm>
            <a:off x="2822040" y="3052800"/>
            <a:ext cx="340956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Zimin Lu x36388, Stinson Gibner x34748</a:t>
            </a:r>
            <a:endParaRPr b="0" lang="en-US" sz="1400" strike="noStrike" u="none">
              <a:solidFill>
                <a:srgbClr val="000000"/>
              </a:solidFill>
              <a:effectLst/>
              <a:uFillTx/>
              <a:latin typeface="Arial"/>
            </a:endParaRPr>
          </a:p>
        </p:txBody>
      </p:sp>
      <p:sp>
        <p:nvSpPr>
          <p:cNvPr id="22" name=""/>
          <p:cNvSpPr/>
          <p:nvPr/>
        </p:nvSpPr>
        <p:spPr>
          <a:xfrm>
            <a:off x="1704600" y="349740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a:t>
            </a:r>
            <a:endParaRPr b="0" lang="en-US" sz="1400" strike="noStrike" u="none">
              <a:solidFill>
                <a:srgbClr val="000000"/>
              </a:solidFill>
              <a:effectLst/>
              <a:uFillTx/>
              <a:latin typeface="Arial"/>
            </a:endParaRPr>
          </a:p>
        </p:txBody>
      </p:sp>
      <p:sp>
        <p:nvSpPr>
          <p:cNvPr id="23" name=""/>
          <p:cNvSpPr/>
          <p:nvPr/>
        </p:nvSpPr>
        <p:spPr>
          <a:xfrm>
            <a:off x="1933920" y="3497400"/>
            <a:ext cx="379656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Open to Close prices are used in the simulation.</a:t>
            </a:r>
            <a:endParaRPr b="0" lang="en-US" sz="1400" strike="noStrike" u="none">
              <a:solidFill>
                <a:srgbClr val="000000"/>
              </a:solidFill>
              <a:effectLst/>
              <a:uFillTx/>
              <a:latin typeface="Arial"/>
            </a:endParaRPr>
          </a:p>
        </p:txBody>
      </p:sp>
      <p:sp>
        <p:nvSpPr>
          <p:cNvPr id="24" name=""/>
          <p:cNvSpPr/>
          <p:nvPr/>
        </p:nvSpPr>
        <p:spPr>
          <a:xfrm>
            <a:off x="1704600" y="371628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a:t>
            </a:r>
            <a:endParaRPr b="0" lang="en-US" sz="1400" strike="noStrike" u="none">
              <a:solidFill>
                <a:srgbClr val="000000"/>
              </a:solidFill>
              <a:effectLst/>
              <a:uFillTx/>
              <a:latin typeface="Arial"/>
            </a:endParaRPr>
          </a:p>
        </p:txBody>
      </p:sp>
      <p:sp>
        <p:nvSpPr>
          <p:cNvPr id="25" name=""/>
          <p:cNvSpPr/>
          <p:nvPr/>
        </p:nvSpPr>
        <p:spPr>
          <a:xfrm>
            <a:off x="1940400" y="3716280"/>
            <a:ext cx="456948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Number of trades due to market movement is determined </a:t>
            </a:r>
            <a:endParaRPr b="0" lang="en-US" sz="1400" strike="noStrike" u="none">
              <a:solidFill>
                <a:srgbClr val="000000"/>
              </a:solidFill>
              <a:effectLst/>
              <a:uFillTx/>
              <a:latin typeface="Arial"/>
            </a:endParaRPr>
          </a:p>
        </p:txBody>
      </p:sp>
      <p:sp>
        <p:nvSpPr>
          <p:cNvPr id="26" name=""/>
          <p:cNvSpPr/>
          <p:nvPr/>
        </p:nvSpPr>
        <p:spPr>
          <a:xfrm>
            <a:off x="1936800" y="3933720"/>
            <a:ext cx="47383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by the ratio of open-to-close price difference versus the half </a:t>
            </a:r>
            <a:endParaRPr b="0" lang="en-US" sz="1400" strike="noStrike" u="none">
              <a:solidFill>
                <a:srgbClr val="000000"/>
              </a:solidFill>
              <a:effectLst/>
              <a:uFillTx/>
              <a:latin typeface="Arial"/>
            </a:endParaRPr>
          </a:p>
        </p:txBody>
      </p:sp>
      <p:sp>
        <p:nvSpPr>
          <p:cNvPr id="27" name=""/>
          <p:cNvSpPr/>
          <p:nvPr/>
        </p:nvSpPr>
        <p:spPr>
          <a:xfrm>
            <a:off x="1944360" y="4165560"/>
            <a:ext cx="529344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bid-offer spread.  The number of trades on a day is always equal to</a:t>
            </a:r>
            <a:endParaRPr b="0" lang="en-US" sz="1400" strike="noStrike" u="none">
              <a:solidFill>
                <a:srgbClr val="000000"/>
              </a:solidFill>
              <a:effectLst/>
              <a:uFillTx/>
              <a:latin typeface="Arial"/>
            </a:endParaRPr>
          </a:p>
        </p:txBody>
      </p:sp>
      <p:sp>
        <p:nvSpPr>
          <p:cNvPr id="28" name=""/>
          <p:cNvSpPr/>
          <p:nvPr/>
        </p:nvSpPr>
        <p:spPr>
          <a:xfrm>
            <a:off x="1935360" y="4435560"/>
            <a:ext cx="390600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daily number of trades allowed from the input.</a:t>
            </a:r>
            <a:endParaRPr b="0" lang="en-US" sz="1400" strike="noStrike" u="none">
              <a:solidFill>
                <a:srgbClr val="000000"/>
              </a:solidFill>
              <a:effectLst/>
              <a:uFillTx/>
              <a:latin typeface="Arial"/>
            </a:endParaRPr>
          </a:p>
        </p:txBody>
      </p:sp>
      <p:sp>
        <p:nvSpPr>
          <p:cNvPr id="29" name=""/>
          <p:cNvSpPr/>
          <p:nvPr/>
        </p:nvSpPr>
        <p:spPr>
          <a:xfrm>
            <a:off x="1704600" y="465444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3)</a:t>
            </a:r>
            <a:endParaRPr b="0" lang="en-US" sz="1400" strike="noStrike" u="none">
              <a:solidFill>
                <a:srgbClr val="000000"/>
              </a:solidFill>
              <a:effectLst/>
              <a:uFillTx/>
              <a:latin typeface="Arial"/>
            </a:endParaRPr>
          </a:p>
        </p:txBody>
      </p:sp>
      <p:sp>
        <p:nvSpPr>
          <p:cNvPr id="30" name=""/>
          <p:cNvSpPr/>
          <p:nvPr/>
        </p:nvSpPr>
        <p:spPr>
          <a:xfrm>
            <a:off x="1937880" y="4654440"/>
            <a:ext cx="478836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If the net open position exceeds the limit allowed, liquidation </a:t>
            </a:r>
            <a:endParaRPr b="0" lang="en-US" sz="1400" strike="noStrike" u="none">
              <a:solidFill>
                <a:srgbClr val="000000"/>
              </a:solidFill>
              <a:effectLst/>
              <a:uFillTx/>
              <a:latin typeface="Arial"/>
            </a:endParaRPr>
          </a:p>
        </p:txBody>
      </p:sp>
      <p:sp>
        <p:nvSpPr>
          <p:cNvPr id="31" name=""/>
          <p:cNvSpPr/>
          <p:nvPr/>
        </p:nvSpPr>
        <p:spPr>
          <a:xfrm>
            <a:off x="1935720" y="4871880"/>
            <a:ext cx="601704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is assumed at the close price to bring the open position to be within the limit.</a:t>
            </a:r>
            <a:endParaRPr b="0" lang="en-US" sz="1400" strike="noStrike" u="none">
              <a:solidFill>
                <a:srgbClr val="000000"/>
              </a:solidFill>
              <a:effectLst/>
              <a:uFillTx/>
              <a:latin typeface="Arial"/>
            </a:endParaRPr>
          </a:p>
        </p:txBody>
      </p:sp>
      <p:sp>
        <p:nvSpPr>
          <p:cNvPr id="32" name=""/>
          <p:cNvSpPr/>
          <p:nvPr/>
        </p:nvSpPr>
        <p:spPr>
          <a:xfrm>
            <a:off x="1704600" y="509112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4)</a:t>
            </a:r>
            <a:endParaRPr b="0" lang="en-US" sz="1400" strike="noStrike" u="none">
              <a:solidFill>
                <a:srgbClr val="000000"/>
              </a:solidFill>
              <a:effectLst/>
              <a:uFillTx/>
              <a:latin typeface="Arial"/>
            </a:endParaRPr>
          </a:p>
        </p:txBody>
      </p:sp>
      <p:sp>
        <p:nvSpPr>
          <p:cNvPr id="33" name=""/>
          <p:cNvSpPr/>
          <p:nvPr/>
        </p:nvSpPr>
        <p:spPr>
          <a:xfrm>
            <a:off x="1933200" y="5091120"/>
            <a:ext cx="55807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On the maturity date of the prompt month contract, the open position is</a:t>
            </a:r>
            <a:endParaRPr b="0" lang="en-US" sz="1400" strike="noStrike" u="none">
              <a:solidFill>
                <a:srgbClr val="000000"/>
              </a:solidFill>
              <a:effectLst/>
              <a:uFillTx/>
              <a:latin typeface="Arial"/>
            </a:endParaRPr>
          </a:p>
        </p:txBody>
      </p:sp>
      <p:sp>
        <p:nvSpPr>
          <p:cNvPr id="34" name=""/>
          <p:cNvSpPr/>
          <p:nvPr/>
        </p:nvSpPr>
        <p:spPr>
          <a:xfrm>
            <a:off x="1933920" y="5310360"/>
            <a:ext cx="3777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rolled over into the second near month contract.</a:t>
            </a:r>
            <a:endParaRPr b="0" lang="en-US" sz="1400" strike="noStrike" u="none">
              <a:solidFill>
                <a:srgbClr val="000000"/>
              </a:solidFill>
              <a:effectLst/>
              <a:uFillTx/>
              <a:latin typeface="Arial"/>
            </a:endParaRPr>
          </a:p>
        </p:txBody>
      </p:sp>
      <p:sp>
        <p:nvSpPr>
          <p:cNvPr id="35" name=""/>
          <p:cNvSpPr/>
          <p:nvPr/>
        </p:nvSpPr>
        <p:spPr>
          <a:xfrm>
            <a:off x="1704600" y="552780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5)</a:t>
            </a:r>
            <a:endParaRPr b="0" lang="en-US" sz="1400" strike="noStrike" u="none">
              <a:solidFill>
                <a:srgbClr val="000000"/>
              </a:solidFill>
              <a:effectLst/>
              <a:uFillTx/>
              <a:latin typeface="Arial"/>
            </a:endParaRPr>
          </a:p>
        </p:txBody>
      </p:sp>
      <p:sp>
        <p:nvSpPr>
          <p:cNvPr id="36" name=""/>
          <p:cNvSpPr/>
          <p:nvPr/>
        </p:nvSpPr>
        <p:spPr>
          <a:xfrm>
            <a:off x="1940400" y="5527800"/>
            <a:ext cx="672984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There are MAX(daily number of trade - number of trades due to market movement, 0)</a:t>
            </a:r>
            <a:endParaRPr b="0" lang="en-US" sz="1400" strike="noStrike" u="none">
              <a:solidFill>
                <a:srgbClr val="000000"/>
              </a:solidFill>
              <a:effectLst/>
              <a:uFillTx/>
              <a:latin typeface="Arial"/>
            </a:endParaRPr>
          </a:p>
        </p:txBody>
      </p:sp>
      <p:sp>
        <p:nvSpPr>
          <p:cNvPr id="37" name=""/>
          <p:cNvSpPr/>
          <p:nvPr/>
        </p:nvSpPr>
        <p:spPr>
          <a:xfrm>
            <a:off x="1936440" y="5746680"/>
            <a:ext cx="364824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trades just earning the half of bid-offer spread.</a:t>
            </a:r>
            <a:endParaRPr b="0" lang="en-US" sz="1400" strike="noStrike" u="none">
              <a:solidFill>
                <a:srgbClr val="000000"/>
              </a:solidFill>
              <a:effectLst/>
              <a:uFillTx/>
              <a:latin typeface="Arial"/>
            </a:endParaRPr>
          </a:p>
        </p:txBody>
      </p:sp>
      <p:sp>
        <p:nvSpPr>
          <p:cNvPr id="38" name=""/>
          <p:cNvSpPr/>
          <p:nvPr/>
        </p:nvSpPr>
        <p:spPr>
          <a:xfrm>
            <a:off x="1704600" y="596592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6)</a:t>
            </a:r>
            <a:endParaRPr b="0" lang="en-US" sz="1400" strike="noStrike" u="none">
              <a:solidFill>
                <a:srgbClr val="000000"/>
              </a:solidFill>
              <a:effectLst/>
              <a:uFillTx/>
              <a:latin typeface="Arial"/>
            </a:endParaRPr>
          </a:p>
        </p:txBody>
      </p:sp>
      <p:sp>
        <p:nvSpPr>
          <p:cNvPr id="39" name=""/>
          <p:cNvSpPr/>
          <p:nvPr/>
        </p:nvSpPr>
        <p:spPr>
          <a:xfrm>
            <a:off x="1941840" y="5965920"/>
            <a:ext cx="647280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Rollover P/L shows the cumulative benefit or cost of rolling the open position over </a:t>
            </a:r>
            <a:endParaRPr b="0" lang="en-US" sz="1400" strike="noStrike" u="none">
              <a:solidFill>
                <a:srgbClr val="000000"/>
              </a:solidFill>
              <a:effectLst/>
              <a:uFillTx/>
              <a:latin typeface="Arial"/>
            </a:endParaRPr>
          </a:p>
        </p:txBody>
      </p:sp>
      <p:sp>
        <p:nvSpPr>
          <p:cNvPr id="40" name=""/>
          <p:cNvSpPr/>
          <p:nvPr/>
        </p:nvSpPr>
        <p:spPr>
          <a:xfrm>
            <a:off x="1931040" y="6184800"/>
            <a:ext cx="190368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at contract terminations.</a:t>
            </a:r>
            <a:endParaRPr b="0" lang="en-US" sz="1400" strike="noStrike" u="none">
              <a:solidFill>
                <a:srgbClr val="000000"/>
              </a:solidFill>
              <a:effectLst/>
              <a:uFillTx/>
              <a:latin typeface="Arial"/>
            </a:endParaRPr>
          </a:p>
        </p:txBody>
      </p:sp>
      <p:sp>
        <p:nvSpPr>
          <p:cNvPr id="41" name=""/>
          <p:cNvSpPr/>
          <p:nvPr/>
        </p:nvSpPr>
        <p:spPr>
          <a:xfrm rot="18900000">
            <a:off x="622440" y="278712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2" name=""/>
          <p:cNvSpPr/>
          <p:nvPr/>
        </p:nvSpPr>
        <p:spPr>
          <a:xfrm>
            <a:off x="8646840" y="59155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
          <p:cNvSpPr/>
          <p:nvPr/>
        </p:nvSpPr>
        <p:spPr>
          <a:xfrm>
            <a:off x="422280" y="484560"/>
            <a:ext cx="928836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Impact Of The Assumptions</a:t>
            </a:r>
            <a:endParaRPr b="0" lang="en-US" sz="3000" strike="noStrike" u="none">
              <a:solidFill>
                <a:srgbClr val="000000"/>
              </a:solidFill>
              <a:effectLst/>
              <a:uFillTx/>
              <a:latin typeface="Arial"/>
            </a:endParaRPr>
          </a:p>
        </p:txBody>
      </p:sp>
      <p:sp>
        <p:nvSpPr>
          <p:cNvPr id="44" name=""/>
          <p:cNvSpPr/>
          <p:nvPr/>
        </p:nvSpPr>
        <p:spPr>
          <a:xfrm>
            <a:off x="1023840" y="1745280"/>
            <a:ext cx="7396200" cy="3135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Bid / Offer Spread: Higher spread, more profit</a:t>
            </a:r>
            <a:endParaRPr b="0" lang="en-US" sz="1800" strike="noStrike" u="none">
              <a:solidFill>
                <a:srgbClr val="000000"/>
              </a:solidFill>
              <a:effectLst/>
              <a:uFillTx/>
              <a:latin typeface="Arial"/>
            </a:endParaRPr>
          </a:p>
        </p:txBody>
      </p:sp>
      <p:sp>
        <p:nvSpPr>
          <p:cNvPr id="45" name=""/>
          <p:cNvSpPr/>
          <p:nvPr/>
        </p:nvSpPr>
        <p:spPr>
          <a:xfrm rot="18900000">
            <a:off x="647640" y="180936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6" name=""/>
          <p:cNvSpPr/>
          <p:nvPr/>
        </p:nvSpPr>
        <p:spPr>
          <a:xfrm rot="18900000">
            <a:off x="647280" y="2444400"/>
            <a:ext cx="128520" cy="11412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7" name=""/>
          <p:cNvSpPr/>
          <p:nvPr/>
        </p:nvSpPr>
        <p:spPr>
          <a:xfrm>
            <a:off x="1011240" y="2354760"/>
            <a:ext cx="6138720" cy="3135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Daily Number of Trades:  More trades, more profit</a:t>
            </a:r>
            <a:endParaRPr b="0" lang="en-US" sz="1800" strike="noStrike" u="none">
              <a:solidFill>
                <a:srgbClr val="000000"/>
              </a:solidFill>
              <a:effectLst/>
              <a:uFillTx/>
              <a:latin typeface="Arial"/>
            </a:endParaRPr>
          </a:p>
        </p:txBody>
      </p:sp>
      <p:sp>
        <p:nvSpPr>
          <p:cNvPr id="48" name=""/>
          <p:cNvSpPr/>
          <p:nvPr/>
        </p:nvSpPr>
        <p:spPr>
          <a:xfrm>
            <a:off x="1023840" y="2965320"/>
            <a:ext cx="7662960" cy="123840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Net Open Position Allowed: NOPA does not limit open position intra-day, but limit net open position carried to the next day</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larger NOPA, more volatile the cumulative P/L</a:t>
            </a:r>
            <a:endParaRPr b="0" lang="en-US" sz="1800" strike="noStrike" u="none">
              <a:solidFill>
                <a:srgbClr val="000000"/>
              </a:solidFill>
              <a:effectLst/>
              <a:uFillTx/>
              <a:latin typeface="Arial"/>
            </a:endParaRPr>
          </a:p>
        </p:txBody>
      </p:sp>
      <p:sp>
        <p:nvSpPr>
          <p:cNvPr id="49" name=""/>
          <p:cNvSpPr/>
          <p:nvPr/>
        </p:nvSpPr>
        <p:spPr>
          <a:xfrm rot="18900000">
            <a:off x="685440" y="3028680"/>
            <a:ext cx="128520" cy="11412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0" name=""/>
          <p:cNvSpPr/>
          <p:nvPr/>
        </p:nvSpPr>
        <p:spPr>
          <a:xfrm>
            <a:off x="1049400" y="4577400"/>
            <a:ext cx="6138720" cy="3135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Volume Per Trade: Amplifies the P/L</a:t>
            </a:r>
            <a:endParaRPr b="0" lang="en-US" sz="1800" strike="noStrike" u="none">
              <a:solidFill>
                <a:srgbClr val="000000"/>
              </a:solidFill>
              <a:effectLst/>
              <a:uFillTx/>
              <a:latin typeface="Arial"/>
            </a:endParaRPr>
          </a:p>
        </p:txBody>
      </p:sp>
      <p:sp>
        <p:nvSpPr>
          <p:cNvPr id="51" name=""/>
          <p:cNvSpPr/>
          <p:nvPr/>
        </p:nvSpPr>
        <p:spPr>
          <a:xfrm rot="18900000">
            <a:off x="736560" y="465408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2" name=""/>
          <p:cNvSpPr/>
          <p:nvPr/>
        </p:nvSpPr>
        <p:spPr>
          <a:xfrm>
            <a:off x="1049400" y="5394600"/>
            <a:ext cx="7040520" cy="5331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Simulation Interval: Total P/L is path dependent, meaning that the P/L depends price history during the simulation</a:t>
            </a:r>
            <a:endParaRPr b="0" lang="en-US" sz="1800" strike="noStrike" u="none">
              <a:solidFill>
                <a:srgbClr val="000000"/>
              </a:solidFill>
              <a:effectLst/>
              <a:uFillTx/>
              <a:latin typeface="Arial"/>
            </a:endParaRPr>
          </a:p>
        </p:txBody>
      </p:sp>
      <p:sp>
        <p:nvSpPr>
          <p:cNvPr id="53" name=""/>
          <p:cNvSpPr/>
          <p:nvPr/>
        </p:nvSpPr>
        <p:spPr>
          <a:xfrm rot="18900000">
            <a:off x="774720" y="546696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4" name=""/>
          <p:cNvSpPr/>
          <p:nvPr/>
        </p:nvSpPr>
        <p:spPr>
          <a:xfrm>
            <a:off x="8557920" y="58903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2</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5" name="" descr=""/>
          <p:cNvPicPr/>
          <p:nvPr/>
        </p:nvPicPr>
        <p:blipFill>
          <a:blip r:embed="rId1"/>
          <a:stretch/>
        </p:blipFill>
        <p:spPr>
          <a:xfrm>
            <a:off x="4487760" y="227160"/>
            <a:ext cx="5202360" cy="3135240"/>
          </a:xfrm>
          <a:prstGeom prst="rect">
            <a:avLst/>
          </a:prstGeom>
          <a:noFill/>
          <a:ln w="0">
            <a:noFill/>
          </a:ln>
        </p:spPr>
      </p:pic>
      <p:sp>
        <p:nvSpPr>
          <p:cNvPr id="56" name=""/>
          <p:cNvSpPr/>
          <p:nvPr/>
        </p:nvSpPr>
        <p:spPr>
          <a:xfrm>
            <a:off x="8609040" y="59029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3</a:t>
            </a:r>
            <a:endParaRPr b="0" lang="en-US" sz="2000" strike="noStrike" u="none">
              <a:solidFill>
                <a:srgbClr val="000000"/>
              </a:solidFill>
              <a:effectLst/>
              <a:uFillTx/>
              <a:latin typeface="Arial"/>
            </a:endParaRPr>
          </a:p>
        </p:txBody>
      </p:sp>
      <p:pic>
        <p:nvPicPr>
          <p:cNvPr id="57" name="" descr=""/>
          <p:cNvPicPr/>
          <p:nvPr/>
        </p:nvPicPr>
        <p:blipFill>
          <a:blip r:embed="rId2"/>
          <a:stretch/>
        </p:blipFill>
        <p:spPr>
          <a:xfrm>
            <a:off x="306360" y="2529000"/>
            <a:ext cx="9306000" cy="3222360"/>
          </a:xfrm>
          <a:prstGeom prst="rect">
            <a:avLst/>
          </a:prstGeom>
          <a:noFill/>
          <a:ln w="0">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8" name="" descr=""/>
          <p:cNvPicPr/>
          <p:nvPr/>
        </p:nvPicPr>
        <p:blipFill>
          <a:blip r:embed="rId1"/>
          <a:stretch/>
        </p:blipFill>
        <p:spPr>
          <a:xfrm>
            <a:off x="4830840" y="277920"/>
            <a:ext cx="4951440" cy="2985840"/>
          </a:xfrm>
          <a:prstGeom prst="rect">
            <a:avLst/>
          </a:prstGeom>
          <a:noFill/>
          <a:ln w="0">
            <a:noFill/>
          </a:ln>
        </p:spPr>
      </p:pic>
      <p:sp>
        <p:nvSpPr>
          <p:cNvPr id="59" name=""/>
          <p:cNvSpPr/>
          <p:nvPr/>
        </p:nvSpPr>
        <p:spPr>
          <a:xfrm>
            <a:off x="8532720" y="58777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4</a:t>
            </a:r>
            <a:endParaRPr b="0" lang="en-US" sz="2000" strike="noStrike" u="none">
              <a:solidFill>
                <a:srgbClr val="000000"/>
              </a:solidFill>
              <a:effectLst/>
              <a:uFillTx/>
              <a:latin typeface="Arial"/>
            </a:endParaRPr>
          </a:p>
        </p:txBody>
      </p:sp>
      <p:pic>
        <p:nvPicPr>
          <p:cNvPr id="60" name="" descr=""/>
          <p:cNvPicPr/>
          <p:nvPr/>
        </p:nvPicPr>
        <p:blipFill>
          <a:blip r:embed="rId2"/>
          <a:stretch/>
        </p:blipFill>
        <p:spPr>
          <a:xfrm>
            <a:off x="344520" y="2465280"/>
            <a:ext cx="9331200" cy="3222720"/>
          </a:xfrm>
          <a:prstGeom prst="rect">
            <a:avLst/>
          </a:prstGeom>
          <a:noFill/>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1" name="" descr=""/>
          <p:cNvPicPr/>
          <p:nvPr/>
        </p:nvPicPr>
        <p:blipFill>
          <a:blip r:embed="rId1"/>
          <a:stretch/>
        </p:blipFill>
        <p:spPr>
          <a:xfrm>
            <a:off x="4881600" y="290520"/>
            <a:ext cx="4849920" cy="2925720"/>
          </a:xfrm>
          <a:prstGeom prst="rect">
            <a:avLst/>
          </a:prstGeom>
          <a:noFill/>
          <a:ln w="0">
            <a:noFill/>
          </a:ln>
        </p:spPr>
      </p:pic>
      <p:sp>
        <p:nvSpPr>
          <p:cNvPr id="62" name=""/>
          <p:cNvSpPr/>
          <p:nvPr/>
        </p:nvSpPr>
        <p:spPr>
          <a:xfrm>
            <a:off x="8443800" y="59155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5</a:t>
            </a:r>
            <a:endParaRPr b="0" lang="en-US" sz="2000" strike="noStrike" u="none">
              <a:solidFill>
                <a:srgbClr val="000000"/>
              </a:solidFill>
              <a:effectLst/>
              <a:uFillTx/>
              <a:latin typeface="Arial"/>
            </a:endParaRPr>
          </a:p>
        </p:txBody>
      </p:sp>
      <p:pic>
        <p:nvPicPr>
          <p:cNvPr id="63" name="" descr=""/>
          <p:cNvPicPr/>
          <p:nvPr/>
        </p:nvPicPr>
        <p:blipFill>
          <a:blip r:embed="rId2"/>
          <a:stretch/>
        </p:blipFill>
        <p:spPr>
          <a:xfrm>
            <a:off x="268200" y="2452680"/>
            <a:ext cx="9458280" cy="3222720"/>
          </a:xfrm>
          <a:prstGeom prst="rect">
            <a:avLst/>
          </a:prstGeom>
          <a:noFill/>
          <a:ln w="0">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4" name="" descr=""/>
          <p:cNvPicPr/>
          <p:nvPr/>
        </p:nvPicPr>
        <p:blipFill>
          <a:blip r:embed="rId1"/>
          <a:stretch/>
        </p:blipFill>
        <p:spPr>
          <a:xfrm>
            <a:off x="4970520" y="277920"/>
            <a:ext cx="4825800" cy="2908080"/>
          </a:xfrm>
          <a:prstGeom prst="rect">
            <a:avLst/>
          </a:prstGeom>
          <a:noFill/>
          <a:ln w="0">
            <a:noFill/>
          </a:ln>
        </p:spPr>
      </p:pic>
      <p:sp>
        <p:nvSpPr>
          <p:cNvPr id="65" name=""/>
          <p:cNvSpPr/>
          <p:nvPr/>
        </p:nvSpPr>
        <p:spPr>
          <a:xfrm>
            <a:off x="8354880" y="59029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6</a:t>
            </a:r>
            <a:endParaRPr b="0" lang="en-US" sz="2000" strike="noStrike" u="none">
              <a:solidFill>
                <a:srgbClr val="000000"/>
              </a:solidFill>
              <a:effectLst/>
              <a:uFillTx/>
              <a:latin typeface="Arial"/>
            </a:endParaRPr>
          </a:p>
        </p:txBody>
      </p:sp>
      <p:pic>
        <p:nvPicPr>
          <p:cNvPr id="66" name="" descr=""/>
          <p:cNvPicPr/>
          <p:nvPr/>
        </p:nvPicPr>
        <p:blipFill>
          <a:blip r:embed="rId2"/>
          <a:stretch/>
        </p:blipFill>
        <p:spPr>
          <a:xfrm>
            <a:off x="281160" y="2490840"/>
            <a:ext cx="9496080" cy="3222720"/>
          </a:xfrm>
          <a:prstGeom prst="rect">
            <a:avLst/>
          </a:prstGeom>
          <a:noFill/>
          <a:ln w="0">
            <a:noFill/>
          </a:ln>
        </p:spPr>
      </p:pic>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7" name="" descr=""/>
          <p:cNvPicPr/>
          <p:nvPr/>
        </p:nvPicPr>
        <p:blipFill>
          <a:blip r:embed="rId1"/>
          <a:stretch/>
        </p:blipFill>
        <p:spPr>
          <a:xfrm>
            <a:off x="4729320" y="227160"/>
            <a:ext cx="5121000" cy="3087720"/>
          </a:xfrm>
          <a:prstGeom prst="rect">
            <a:avLst/>
          </a:prstGeom>
          <a:noFill/>
          <a:ln w="0">
            <a:noFill/>
          </a:ln>
        </p:spPr>
      </p:pic>
      <p:sp>
        <p:nvSpPr>
          <p:cNvPr id="68" name=""/>
          <p:cNvSpPr/>
          <p:nvPr/>
        </p:nvSpPr>
        <p:spPr>
          <a:xfrm>
            <a:off x="8520120" y="592848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7</a:t>
            </a:r>
            <a:endParaRPr b="0" lang="en-US" sz="2000" strike="noStrike" u="none">
              <a:solidFill>
                <a:srgbClr val="000000"/>
              </a:solidFill>
              <a:effectLst/>
              <a:uFillTx/>
              <a:latin typeface="Arial"/>
            </a:endParaRPr>
          </a:p>
        </p:txBody>
      </p:sp>
      <p:pic>
        <p:nvPicPr>
          <p:cNvPr id="69" name="" descr=""/>
          <p:cNvPicPr/>
          <p:nvPr/>
        </p:nvPicPr>
        <p:blipFill>
          <a:blip r:embed="rId2"/>
          <a:stretch/>
        </p:blipFill>
        <p:spPr>
          <a:xfrm>
            <a:off x="255600" y="2490840"/>
            <a:ext cx="9585360" cy="3222720"/>
          </a:xfrm>
          <a:prstGeom prst="rect">
            <a:avLst/>
          </a:prstGeom>
          <a:noFill/>
          <a:ln w="0">
            <a:noFill/>
          </a:ln>
        </p:spPr>
      </p:pic>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70" name="" descr=""/>
          <p:cNvPicPr/>
          <p:nvPr/>
        </p:nvPicPr>
        <p:blipFill>
          <a:blip r:embed="rId1"/>
          <a:stretch/>
        </p:blipFill>
        <p:spPr>
          <a:xfrm>
            <a:off x="4792680" y="303120"/>
            <a:ext cx="5006880" cy="3019680"/>
          </a:xfrm>
          <a:prstGeom prst="rect">
            <a:avLst/>
          </a:prstGeom>
          <a:noFill/>
          <a:ln w="0">
            <a:noFill/>
          </a:ln>
        </p:spPr>
      </p:pic>
      <p:sp>
        <p:nvSpPr>
          <p:cNvPr id="71" name=""/>
          <p:cNvSpPr/>
          <p:nvPr/>
        </p:nvSpPr>
        <p:spPr>
          <a:xfrm>
            <a:off x="8646840" y="58903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8</a:t>
            </a:r>
            <a:endParaRPr b="0" lang="en-US" sz="2000" strike="noStrike" u="none">
              <a:solidFill>
                <a:srgbClr val="000000"/>
              </a:solidFill>
              <a:effectLst/>
              <a:uFillTx/>
              <a:latin typeface="Arial"/>
            </a:endParaRPr>
          </a:p>
        </p:txBody>
      </p:sp>
      <p:pic>
        <p:nvPicPr>
          <p:cNvPr id="72" name="" descr=""/>
          <p:cNvPicPr/>
          <p:nvPr/>
        </p:nvPicPr>
        <p:blipFill>
          <a:blip r:embed="rId2"/>
          <a:stretch/>
        </p:blipFill>
        <p:spPr>
          <a:xfrm>
            <a:off x="318960" y="2478240"/>
            <a:ext cx="9407520" cy="3222360"/>
          </a:xfrm>
          <a:prstGeom prst="rect">
            <a:avLst/>
          </a:prstGeom>
          <a:noFill/>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7234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Graphic Services</dc:creator>
  <dc:description/>
  <dc:language>en-US</dc:language>
  <cp:lastModifiedBy>sgibner</cp:lastModifiedBy>
  <cp:lastPrinted>2000-12-15T14:45:00Z</cp:lastPrinted>
  <dcterms:modified xsi:type="dcterms:W3CDTF">2000-12-18T19:41:15Z</dcterms:modified>
  <cp:revision>553</cp:revision>
  <dc:subject/>
  <dc:title>No Slide Title</dc:title>
</cp:coreProperties>
</file>