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80525" cy="6994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80800" cy="6994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000"/>
            <a:ext cx="3938400" cy="262548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2671920" y="522360"/>
            <a:ext cx="3938400" cy="2625480"/>
          </a:xfrm>
          <a:prstGeom prst="rect">
            <a:avLst/>
          </a:prstGeom>
          <a:ln w="0">
            <a:noFill/>
          </a:ln>
        </p:spPr>
      </p:sp>
      <p:sp>
        <p:nvSpPr>
          <p:cNvPr id="86" name="PlaceHolder 2"/>
          <p:cNvSpPr>
            <a:spLocks noGrp="1"/>
          </p:cNvSpPr>
          <p:nvPr>
            <p:ph type="body"/>
          </p:nvPr>
        </p:nvSpPr>
        <p:spPr>
          <a:xfrm>
            <a:off x="1236240" y="3322800"/>
            <a:ext cx="6805800" cy="314928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809640" y="3377880"/>
            <a:ext cx="8756640" cy="1359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WTI Market Maker Simulation </a:t>
            </a:r>
            <a:br>
              <a:rPr sz="2400"/>
            </a:br>
            <a:r>
              <a:rPr b="1" lang="en-US" sz="2400" strike="noStrike" u="none">
                <a:solidFill>
                  <a:srgbClr val="000000"/>
                </a:solidFill>
                <a:effectLst/>
                <a:uFillTx/>
                <a:latin typeface="Arial Black"/>
              </a:rPr>
              <a:t>(continuous trading</a:t>
            </a:r>
            <a:r>
              <a:rPr b="1" lang="en-US" sz="3000" strike="noStrike" u="none">
                <a:solidFill>
                  <a:srgbClr val="000000"/>
                </a:solidFill>
                <a:effectLst/>
                <a:uFillTx/>
                <a:latin typeface="Arial Black"/>
              </a:rPr>
              <a:t>)</a:t>
            </a:r>
            <a:br>
              <a:rPr sz="3000"/>
            </a:br>
            <a:r>
              <a:rPr b="1" lang="en-US" sz="2400" strike="noStrike" u="none">
                <a:solidFill>
                  <a:srgbClr val="000000"/>
                </a:solidFill>
                <a:effectLst/>
                <a:uFillTx/>
                <a:latin typeface="Arial Black"/>
              </a:rPr>
              <a:t>19 December, 2000</a:t>
            </a:r>
            <a:br>
              <a:rPr sz="2400"/>
            </a:br>
            <a:br>
              <a:rPr sz="2400"/>
            </a:br>
            <a:endParaRPr b="0" lang="en-US" sz="2400" strike="noStrike" u="none">
              <a:solidFill>
                <a:srgbClr val="000000"/>
              </a:solidFill>
              <a:effectLst/>
              <a:uFillTx/>
              <a:latin typeface="Arial Black"/>
            </a:endParaRPr>
          </a:p>
        </p:txBody>
      </p:sp>
      <p:sp>
        <p:nvSpPr>
          <p:cNvPr id="10" name="PlaceHolder 2"/>
          <p:cNvSpPr>
            <a:spLocks noGrp="1"/>
          </p:cNvSpPr>
          <p:nvPr>
            <p:ph type="subTitle"/>
          </p:nvPr>
        </p:nvSpPr>
        <p:spPr>
          <a:xfrm>
            <a:off x="1542600" y="4673520"/>
            <a:ext cx="7248600" cy="1486080"/>
          </a:xfrm>
          <a:prstGeom prst="rect">
            <a:avLst/>
          </a:prstGeom>
          <a:noFill/>
          <a:ln w="0">
            <a:noFill/>
          </a:ln>
        </p:spPr>
        <p:txBody>
          <a:bodyPr lIns="90360" rIns="90360" tIns="44280" bIns="44280" anchor="t">
            <a:noAutofit/>
          </a:bodyPr>
          <a:p>
            <a:pPr indent="0" algn="ctr">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John Lavorato</a:t>
            </a:r>
            <a:endParaRPr b="1" lang="en-US" sz="24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Stinson Gibner, Hector Campos,  </a:t>
            </a:r>
            <a:endParaRPr b="1" lang="en-US" sz="18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0" name="" descr=""/>
          <p:cNvPicPr/>
          <p:nvPr/>
        </p:nvPicPr>
        <p:blipFill>
          <a:blip r:embed="rId1"/>
          <a:stretch/>
        </p:blipFill>
        <p:spPr>
          <a:xfrm>
            <a:off x="4957920" y="493560"/>
            <a:ext cx="4816440" cy="2903760"/>
          </a:xfrm>
          <a:prstGeom prst="rect">
            <a:avLst/>
          </a:prstGeom>
          <a:noFill/>
          <a:ln w="0">
            <a:noFill/>
          </a:ln>
        </p:spPr>
      </p:pic>
      <p:sp>
        <p:nvSpPr>
          <p:cNvPr id="71" name=""/>
          <p:cNvSpPr/>
          <p:nvPr/>
        </p:nvSpPr>
        <p:spPr>
          <a:xfrm>
            <a:off x="8596080" y="59536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pic>
        <p:nvPicPr>
          <p:cNvPr id="72" name="" descr=""/>
          <p:cNvPicPr/>
          <p:nvPr/>
        </p:nvPicPr>
        <p:blipFill>
          <a:blip r:embed="rId2"/>
          <a:stretch/>
        </p:blipFill>
        <p:spPr>
          <a:xfrm>
            <a:off x="264960" y="2589120"/>
            <a:ext cx="941400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3" name="" descr=""/>
          <p:cNvPicPr/>
          <p:nvPr/>
        </p:nvPicPr>
        <p:blipFill>
          <a:blip r:embed="rId1"/>
          <a:stretch/>
        </p:blipFill>
        <p:spPr>
          <a:xfrm>
            <a:off x="5014800" y="417600"/>
            <a:ext cx="4722840" cy="2847960"/>
          </a:xfrm>
          <a:prstGeom prst="rect">
            <a:avLst/>
          </a:prstGeom>
          <a:noFill/>
          <a:ln w="0">
            <a:noFill/>
          </a:ln>
        </p:spPr>
      </p:pic>
      <p:sp>
        <p:nvSpPr>
          <p:cNvPr id="74" name=""/>
          <p:cNvSpPr/>
          <p:nvPr/>
        </p:nvSpPr>
        <p:spPr>
          <a:xfrm>
            <a:off x="84880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pic>
        <p:nvPicPr>
          <p:cNvPr id="75" name="" descr=""/>
          <p:cNvPicPr/>
          <p:nvPr/>
        </p:nvPicPr>
        <p:blipFill>
          <a:blip r:embed="rId2"/>
          <a:stretch/>
        </p:blipFill>
        <p:spPr>
          <a:xfrm>
            <a:off x="239760" y="2602080"/>
            <a:ext cx="948996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6" name="" descr=""/>
          <p:cNvPicPr/>
          <p:nvPr/>
        </p:nvPicPr>
        <p:blipFill>
          <a:blip r:embed="rId1"/>
          <a:stretch/>
        </p:blipFill>
        <p:spPr>
          <a:xfrm>
            <a:off x="5040360" y="417600"/>
            <a:ext cx="4803840" cy="2897280"/>
          </a:xfrm>
          <a:prstGeom prst="rect">
            <a:avLst/>
          </a:prstGeom>
          <a:noFill/>
          <a:ln w="0">
            <a:noFill/>
          </a:ln>
        </p:spPr>
      </p:pic>
      <p:sp>
        <p:nvSpPr>
          <p:cNvPr id="77" name=""/>
          <p:cNvSpPr/>
          <p:nvPr/>
        </p:nvSpPr>
        <p:spPr>
          <a:xfrm>
            <a:off x="84754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pic>
        <p:nvPicPr>
          <p:cNvPr id="78" name="" descr=""/>
          <p:cNvPicPr/>
          <p:nvPr/>
        </p:nvPicPr>
        <p:blipFill>
          <a:blip r:embed="rId2"/>
          <a:stretch/>
        </p:blipFill>
        <p:spPr>
          <a:xfrm>
            <a:off x="227160" y="2589120"/>
            <a:ext cx="948996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80"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81"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3" name=""/>
          <p:cNvSpPr/>
          <p:nvPr/>
        </p:nvSpPr>
        <p:spPr>
          <a:xfrm>
            <a:off x="8450280" y="59029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84"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 name=""/>
          <p:cNvSpPr/>
          <p:nvPr/>
        </p:nvSpPr>
        <p:spPr>
          <a:xfrm>
            <a:off x="860904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1"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2"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5"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6"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48"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9"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0"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1" name=""/>
          <p:cNvSpPr/>
          <p:nvPr/>
        </p:nvSpPr>
        <p:spPr>
          <a:xfrm>
            <a:off x="850716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 descr=""/>
          <p:cNvPicPr/>
          <p:nvPr/>
        </p:nvPicPr>
        <p:blipFill>
          <a:blip r:embed="rId1"/>
          <a:stretch/>
        </p:blipFill>
        <p:spPr>
          <a:xfrm>
            <a:off x="4551480" y="214200"/>
            <a:ext cx="5202000" cy="3135600"/>
          </a:xfrm>
          <a:prstGeom prst="rect">
            <a:avLst/>
          </a:prstGeom>
          <a:noFill/>
          <a:ln w="0">
            <a:noFill/>
          </a:ln>
        </p:spPr>
      </p:pic>
      <p:sp>
        <p:nvSpPr>
          <p:cNvPr id="53" name=""/>
          <p:cNvSpPr/>
          <p:nvPr/>
        </p:nvSpPr>
        <p:spPr>
          <a:xfrm>
            <a:off x="860904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pic>
        <p:nvPicPr>
          <p:cNvPr id="54" name="" descr=""/>
          <p:cNvPicPr/>
          <p:nvPr/>
        </p:nvPicPr>
        <p:blipFill>
          <a:blip r:embed="rId2"/>
          <a:stretch/>
        </p:blipFill>
        <p:spPr>
          <a:xfrm>
            <a:off x="277920" y="2589120"/>
            <a:ext cx="936288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4830840" y="353880"/>
            <a:ext cx="4951440" cy="2986200"/>
          </a:xfrm>
          <a:prstGeom prst="rect">
            <a:avLst/>
          </a:prstGeom>
          <a:noFill/>
          <a:ln w="0">
            <a:noFill/>
          </a:ln>
        </p:spPr>
      </p:pic>
      <p:sp>
        <p:nvSpPr>
          <p:cNvPr id="56" name=""/>
          <p:cNvSpPr/>
          <p:nvPr/>
        </p:nvSpPr>
        <p:spPr>
          <a:xfrm>
            <a:off x="86342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pic>
        <p:nvPicPr>
          <p:cNvPr id="57" name="" descr=""/>
          <p:cNvPicPr/>
          <p:nvPr/>
        </p:nvPicPr>
        <p:blipFill>
          <a:blip r:embed="rId2"/>
          <a:stretch/>
        </p:blipFill>
        <p:spPr>
          <a:xfrm>
            <a:off x="227160" y="2627280"/>
            <a:ext cx="913428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4869000" y="519120"/>
            <a:ext cx="4849560" cy="2925720"/>
          </a:xfrm>
          <a:prstGeom prst="rect">
            <a:avLst/>
          </a:prstGeom>
          <a:noFill/>
          <a:ln w="0">
            <a:noFill/>
          </a:ln>
        </p:spPr>
      </p:pic>
      <p:sp>
        <p:nvSpPr>
          <p:cNvPr id="59" name=""/>
          <p:cNvSpPr/>
          <p:nvPr/>
        </p:nvSpPr>
        <p:spPr>
          <a:xfrm>
            <a:off x="86090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pic>
        <p:nvPicPr>
          <p:cNvPr id="60" name="" descr=""/>
          <p:cNvPicPr/>
          <p:nvPr/>
        </p:nvPicPr>
        <p:blipFill>
          <a:blip r:embed="rId2"/>
          <a:stretch/>
        </p:blipFill>
        <p:spPr>
          <a:xfrm>
            <a:off x="264960" y="2614680"/>
            <a:ext cx="935064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4995720" y="519120"/>
            <a:ext cx="4826160" cy="2908440"/>
          </a:xfrm>
          <a:prstGeom prst="rect">
            <a:avLst/>
          </a:prstGeom>
          <a:noFill/>
          <a:ln w="0">
            <a:noFill/>
          </a:ln>
        </p:spPr>
      </p:pic>
      <p:sp>
        <p:nvSpPr>
          <p:cNvPr id="62" name=""/>
          <p:cNvSpPr/>
          <p:nvPr/>
        </p:nvSpPr>
        <p:spPr>
          <a:xfrm>
            <a:off x="86468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pic>
        <p:nvPicPr>
          <p:cNvPr id="63" name="" descr=""/>
          <p:cNvPicPr/>
          <p:nvPr/>
        </p:nvPicPr>
        <p:blipFill>
          <a:blip r:embed="rId2"/>
          <a:stretch/>
        </p:blipFill>
        <p:spPr>
          <a:xfrm>
            <a:off x="277920" y="2627280"/>
            <a:ext cx="9426600" cy="310032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4703760" y="239760"/>
            <a:ext cx="5121360" cy="3087720"/>
          </a:xfrm>
          <a:prstGeom prst="rect">
            <a:avLst/>
          </a:prstGeom>
          <a:noFill/>
          <a:ln w="0">
            <a:noFill/>
          </a:ln>
        </p:spPr>
      </p:pic>
      <p:sp>
        <p:nvSpPr>
          <p:cNvPr id="65" name=""/>
          <p:cNvSpPr/>
          <p:nvPr/>
        </p:nvSpPr>
        <p:spPr>
          <a:xfrm>
            <a:off x="857088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pic>
        <p:nvPicPr>
          <p:cNvPr id="66" name="" descr=""/>
          <p:cNvPicPr/>
          <p:nvPr/>
        </p:nvPicPr>
        <p:blipFill>
          <a:blip r:embed="rId2"/>
          <a:stretch/>
        </p:blipFill>
        <p:spPr>
          <a:xfrm>
            <a:off x="264960" y="2448000"/>
            <a:ext cx="9477360" cy="325764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7" name="" descr=""/>
          <p:cNvPicPr/>
          <p:nvPr/>
        </p:nvPicPr>
        <p:blipFill>
          <a:blip r:embed="rId1"/>
          <a:stretch/>
        </p:blipFill>
        <p:spPr>
          <a:xfrm>
            <a:off x="4780080" y="353880"/>
            <a:ext cx="5006880" cy="3019680"/>
          </a:xfrm>
          <a:prstGeom prst="rect">
            <a:avLst/>
          </a:prstGeom>
          <a:noFill/>
          <a:ln w="0">
            <a:noFill/>
          </a:ln>
        </p:spPr>
      </p:pic>
      <p:sp>
        <p:nvSpPr>
          <p:cNvPr id="68" name=""/>
          <p:cNvSpPr/>
          <p:nvPr/>
        </p:nvSpPr>
        <p:spPr>
          <a:xfrm>
            <a:off x="86090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69" name="" descr=""/>
          <p:cNvPicPr/>
          <p:nvPr/>
        </p:nvPicPr>
        <p:blipFill>
          <a:blip r:embed="rId2"/>
          <a:stretch/>
        </p:blipFill>
        <p:spPr>
          <a:xfrm>
            <a:off x="264960" y="2602080"/>
            <a:ext cx="9426600" cy="310032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7224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sgibner</cp:lastModifiedBy>
  <cp:lastPrinted>2000-12-15T14:45:00Z</cp:lastPrinted>
  <dcterms:modified xsi:type="dcterms:W3CDTF">2000-12-19T21:17:50Z</dcterms:modified>
  <cp:revision>557</cp:revision>
  <dc:subject/>
  <dc:title>No Slide Title</dc:title>
</cp:coreProperties>
</file>