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80525" cy="6994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80800" cy="6994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000"/>
            <a:ext cx="3938400" cy="262548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sldImg"/>
          </p:nvPr>
        </p:nvSpPr>
        <p:spPr>
          <a:xfrm>
            <a:off x="2671920" y="522360"/>
            <a:ext cx="3938400" cy="2625480"/>
          </a:xfrm>
          <a:prstGeom prst="rect">
            <a:avLst/>
          </a:prstGeom>
          <a:ln w="0">
            <a:noFill/>
          </a:ln>
        </p:spPr>
      </p:sp>
      <p:sp>
        <p:nvSpPr>
          <p:cNvPr id="89" name="PlaceHolder 2"/>
          <p:cNvSpPr>
            <a:spLocks noGrp="1"/>
          </p:cNvSpPr>
          <p:nvPr>
            <p:ph type="body"/>
          </p:nvPr>
        </p:nvSpPr>
        <p:spPr>
          <a:xfrm>
            <a:off x="1236240" y="3322800"/>
            <a:ext cx="6805800" cy="314928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71120" y="3466800"/>
            <a:ext cx="874404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WTI Market Maker Trading Simulation Model (continuous trading)</a:t>
            </a:r>
            <a:br>
              <a:rPr sz="3000"/>
            </a:br>
            <a:endParaRPr b="0" lang="en-US" sz="3000" strike="noStrike" u="none">
              <a:solidFill>
                <a:srgbClr val="000000"/>
              </a:solidFill>
              <a:effectLst/>
              <a:uFillTx/>
              <a:latin typeface="Arial Black"/>
            </a:endParaRPr>
          </a:p>
        </p:txBody>
      </p:sp>
      <p:sp>
        <p:nvSpPr>
          <p:cNvPr id="10" name="PlaceHolder 2"/>
          <p:cNvSpPr>
            <a:spLocks noGrp="1"/>
          </p:cNvSpPr>
          <p:nvPr>
            <p:ph type="subTitle"/>
          </p:nvPr>
        </p:nvSpPr>
        <p:spPr>
          <a:xfrm>
            <a:off x="1542600" y="4724280"/>
            <a:ext cx="7248600" cy="1486080"/>
          </a:xfrm>
          <a:prstGeom prst="rect">
            <a:avLst/>
          </a:prstGeom>
          <a:noFill/>
          <a:ln w="0">
            <a:noFill/>
          </a:ln>
        </p:spPr>
        <p:txBody>
          <a:bodyPr lIns="90360" rIns="90360" tIns="44280" bIns="44280" anchor="t">
            <a:noAutofit/>
          </a:bodyPr>
          <a:p>
            <a:pPr indent="0" algn="ctr">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Black"/>
              </a:rPr>
              <a:t>John Lavorato</a:t>
            </a:r>
            <a:endParaRPr b="1" lang="en-US" sz="28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4957920" y="493560"/>
            <a:ext cx="4816440" cy="2903760"/>
          </a:xfrm>
          <a:prstGeom prst="rect">
            <a:avLst/>
          </a:prstGeom>
          <a:noFill/>
          <a:ln w="0">
            <a:noFill/>
          </a:ln>
        </p:spPr>
      </p:pic>
      <p:sp>
        <p:nvSpPr>
          <p:cNvPr id="74"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75" name="" descr=""/>
          <p:cNvPicPr/>
          <p:nvPr/>
        </p:nvPicPr>
        <p:blipFill>
          <a:blip r:embed="rId2"/>
          <a:stretch/>
        </p:blipFill>
        <p:spPr>
          <a:xfrm>
            <a:off x="382680" y="2903400"/>
            <a:ext cx="9313920" cy="281628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5091120" y="620640"/>
            <a:ext cx="4722840" cy="2847960"/>
          </a:xfrm>
          <a:prstGeom prst="rect">
            <a:avLst/>
          </a:prstGeom>
          <a:noFill/>
          <a:ln w="0">
            <a:noFill/>
          </a:ln>
        </p:spPr>
      </p:pic>
      <p:sp>
        <p:nvSpPr>
          <p:cNvPr id="77"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78" name="" descr=""/>
          <p:cNvPicPr/>
          <p:nvPr/>
        </p:nvPicPr>
        <p:blipFill>
          <a:blip r:embed="rId2"/>
          <a:stretch/>
        </p:blipFill>
        <p:spPr>
          <a:xfrm>
            <a:off x="306360" y="2789280"/>
            <a:ext cx="9439200" cy="28544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9" name="" descr=""/>
          <p:cNvPicPr/>
          <p:nvPr/>
        </p:nvPicPr>
        <p:blipFill>
          <a:blip r:embed="rId1"/>
          <a:stretch/>
        </p:blipFill>
        <p:spPr>
          <a:xfrm>
            <a:off x="5040360" y="417600"/>
            <a:ext cx="4803840" cy="2897280"/>
          </a:xfrm>
          <a:prstGeom prst="rect">
            <a:avLst/>
          </a:prstGeom>
          <a:noFill/>
          <a:ln w="0">
            <a:noFill/>
          </a:ln>
        </p:spPr>
      </p:pic>
      <p:sp>
        <p:nvSpPr>
          <p:cNvPr id="80" name=""/>
          <p:cNvSpPr/>
          <p:nvPr/>
        </p:nvSpPr>
        <p:spPr>
          <a:xfrm>
            <a:off x="9821880" y="434088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81" name="" descr=""/>
          <p:cNvPicPr/>
          <p:nvPr/>
        </p:nvPicPr>
        <p:blipFill>
          <a:blip r:embed="rId2"/>
          <a:stretch/>
        </p:blipFill>
        <p:spPr>
          <a:xfrm>
            <a:off x="318960" y="2738520"/>
            <a:ext cx="9420480" cy="284796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83"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84"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9402480" y="442980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87"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a:off x="1704600" y="59659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a:t>
            </a:r>
            <a:endParaRPr b="0" lang="en-US" sz="1400" strike="noStrike" u="none">
              <a:solidFill>
                <a:srgbClr val="000000"/>
              </a:solidFill>
              <a:effectLst/>
              <a:uFillTx/>
              <a:latin typeface="Arial"/>
            </a:endParaRPr>
          </a:p>
        </p:txBody>
      </p:sp>
      <p:sp>
        <p:nvSpPr>
          <p:cNvPr id="39" name=""/>
          <p:cNvSpPr/>
          <p:nvPr/>
        </p:nvSpPr>
        <p:spPr>
          <a:xfrm>
            <a:off x="1941840" y="5965920"/>
            <a:ext cx="64728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Rollover P/L shows the cumulative benefit or cost of rolling the open position over </a:t>
            </a:r>
            <a:endParaRPr b="0" lang="en-US" sz="1400" strike="noStrike" u="none">
              <a:solidFill>
                <a:srgbClr val="000000"/>
              </a:solidFill>
              <a:effectLst/>
              <a:uFillTx/>
              <a:latin typeface="Arial"/>
            </a:endParaRPr>
          </a:p>
        </p:txBody>
      </p:sp>
      <p:sp>
        <p:nvSpPr>
          <p:cNvPr id="40" name=""/>
          <p:cNvSpPr/>
          <p:nvPr/>
        </p:nvSpPr>
        <p:spPr>
          <a:xfrm>
            <a:off x="1931040" y="6184800"/>
            <a:ext cx="1903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contract terminations.</a:t>
            </a:r>
            <a:endParaRPr b="0" lang="en-US" sz="1400" strike="noStrike" u="none">
              <a:solidFill>
                <a:srgbClr val="000000"/>
              </a:solidFill>
              <a:effectLst/>
              <a:uFillTx/>
              <a:latin typeface="Arial"/>
            </a:endParaRPr>
          </a:p>
        </p:txBody>
      </p:sp>
      <p:sp>
        <p:nvSpPr>
          <p:cNvPr id="41"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4"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5"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8"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9"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51"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3"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9472320" y="442980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4475160" y="404640"/>
            <a:ext cx="5202360" cy="3135600"/>
          </a:xfrm>
          <a:prstGeom prst="rect">
            <a:avLst/>
          </a:prstGeom>
          <a:noFill/>
          <a:ln w="0">
            <a:noFill/>
          </a:ln>
        </p:spPr>
      </p:pic>
      <p:sp>
        <p:nvSpPr>
          <p:cNvPr id="56"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57" name="" descr=""/>
          <p:cNvPicPr/>
          <p:nvPr/>
        </p:nvPicPr>
        <p:blipFill>
          <a:blip r:embed="rId2"/>
          <a:stretch/>
        </p:blipFill>
        <p:spPr>
          <a:xfrm>
            <a:off x="547560" y="2852640"/>
            <a:ext cx="9355320" cy="282888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4830840" y="353880"/>
            <a:ext cx="4951440" cy="2986200"/>
          </a:xfrm>
          <a:prstGeom prst="rect">
            <a:avLst/>
          </a:prstGeom>
          <a:noFill/>
          <a:ln w="0">
            <a:noFill/>
          </a:ln>
        </p:spPr>
      </p:pic>
      <p:sp>
        <p:nvSpPr>
          <p:cNvPr id="59"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60" name="" descr=""/>
          <p:cNvPicPr/>
          <p:nvPr/>
        </p:nvPicPr>
        <p:blipFill>
          <a:blip r:embed="rId2"/>
          <a:stretch/>
        </p:blipFill>
        <p:spPr>
          <a:xfrm>
            <a:off x="331920" y="2789280"/>
            <a:ext cx="9397800" cy="28414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4869000" y="519120"/>
            <a:ext cx="4849560" cy="2925720"/>
          </a:xfrm>
          <a:prstGeom prst="rect">
            <a:avLst/>
          </a:prstGeom>
          <a:noFill/>
          <a:ln w="0">
            <a:noFill/>
          </a:ln>
        </p:spPr>
      </p:pic>
      <p:sp>
        <p:nvSpPr>
          <p:cNvPr id="62"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63" name="" descr=""/>
          <p:cNvPicPr/>
          <p:nvPr/>
        </p:nvPicPr>
        <p:blipFill>
          <a:blip r:embed="rId2"/>
          <a:stretch/>
        </p:blipFill>
        <p:spPr>
          <a:xfrm>
            <a:off x="355680" y="2890800"/>
            <a:ext cx="9306000" cy="281304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4995720" y="519120"/>
            <a:ext cx="4826160" cy="2908440"/>
          </a:xfrm>
          <a:prstGeom prst="rect">
            <a:avLst/>
          </a:prstGeom>
          <a:noFill/>
          <a:ln w="0">
            <a:noFill/>
          </a:ln>
        </p:spPr>
      </p:pic>
      <p:sp>
        <p:nvSpPr>
          <p:cNvPr id="65"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66" name="" descr=""/>
          <p:cNvPicPr/>
          <p:nvPr/>
        </p:nvPicPr>
        <p:blipFill>
          <a:blip r:embed="rId2"/>
          <a:stretch/>
        </p:blipFill>
        <p:spPr>
          <a:xfrm>
            <a:off x="471600" y="2852640"/>
            <a:ext cx="9272520" cy="28036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7" name="" descr=""/>
          <p:cNvPicPr/>
          <p:nvPr/>
        </p:nvPicPr>
        <p:blipFill>
          <a:blip r:embed="rId1"/>
          <a:stretch/>
        </p:blipFill>
        <p:spPr>
          <a:xfrm>
            <a:off x="4716360" y="379440"/>
            <a:ext cx="5121360" cy="3087720"/>
          </a:xfrm>
          <a:prstGeom prst="rect">
            <a:avLst/>
          </a:prstGeom>
          <a:noFill/>
          <a:ln w="0">
            <a:noFill/>
          </a:ln>
        </p:spPr>
      </p:pic>
      <p:sp>
        <p:nvSpPr>
          <p:cNvPr id="68"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69" name="" descr=""/>
          <p:cNvPicPr/>
          <p:nvPr/>
        </p:nvPicPr>
        <p:blipFill>
          <a:blip r:embed="rId2"/>
          <a:stretch/>
        </p:blipFill>
        <p:spPr>
          <a:xfrm>
            <a:off x="484200" y="2865600"/>
            <a:ext cx="9272520" cy="280332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0" name="" descr=""/>
          <p:cNvPicPr/>
          <p:nvPr/>
        </p:nvPicPr>
        <p:blipFill>
          <a:blip r:embed="rId1"/>
          <a:stretch/>
        </p:blipFill>
        <p:spPr>
          <a:xfrm>
            <a:off x="4780080" y="417600"/>
            <a:ext cx="5006880" cy="3019320"/>
          </a:xfrm>
          <a:prstGeom prst="rect">
            <a:avLst/>
          </a:prstGeom>
          <a:noFill/>
          <a:ln w="0">
            <a:noFill/>
          </a:ln>
        </p:spPr>
      </p:pic>
      <p:sp>
        <p:nvSpPr>
          <p:cNvPr id="71" name=""/>
          <p:cNvSpPr/>
          <p:nvPr/>
        </p:nvSpPr>
        <p:spPr>
          <a:xfrm>
            <a:off x="9891720" y="43408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72" name="" descr=""/>
          <p:cNvPicPr/>
          <p:nvPr/>
        </p:nvPicPr>
        <p:blipFill>
          <a:blip r:embed="rId2"/>
          <a:stretch/>
        </p:blipFill>
        <p:spPr>
          <a:xfrm>
            <a:off x="344520" y="2776680"/>
            <a:ext cx="9354960" cy="28288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7210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zlu</cp:lastModifiedBy>
  <cp:lastPrinted>2000-12-15T14:45:00Z</cp:lastPrinted>
  <dcterms:modified xsi:type="dcterms:W3CDTF">2000-12-15T20:15:58Z</dcterms:modified>
  <cp:revision>551</cp:revision>
  <dc:subject/>
  <dc:title>No Slide Title</dc:title>
</cp:coreProperties>
</file>