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media/image13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8.png" ContentType="image/png"/>
  <Override PartName="/ppt/media/image17.png" ContentType="image/png"/>
  <Override PartName="/ppt/media/image7.wmf" ContentType="image/x-wmf"/>
  <Override PartName="/ppt/media/image22.png" ContentType="image/png"/>
  <Override PartName="/ppt/media/image5.wmf" ContentType="image/x-wmf"/>
  <Override PartName="/ppt/media/image4.wmf" ContentType="image/x-wmf"/>
  <Override PartName="/ppt/media/image21.png" ContentType="image/png"/>
  <Override PartName="/ppt/media/image19.png" ContentType="image/png"/>
  <Override PartName="/ppt/media/image11.png" ContentType="image/png"/>
  <Override PartName="/ppt/media/image2.png" ContentType="image/png"/>
  <Override PartName="/ppt/media/image16.png" ContentType="image/png"/>
  <Override PartName="/ppt/media/image15.png" ContentType="image/png"/>
  <Override PartName="/ppt/media/image14.png" ContentType="image/png"/>
  <Override PartName="/ppt/media/image3.wmf" ContentType="image/x-wmf"/>
  <Override PartName="/ppt/media/image10.png" ContentType="image/png"/>
  <Override PartName="/ppt/media/image1.png" ContentType="image/png"/>
  <Override PartName="/ppt/media/image6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5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5.xml" ContentType="application/vnd.openxmlformats-officedocument.presentationml.slide+xml"/>
  <Override PartName="/ppt/slides/slide21.xml" ContentType="application/vnd.openxmlformats-officedocument.presentationml.slide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10288588" cy="6858000"/>
  <p:notesSz cx="9280525" cy="6994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0" y="0"/>
            <a:ext cx="9280800" cy="69948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ldImg"/>
          </p:nvPr>
        </p:nvSpPr>
        <p:spPr>
          <a:xfrm>
            <a:off x="2671920" y="522000"/>
            <a:ext cx="3938400" cy="2625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move the slide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sldImg"/>
          </p:nvPr>
        </p:nvSpPr>
        <p:spPr>
          <a:xfrm>
            <a:off x="2671920" y="522360"/>
            <a:ext cx="3938400" cy="2625480"/>
          </a:xfrm>
          <a:prstGeom prst="rect">
            <a:avLst/>
          </a:prstGeom>
          <a:ln w="0">
            <a:noFill/>
          </a:ln>
        </p:spPr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1236240" y="3322800"/>
            <a:ext cx="6805800" cy="3149280"/>
          </a:xfrm>
          <a:prstGeom prst="rect">
            <a:avLst/>
          </a:prstGeom>
          <a:noFill/>
          <a:ln w="0">
            <a:noFill/>
          </a:ln>
        </p:spPr>
        <p:txBody>
          <a:bodyPr lIns="91800" rIns="91800" tIns="45000" bIns="450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69360" y="384120"/>
            <a:ext cx="9550440" cy="8762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12560" y="1337760"/>
            <a:ext cx="9520200" cy="52578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9040680" y="5716440"/>
            <a:ext cx="704880" cy="708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0" y="200160"/>
            <a:ext cx="9144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3.png"/><Relationship Id="rId2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4.png"/><Relationship Id="rId2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5.png"/><Relationship Id="rId2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21.png"/><Relationship Id="rId2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2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0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71120" y="3466800"/>
            <a:ext cx="874404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WTI Market Maker </a:t>
            </a:r>
            <a:br>
              <a:rPr sz="3000"/>
            </a:b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Trading Simulation Model</a:t>
            </a:r>
            <a:br>
              <a:rPr sz="3000"/>
            </a:b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542600" y="4724280"/>
            <a:ext cx="7248600" cy="14860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lnSpc>
                <a:spcPct val="9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John Lavorato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Chief Operating Officer, Enron Wholesale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Prepared by Zimin Lu, Enron Research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" name="" descr=""/>
          <p:cNvPicPr/>
          <p:nvPr/>
        </p:nvPicPr>
        <p:blipFill>
          <a:blip r:embed="rId1"/>
          <a:stretch/>
        </p:blipFill>
        <p:spPr>
          <a:xfrm>
            <a:off x="3643200" y="609480"/>
            <a:ext cx="3000600" cy="2667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" name=""/>
          <p:cNvSpPr/>
          <p:nvPr/>
        </p:nvSpPr>
        <p:spPr>
          <a:xfrm>
            <a:off x="0" y="6550200"/>
            <a:ext cx="10287000" cy="102960"/>
          </a:xfrm>
          <a:prstGeom prst="rect">
            <a:avLst/>
          </a:prstGeom>
          <a:gradFill rotWithShape="0">
            <a:gsLst>
              <a:gs pos="0">
                <a:srgbClr val="009bff"/>
              </a:gs>
              <a:gs pos="100000">
                <a:srgbClr val="ffff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0" y="200160"/>
            <a:ext cx="10287000" cy="10296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009bff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2108160" y="1905120"/>
            <a:ext cx="609588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Bid / Offer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Spread = 6 cents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volume per trade=1000 Bbl, NOPA=1,000,000 Bbl Deal tenor= 1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200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9" name="" descr=""/>
          <p:cNvPicPr/>
          <p:nvPr/>
        </p:nvPicPr>
        <p:blipFill>
          <a:blip r:embed="rId1"/>
          <a:stretch/>
        </p:blipFill>
        <p:spPr>
          <a:xfrm>
            <a:off x="1274760" y="1957320"/>
            <a:ext cx="7236000" cy="483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0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Bid / Offer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Spread = 6 cents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volume per trade=1000 Bbl, NOPA=1,000,000 Bbl Deal tenor= 1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600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1249200" y="1871640"/>
            <a:ext cx="7431120" cy="4965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Bid / Offer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Spread = 6 cents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volume per trade=1000 Bbl, NOPA=1,000,000 Bbl Deal tenor= 1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1000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9" name="" descr=""/>
          <p:cNvPicPr/>
          <p:nvPr/>
        </p:nvPicPr>
        <p:blipFill>
          <a:blip r:embed="rId1"/>
          <a:stretch/>
        </p:blipFill>
        <p:spPr>
          <a:xfrm>
            <a:off x="1249200" y="1887480"/>
            <a:ext cx="7386840" cy="493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0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Deal Tenor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= 4 cents, volume per trade=1000 Bbl, NOPA=1,000,000 Bbl, </a:t>
            </a: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Deal tenor= 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200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cf. Page 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4" name="" descr=""/>
          <p:cNvPicPr/>
          <p:nvPr/>
        </p:nvPicPr>
        <p:blipFill>
          <a:blip r:embed="rId1"/>
          <a:stretch/>
        </p:blipFill>
        <p:spPr>
          <a:xfrm>
            <a:off x="1173240" y="1951200"/>
            <a:ext cx="7343640" cy="4906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5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Deal Tenor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= 4 cents, volume per trade=1000 Bbl, NOPA=1,000,000 Bbl, </a:t>
            </a: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Deal tenor= 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600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cf. Page 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1177920" y="1884240"/>
            <a:ext cx="7445520" cy="4973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0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Deal Tenor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= 4 cents, volume per trade=1000 Bbl, NOPA=1,000,000 Bbl, </a:t>
            </a: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Deal tenor= 5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1000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cf. Page 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4" name="" descr=""/>
          <p:cNvPicPr/>
          <p:nvPr/>
        </p:nvPicPr>
        <p:blipFill>
          <a:blip r:embed="rId1"/>
          <a:stretch/>
        </p:blipFill>
        <p:spPr>
          <a:xfrm>
            <a:off x="1224000" y="1968480"/>
            <a:ext cx="7318440" cy="4889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Open Position Allowed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= 4 cents, volume per trade=1000 Bbl, </a:t>
            </a: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NOPA=20,000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Bbl, Deal tenor= 1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200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cf. Page 7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9" name="" descr=""/>
          <p:cNvPicPr/>
          <p:nvPr/>
        </p:nvPicPr>
        <p:blipFill>
          <a:blip r:embed="rId1"/>
          <a:stretch/>
        </p:blipFill>
        <p:spPr>
          <a:xfrm>
            <a:off x="1249200" y="1925640"/>
            <a:ext cx="7382160" cy="493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0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Open Position Allowed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2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= 4 cents, volume per trade=1000 Bbl, </a:t>
            </a: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NOPA=20,000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Bbl, Deal tenor= 1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600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cf. Page 8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4" name="" descr=""/>
          <p:cNvPicPr/>
          <p:nvPr/>
        </p:nvPicPr>
        <p:blipFill>
          <a:blip r:embed="rId1"/>
          <a:stretch/>
        </p:blipFill>
        <p:spPr>
          <a:xfrm>
            <a:off x="1224000" y="1881360"/>
            <a:ext cx="7400880" cy="4943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5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Open Position Allowed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7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= 4 cents, volume per trade=1000 Bbl, </a:t>
            </a: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NOPA=20,000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Bbl, Deal tenor= 1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1000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cf. Page 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8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09" name="" descr=""/>
          <p:cNvPicPr/>
          <p:nvPr/>
        </p:nvPicPr>
        <p:blipFill>
          <a:blip r:embed="rId1"/>
          <a:stretch/>
        </p:blipFill>
        <p:spPr>
          <a:xfrm>
            <a:off x="1249200" y="1905120"/>
            <a:ext cx="7331400" cy="4897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0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Open Position Allowed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2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= 4 cents, volume per trade=1000 Bbl, </a:t>
            </a: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NOPA=5,000,000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Bbl, Deal tenor= 5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200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cf. Page 13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4" name="" descr=""/>
          <p:cNvPicPr/>
          <p:nvPr/>
        </p:nvPicPr>
        <p:blipFill>
          <a:blip r:embed="rId1"/>
          <a:stretch/>
        </p:blipFill>
        <p:spPr>
          <a:xfrm>
            <a:off x="1262160" y="1951200"/>
            <a:ext cx="7343640" cy="4906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5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Simulation Procedures 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>
            <a:off x="1036800" y="1054080"/>
            <a:ext cx="823428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simulation model has two versions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Version 1 assumes continuous trading, i.e., close - close prices are used Version 2 assumes open-close trading, a more realistic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954000" y="2577960"/>
            <a:ext cx="8058240" cy="3822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" name=""/>
          <p:cNvSpPr/>
          <p:nvPr/>
        </p:nvSpPr>
        <p:spPr>
          <a:xfrm rot="18900000">
            <a:off x="634680" y="274932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"/>
          <p:cNvSpPr/>
          <p:nvPr/>
        </p:nvSpPr>
        <p:spPr>
          <a:xfrm>
            <a:off x="9472320" y="44298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Open Position Allowed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= 4 cents, volume per trade=1000 Bbl, </a:t>
            </a: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NOPA=5,000,000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Bbl, Deal tenor= 5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600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cf. Page 14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8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19" name="" descr=""/>
          <p:cNvPicPr/>
          <p:nvPr/>
        </p:nvPicPr>
        <p:blipFill>
          <a:blip r:embed="rId1"/>
          <a:stretch/>
        </p:blipFill>
        <p:spPr>
          <a:xfrm>
            <a:off x="1224000" y="1862280"/>
            <a:ext cx="7394400" cy="494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0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Open Position Allowed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2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Spread = 4 cents, volume per trade=1000 Bbl, </a:t>
            </a: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NOPA=5,000,000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Bbl, Deal tenor= 5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1000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cf. Page 15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24" name="" descr=""/>
          <p:cNvPicPr/>
          <p:nvPr/>
        </p:nvPicPr>
        <p:blipFill>
          <a:blip r:embed="rId1"/>
          <a:stretch/>
        </p:blipFill>
        <p:spPr>
          <a:xfrm>
            <a:off x="1249200" y="1925640"/>
            <a:ext cx="7382160" cy="493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5" name=""/>
          <p:cNvSpPr/>
          <p:nvPr/>
        </p:nvSpPr>
        <p:spPr>
          <a:xfrm>
            <a:off x="9402480" y="4429800"/>
            <a:ext cx="4636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 Inputs and Outputs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1023840" y="1718640"/>
            <a:ext cx="2710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Assumptions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660240" y="4323960"/>
            <a:ext cx="12888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"/>
          <p:cNvSpPr/>
          <p:nvPr/>
        </p:nvSpPr>
        <p:spPr>
          <a:xfrm>
            <a:off x="1023840" y="4233240"/>
            <a:ext cx="27100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P/L Results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2463840" y="2124000"/>
            <a:ext cx="4290840" cy="184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" descr=""/>
          <p:cNvPicPr/>
          <p:nvPr/>
        </p:nvPicPr>
        <p:blipFill>
          <a:blip r:embed="rId2"/>
          <a:stretch/>
        </p:blipFill>
        <p:spPr>
          <a:xfrm>
            <a:off x="2489040" y="4622760"/>
            <a:ext cx="4291200" cy="182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" name=""/>
          <p:cNvSpPr/>
          <p:nvPr/>
        </p:nvSpPr>
        <p:spPr>
          <a:xfrm>
            <a:off x="9472320" y="44298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Impact Of The Assumptions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"/>
          <p:cNvSpPr/>
          <p:nvPr/>
        </p:nvSpPr>
        <p:spPr>
          <a:xfrm>
            <a:off x="1023840" y="1745280"/>
            <a:ext cx="739620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 / Offer Spread: Higher spread, more profit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647640" y="18093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647280" y="244440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1011240" y="2354760"/>
            <a:ext cx="613872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Number of Trades:  More trades, more profit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1023840" y="2965320"/>
            <a:ext cx="7662960" cy="123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Open Position Allowed: NOPA does not limit open position intra-day, but limit net open position carried to the next 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larger NOPA, more volatile the cumulative P/L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685440" y="302868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049400" y="4577400"/>
            <a:ext cx="613872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Per Trade: Amplifies the P/L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36560" y="465408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1049400" y="5394600"/>
            <a:ext cx="7040520" cy="53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Simulation Interval: Total P/L is path dependent, meaning that the P/L depends price history during the simulation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774720" y="546696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"/>
          <p:cNvSpPr/>
          <p:nvPr/>
        </p:nvSpPr>
        <p:spPr>
          <a:xfrm>
            <a:off x="9472320" y="44298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Graphic Output 1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1201680" y="1224360"/>
            <a:ext cx="739620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price history in the simulation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 rot="18900000">
            <a:off x="711360" y="127584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1420920" y="1967040"/>
            <a:ext cx="6873840" cy="4146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5" name=""/>
          <p:cNvSpPr/>
          <p:nvPr/>
        </p:nvSpPr>
        <p:spPr>
          <a:xfrm>
            <a:off x="9472320" y="44298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Graphic Output 2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201680" y="1224360"/>
            <a:ext cx="7396200" cy="31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Cumulative P/L in the simulation:  shows the volatility of P/L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 rot="18900000">
            <a:off x="711360" y="1275840"/>
            <a:ext cx="128520" cy="11448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49" name="" descr=""/>
          <p:cNvPicPr/>
          <p:nvPr/>
        </p:nvPicPr>
        <p:blipFill>
          <a:blip r:embed="rId1"/>
          <a:stretch/>
        </p:blipFill>
        <p:spPr>
          <a:xfrm>
            <a:off x="1006560" y="1927080"/>
            <a:ext cx="7532640" cy="3859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0" name=""/>
          <p:cNvSpPr/>
          <p:nvPr/>
        </p:nvSpPr>
        <p:spPr>
          <a:xfrm>
            <a:off x="9472320" y="44298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Bid / Offer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Spread = 4 cents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volume per trade=1000 Bbl, NOPA=1,000,000 Bbl Deal tenor= 1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200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1224000" y="1932120"/>
            <a:ext cx="7316640" cy="4889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"/>
          <p:cNvSpPr/>
          <p:nvPr/>
        </p:nvSpPr>
        <p:spPr>
          <a:xfrm>
            <a:off x="9472320" y="44298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Bid / Offer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Spread = 4 cents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volume per trade=1000 Bbl, NOPA=1,000,000 Bbl Deal tenor= 1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600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9" name="" descr=""/>
          <p:cNvPicPr/>
          <p:nvPr/>
        </p:nvPicPr>
        <p:blipFill>
          <a:blip r:embed="rId1"/>
          <a:stretch/>
        </p:blipFill>
        <p:spPr>
          <a:xfrm>
            <a:off x="1173240" y="2077920"/>
            <a:ext cx="7153200" cy="4780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0" name=""/>
          <p:cNvSpPr/>
          <p:nvPr/>
        </p:nvSpPr>
        <p:spPr>
          <a:xfrm>
            <a:off x="9472320" y="44298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"/>
          <p:cNvSpPr/>
          <p:nvPr/>
        </p:nvSpPr>
        <p:spPr>
          <a:xfrm>
            <a:off x="422280" y="484560"/>
            <a:ext cx="9288360" cy="50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Bid / Offer Spread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150920" y="1125360"/>
            <a:ext cx="7751880" cy="75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80000"/>
              </a:lnSpc>
              <a:spcBef>
                <a:spcPts val="38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cc00"/>
                </a:solidFill>
                <a:effectLst/>
                <a:uFillTx/>
                <a:latin typeface="Arial"/>
              </a:rPr>
              <a:t>Spread = 4 cents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volume per trade=1000 Bbl, NOPA=1,000,000 Bbl Deal tenor= 1 year back from Nov. 7,2000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Trades = </a:t>
            </a:r>
            <a:r>
              <a:rPr b="1" lang="en-US" sz="1800" strike="noStrike" u="none">
                <a:solidFill>
                  <a:srgbClr val="063de8"/>
                </a:solidFill>
                <a:effectLst/>
                <a:uFillTx/>
                <a:latin typeface="Arial"/>
              </a:rPr>
              <a:t>1000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"/>
          <p:cNvSpPr/>
          <p:nvPr/>
        </p:nvSpPr>
        <p:spPr>
          <a:xfrm rot="18900000">
            <a:off x="723600" y="1250640"/>
            <a:ext cx="128520" cy="114120"/>
          </a:xfrm>
          <a:prstGeom prst="rect">
            <a:avLst/>
          </a:prstGeom>
          <a:solidFill>
            <a:srgbClr val="ffe80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4" name="" descr=""/>
          <p:cNvPicPr/>
          <p:nvPr/>
        </p:nvPicPr>
        <p:blipFill>
          <a:blip r:embed="rId1"/>
          <a:stretch/>
        </p:blipFill>
        <p:spPr>
          <a:xfrm>
            <a:off x="1160640" y="1857240"/>
            <a:ext cx="7400880" cy="4945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"/>
          <p:cNvSpPr/>
          <p:nvPr/>
        </p:nvSpPr>
        <p:spPr>
          <a:xfrm>
            <a:off x="9472320" y="4429800"/>
            <a:ext cx="322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6736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Graphic Services</dc:creator>
  <dc:description/>
  <dc:language>en-US</dc:language>
  <cp:lastModifiedBy>zlu</cp:lastModifiedBy>
  <cp:lastPrinted>2000-12-06T15:18:41Z</cp:lastPrinted>
  <dcterms:modified xsi:type="dcterms:W3CDTF">2000-12-06T16:48:43Z</dcterms:modified>
  <cp:revision>534</cp:revision>
  <dc:subject/>
  <dc:title>No Slide Title</dc:title>
</cp:coreProperties>
</file>