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3.wmf" ContentType="image/x-wmf"/>
  <Override PartName="/ppt/media/image4.wmf" ContentType="image/x-wmf"/>
  <Override PartName="/ppt/media/image9.wmf" ContentType="image/x-wmf"/>
  <Override PartName="/ppt/media/image18.wmf" ContentType="image/x-wmf"/>
  <Override PartName="/ppt/media/image20.wmf" ContentType="image/x-wmf"/>
  <Override PartName="/ppt/media/image12.wmf" ContentType="image/x-wmf"/>
  <Override PartName="/ppt/media/image3.wmf" ContentType="image/x-wmf"/>
  <Override PartName="/ppt/media/image19.wmf" ContentType="image/x-wmf"/>
  <Override PartName="/ppt/media/image1.png" ContentType="image/png"/>
  <Override PartName="/ppt/media/image2.png" ContentType="image/png"/>
  <Override PartName="/ppt/media/image14.wmf" ContentType="image/x-wmf"/>
  <Override PartName="/ppt/media/image5.wmf" ContentType="image/x-wmf"/>
  <Override PartName="/ppt/media/image15.wmf" ContentType="image/x-wmf"/>
  <Override PartName="/ppt/media/image6.wmf" ContentType="image/x-wmf"/>
  <Override PartName="/ppt/media/image10.wmf" ContentType="image/x-wmf"/>
  <Override PartName="/ppt/media/image16.wmf" ContentType="image/x-wmf"/>
  <Override PartName="/ppt/media/image7.wmf" ContentType="image/x-wmf"/>
  <Override PartName="/ppt/media/image11.wmf" ContentType="image/x-wmf"/>
  <Override PartName="/ppt/media/image17.wmf" ContentType="image/x-wmf"/>
  <Override PartName="/ppt/media/image8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10288588" cy="6858000"/>
  <p:notesSz cx="9269413" cy="69834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/>
          <p:nvPr/>
        </p:nvSpPr>
        <p:spPr>
          <a:xfrm>
            <a:off x="0" y="0"/>
            <a:ext cx="9270000" cy="698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1"/>
          <p:cNvSpPr>
            <a:spLocks noGrp="1"/>
          </p:cNvSpPr>
          <p:nvPr>
            <p:ph type="body"/>
          </p:nvPr>
        </p:nvSpPr>
        <p:spPr>
          <a:xfrm>
            <a:off x="1234800" y="3317760"/>
            <a:ext cx="6800760" cy="314496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000" bIns="450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ldImg"/>
          </p:nvPr>
        </p:nvSpPr>
        <p:spPr>
          <a:xfrm>
            <a:off x="2671920" y="522360"/>
            <a:ext cx="3931920" cy="26208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move the slide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sldImg"/>
          </p:nvPr>
        </p:nvSpPr>
        <p:spPr>
          <a:xfrm>
            <a:off x="2671920" y="522360"/>
            <a:ext cx="3931920" cy="2620800"/>
          </a:xfrm>
          <a:prstGeom prst="rect">
            <a:avLst/>
          </a:prstGeom>
          <a:ln w="0">
            <a:noFill/>
          </a:ln>
        </p:spPr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1234800" y="3317760"/>
            <a:ext cx="6800760" cy="31449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69360" y="384120"/>
            <a:ext cx="955044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412560" y="1337760"/>
            <a:ext cx="9520200" cy="525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69360" y="384120"/>
            <a:ext cx="955044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12560" y="1337760"/>
            <a:ext cx="9520200" cy="5257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" name="ENE_C_WHI" descr=""/>
          <p:cNvPicPr/>
          <p:nvPr/>
        </p:nvPicPr>
        <p:blipFill>
          <a:blip r:embed="rId2"/>
          <a:stretch/>
        </p:blipFill>
        <p:spPr>
          <a:xfrm>
            <a:off x="9040680" y="5716440"/>
            <a:ext cx="704880" cy="708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"/>
          <p:cNvSpPr/>
          <p:nvPr/>
        </p:nvSpPr>
        <p:spPr>
          <a:xfrm>
            <a:off x="0" y="200160"/>
            <a:ext cx="914400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7.wmf"/><Relationship Id="rId2" Type="http://schemas.openxmlformats.org/officeDocument/2006/relationships/image" Target="../media/image18.wmf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9.wmf"/><Relationship Id="rId2" Type="http://schemas.openxmlformats.org/officeDocument/2006/relationships/image" Target="../media/image20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7.wmf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9.wmf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1.wmf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3.wmf"/><Relationship Id="rId2" Type="http://schemas.openxmlformats.org/officeDocument/2006/relationships/image" Target="../media/image14.wmf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5.wmf"/><Relationship Id="rId2" Type="http://schemas.openxmlformats.org/officeDocument/2006/relationships/image" Target="../media/image16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797040" y="3327120"/>
            <a:ext cx="874368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WTI Market Maker Simulation (continuous trading)</a:t>
            </a:r>
            <a:br>
              <a:rPr sz="1800"/>
            </a:b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No Roll 2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(positions closed on 2</a:t>
            </a:r>
            <a:r>
              <a:rPr b="0" lang="en-US" sz="2400" strike="noStrike" u="none" baseline="30000">
                <a:solidFill>
                  <a:srgbClr val="000000"/>
                </a:solidFill>
                <a:effectLst/>
                <a:uFillTx/>
                <a:latin typeface="Arial Black"/>
              </a:rPr>
              <a:t>nd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last day)</a:t>
            </a:r>
            <a:br>
              <a:rPr sz="24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20 December, 2000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1580760" y="4749480"/>
            <a:ext cx="7248600" cy="11682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John Lavorato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Chief Operating Officer, Enron Wholesale Services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Prepared by Zimin Lu, Stinson Gibner, Hector Campos Enron Research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1" name="" descr=""/>
          <p:cNvPicPr/>
          <p:nvPr/>
        </p:nvPicPr>
        <p:blipFill>
          <a:blip r:embed="rId1"/>
          <a:stretch/>
        </p:blipFill>
        <p:spPr>
          <a:xfrm>
            <a:off x="3643200" y="609480"/>
            <a:ext cx="3000600" cy="2667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" name=""/>
          <p:cNvSpPr/>
          <p:nvPr/>
        </p:nvSpPr>
        <p:spPr>
          <a:xfrm>
            <a:off x="0" y="6550200"/>
            <a:ext cx="10287000" cy="102960"/>
          </a:xfrm>
          <a:prstGeom prst="rect">
            <a:avLst/>
          </a:prstGeom>
          <a:gradFill rotWithShape="0">
            <a:gsLst>
              <a:gs pos="0">
                <a:srgbClr val="009bff"/>
              </a:gs>
              <a:gs pos="100000">
                <a:srgbClr val="ffff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"/>
          <p:cNvSpPr/>
          <p:nvPr/>
        </p:nvSpPr>
        <p:spPr>
          <a:xfrm>
            <a:off x="0" y="200160"/>
            <a:ext cx="1028700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"/>
          <p:cNvSpPr/>
          <p:nvPr/>
        </p:nvSpPr>
        <p:spPr>
          <a:xfrm>
            <a:off x="2108160" y="1905120"/>
            <a:ext cx="6095880" cy="304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5078520" y="379440"/>
            <a:ext cx="4722840" cy="2847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4" name=""/>
          <p:cNvSpPr/>
          <p:nvPr/>
        </p:nvSpPr>
        <p:spPr>
          <a:xfrm>
            <a:off x="8475480" y="5915520"/>
            <a:ext cx="463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5" name="" descr=""/>
          <p:cNvPicPr/>
          <p:nvPr/>
        </p:nvPicPr>
        <p:blipFill>
          <a:blip r:embed="rId2"/>
          <a:stretch/>
        </p:blipFill>
        <p:spPr>
          <a:xfrm>
            <a:off x="214200" y="2538360"/>
            <a:ext cx="9528120" cy="3100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" descr=""/>
          <p:cNvPicPr/>
          <p:nvPr/>
        </p:nvPicPr>
        <p:blipFill>
          <a:blip r:embed="rId1"/>
          <a:stretch/>
        </p:blipFill>
        <p:spPr>
          <a:xfrm>
            <a:off x="5052960" y="366840"/>
            <a:ext cx="4803840" cy="2896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7" name=""/>
          <p:cNvSpPr/>
          <p:nvPr/>
        </p:nvSpPr>
        <p:spPr>
          <a:xfrm>
            <a:off x="8412120" y="5915520"/>
            <a:ext cx="463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8" name="" descr=""/>
          <p:cNvPicPr/>
          <p:nvPr/>
        </p:nvPicPr>
        <p:blipFill>
          <a:blip r:embed="rId2"/>
          <a:stretch/>
        </p:blipFill>
        <p:spPr>
          <a:xfrm>
            <a:off x="252360" y="2500200"/>
            <a:ext cx="9541080" cy="3100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"/>
          <p:cNvSpPr/>
          <p:nvPr/>
        </p:nvSpPr>
        <p:spPr>
          <a:xfrm>
            <a:off x="422280" y="484560"/>
            <a:ext cx="9288360" cy="50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 Roll Assumptions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>
            <a:off x="1023840" y="1719720"/>
            <a:ext cx="8234640" cy="31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Continuous trading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"/>
          <p:cNvSpPr/>
          <p:nvPr/>
        </p:nvSpPr>
        <p:spPr>
          <a:xfrm rot="18900000">
            <a:off x="647640" y="1809360"/>
            <a:ext cx="1285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"/>
          <p:cNvSpPr/>
          <p:nvPr/>
        </p:nvSpPr>
        <p:spPr>
          <a:xfrm rot="18900000">
            <a:off x="660240" y="2787120"/>
            <a:ext cx="1288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"/>
          <p:cNvSpPr/>
          <p:nvPr/>
        </p:nvSpPr>
        <p:spPr>
          <a:xfrm>
            <a:off x="8609040" y="59029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"/>
          <p:cNvSpPr/>
          <p:nvPr/>
        </p:nvSpPr>
        <p:spPr>
          <a:xfrm>
            <a:off x="985680" y="2709720"/>
            <a:ext cx="8234640" cy="145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Day prior to contract expiration,  position is closed at the contract close price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When open position exceeds net open allowed,  excess position is liquidated at the daily close price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 rot="18900000">
            <a:off x="660240" y="3549240"/>
            <a:ext cx="1288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" descr=""/>
          <p:cNvPicPr/>
          <p:nvPr/>
        </p:nvPicPr>
        <p:blipFill>
          <a:blip r:embed="rId1"/>
          <a:stretch/>
        </p:blipFill>
        <p:spPr>
          <a:xfrm>
            <a:off x="4475160" y="176040"/>
            <a:ext cx="5202360" cy="3135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" name=""/>
          <p:cNvSpPr/>
          <p:nvPr/>
        </p:nvSpPr>
        <p:spPr>
          <a:xfrm>
            <a:off x="8609040" y="59029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4" name="" descr=""/>
          <p:cNvPicPr/>
          <p:nvPr/>
        </p:nvPicPr>
        <p:blipFill>
          <a:blip r:embed="rId2"/>
          <a:stretch/>
        </p:blipFill>
        <p:spPr>
          <a:xfrm>
            <a:off x="227160" y="2513160"/>
            <a:ext cx="9388440" cy="3100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" descr=""/>
          <p:cNvPicPr/>
          <p:nvPr/>
        </p:nvPicPr>
        <p:blipFill>
          <a:blip r:embed="rId1"/>
          <a:stretch/>
        </p:blipFill>
        <p:spPr>
          <a:xfrm>
            <a:off x="4830840" y="277920"/>
            <a:ext cx="4951440" cy="2985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6" name=""/>
          <p:cNvSpPr/>
          <p:nvPr/>
        </p:nvSpPr>
        <p:spPr>
          <a:xfrm>
            <a:off x="8532720" y="58777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7" name="" descr=""/>
          <p:cNvPicPr/>
          <p:nvPr/>
        </p:nvPicPr>
        <p:blipFill>
          <a:blip r:embed="rId2"/>
          <a:stretch/>
        </p:blipFill>
        <p:spPr>
          <a:xfrm>
            <a:off x="189000" y="2500200"/>
            <a:ext cx="9528120" cy="3100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" descr=""/>
          <p:cNvPicPr/>
          <p:nvPr/>
        </p:nvPicPr>
        <p:blipFill>
          <a:blip r:embed="rId1"/>
          <a:stretch/>
        </p:blipFill>
        <p:spPr>
          <a:xfrm>
            <a:off x="4881600" y="290520"/>
            <a:ext cx="4849920" cy="2925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9" name=""/>
          <p:cNvSpPr/>
          <p:nvPr/>
        </p:nvSpPr>
        <p:spPr>
          <a:xfrm>
            <a:off x="8443800" y="59155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0" name="" descr=""/>
          <p:cNvPicPr/>
          <p:nvPr/>
        </p:nvPicPr>
        <p:blipFill>
          <a:blip r:embed="rId2"/>
          <a:stretch/>
        </p:blipFill>
        <p:spPr>
          <a:xfrm>
            <a:off x="176040" y="2525760"/>
            <a:ext cx="9477720" cy="3100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" descr=""/>
          <p:cNvPicPr/>
          <p:nvPr/>
        </p:nvPicPr>
        <p:blipFill>
          <a:blip r:embed="rId1"/>
          <a:stretch/>
        </p:blipFill>
        <p:spPr>
          <a:xfrm>
            <a:off x="4970520" y="277920"/>
            <a:ext cx="4825800" cy="2908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2" name=""/>
          <p:cNvSpPr/>
          <p:nvPr/>
        </p:nvSpPr>
        <p:spPr>
          <a:xfrm>
            <a:off x="8354880" y="59029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3" name="" descr=""/>
          <p:cNvPicPr/>
          <p:nvPr/>
        </p:nvPicPr>
        <p:blipFill>
          <a:blip r:embed="rId2"/>
          <a:stretch/>
        </p:blipFill>
        <p:spPr>
          <a:xfrm>
            <a:off x="176040" y="2411280"/>
            <a:ext cx="9541080" cy="3100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" descr=""/>
          <p:cNvPicPr/>
          <p:nvPr/>
        </p:nvPicPr>
        <p:blipFill>
          <a:blip r:embed="rId1"/>
          <a:stretch/>
        </p:blipFill>
        <p:spPr>
          <a:xfrm>
            <a:off x="4589640" y="176040"/>
            <a:ext cx="5121000" cy="3087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" name=""/>
          <p:cNvSpPr/>
          <p:nvPr/>
        </p:nvSpPr>
        <p:spPr>
          <a:xfrm>
            <a:off x="8520120" y="592848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6" name="" descr=""/>
          <p:cNvPicPr/>
          <p:nvPr/>
        </p:nvPicPr>
        <p:blipFill>
          <a:blip r:embed="rId2"/>
          <a:stretch/>
        </p:blipFill>
        <p:spPr>
          <a:xfrm>
            <a:off x="163440" y="2550960"/>
            <a:ext cx="9490320" cy="3100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4792680" y="303120"/>
            <a:ext cx="5006880" cy="3019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8" name=""/>
          <p:cNvSpPr/>
          <p:nvPr/>
        </p:nvSpPr>
        <p:spPr>
          <a:xfrm>
            <a:off x="8646840" y="58903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9" name="" descr=""/>
          <p:cNvPicPr/>
          <p:nvPr/>
        </p:nvPicPr>
        <p:blipFill>
          <a:blip r:embed="rId2"/>
          <a:stretch/>
        </p:blipFill>
        <p:spPr>
          <a:xfrm>
            <a:off x="227160" y="2576520"/>
            <a:ext cx="9515160" cy="3100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4970520" y="392040"/>
            <a:ext cx="4816440" cy="2903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1" name=""/>
          <p:cNvSpPr/>
          <p:nvPr/>
        </p:nvSpPr>
        <p:spPr>
          <a:xfrm>
            <a:off x="8634240" y="59155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2" name="" descr=""/>
          <p:cNvPicPr/>
          <p:nvPr/>
        </p:nvPicPr>
        <p:blipFill>
          <a:blip r:embed="rId2"/>
          <a:stretch/>
        </p:blipFill>
        <p:spPr>
          <a:xfrm>
            <a:off x="163440" y="2500200"/>
            <a:ext cx="9566280" cy="3100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8140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Graphic Services</dc:creator>
  <dc:description/>
  <dc:language>en-US</dc:language>
  <cp:lastModifiedBy>Kenneth Parkhill</cp:lastModifiedBy>
  <cp:lastPrinted>2000-12-15T14:45:00Z</cp:lastPrinted>
  <dcterms:modified xsi:type="dcterms:W3CDTF">2000-12-21T12:39:34Z</dcterms:modified>
  <cp:revision>561</cp:revision>
  <dc:subject/>
  <dc:title>No Slide Title</dc:title>
</cp:coreProperties>
</file>