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2.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10288588" cy="6858000"/>
  <p:notesSz cx="9269413" cy="698341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9270000" cy="698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7" name="PlaceHolder 1"/>
          <p:cNvSpPr>
            <a:spLocks noGrp="1"/>
          </p:cNvSpPr>
          <p:nvPr>
            <p:ph type="body"/>
          </p:nvPr>
        </p:nvSpPr>
        <p:spPr>
          <a:xfrm>
            <a:off x="1234800" y="3317760"/>
            <a:ext cx="6800760" cy="314496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8" name="PlaceHolder 2"/>
          <p:cNvSpPr>
            <a:spLocks noGrp="1"/>
          </p:cNvSpPr>
          <p:nvPr>
            <p:ph type="sldImg"/>
          </p:nvPr>
        </p:nvSpPr>
        <p:spPr>
          <a:xfrm>
            <a:off x="2671920" y="522360"/>
            <a:ext cx="3931920" cy="262080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PlaceHolder 1"/>
          <p:cNvSpPr>
            <a:spLocks noGrp="1"/>
          </p:cNvSpPr>
          <p:nvPr>
            <p:ph type="sldImg"/>
          </p:nvPr>
        </p:nvSpPr>
        <p:spPr>
          <a:xfrm>
            <a:off x="2671920" y="522360"/>
            <a:ext cx="3931920" cy="2620800"/>
          </a:xfrm>
          <a:prstGeom prst="rect">
            <a:avLst/>
          </a:prstGeom>
          <a:ln w="0">
            <a:noFill/>
          </a:ln>
        </p:spPr>
      </p:sp>
      <p:sp>
        <p:nvSpPr>
          <p:cNvPr id="56" name="PlaceHolder 2"/>
          <p:cNvSpPr>
            <a:spLocks noGrp="1"/>
          </p:cNvSpPr>
          <p:nvPr>
            <p:ph type="body"/>
          </p:nvPr>
        </p:nvSpPr>
        <p:spPr>
          <a:xfrm>
            <a:off x="1234800" y="3317760"/>
            <a:ext cx="6800760" cy="314496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type="subTitle"/>
          </p:nvPr>
        </p:nvSpPr>
        <p:spPr>
          <a:xfrm>
            <a:off x="412560" y="1337760"/>
            <a:ext cx="9520200" cy="52578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412560" y="1337760"/>
            <a:ext cx="9520200" cy="52578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9040680" y="5716440"/>
            <a:ext cx="704880" cy="708120"/>
          </a:xfrm>
          <a:prstGeom prst="rect">
            <a:avLst/>
          </a:prstGeom>
          <a:noFill/>
          <a:ln w="0">
            <a:noFill/>
          </a:ln>
        </p:spPr>
      </p:pic>
      <p:sp>
        <p:nvSpPr>
          <p:cNvPr id="3"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image" Target="../media/image18.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image" Target="../media/image20.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image" Target="../media/image14.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image" Target="../media/image16.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797040" y="3327120"/>
            <a:ext cx="874368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WTI Market Maker Simulation (continuous trading)</a:t>
            </a:r>
            <a:br>
              <a:rPr sz="1800"/>
            </a:br>
            <a:r>
              <a:rPr b="0" lang="en-US" sz="2400" strike="noStrike" u="sng">
                <a:solidFill>
                  <a:srgbClr val="000000"/>
                </a:solidFill>
                <a:effectLst/>
                <a:uFillTx/>
                <a:latin typeface="Arial Black"/>
              </a:rPr>
              <a:t>No Roll</a:t>
            </a:r>
            <a:r>
              <a:rPr b="0" lang="en-US" sz="2400" strike="noStrike" u="none">
                <a:solidFill>
                  <a:srgbClr val="000000"/>
                </a:solidFill>
                <a:effectLst/>
                <a:uFillTx/>
                <a:latin typeface="Arial Black"/>
              </a:rPr>
              <a:t> (positions closed at contract expiration)</a:t>
            </a:r>
            <a:br>
              <a:rPr sz="2400"/>
            </a:br>
            <a:r>
              <a:rPr b="0" lang="en-US" sz="1800" strike="noStrike" u="none">
                <a:solidFill>
                  <a:srgbClr val="000000"/>
                </a:solidFill>
                <a:effectLst/>
                <a:uFillTx/>
                <a:latin typeface="Arial Black"/>
              </a:rPr>
              <a:t>20 December, 2000</a:t>
            </a:r>
            <a:endParaRPr b="0" lang="en-US" sz="1800" strike="noStrike" u="none">
              <a:solidFill>
                <a:srgbClr val="000000"/>
              </a:solidFill>
              <a:effectLst/>
              <a:uFillTx/>
              <a:latin typeface="Arial Black"/>
            </a:endParaRPr>
          </a:p>
        </p:txBody>
      </p:sp>
      <p:sp>
        <p:nvSpPr>
          <p:cNvPr id="10" name="PlaceHolder 2"/>
          <p:cNvSpPr>
            <a:spLocks noGrp="1"/>
          </p:cNvSpPr>
          <p:nvPr>
            <p:ph type="subTitle"/>
          </p:nvPr>
        </p:nvSpPr>
        <p:spPr>
          <a:xfrm>
            <a:off x="1580760" y="4749480"/>
            <a:ext cx="7248600" cy="1168200"/>
          </a:xfrm>
          <a:prstGeom prst="rect">
            <a:avLst/>
          </a:prstGeom>
          <a:noFill/>
          <a:ln w="0">
            <a:noFill/>
          </a:ln>
        </p:spPr>
        <p:txBody>
          <a:bodyPr lIns="90360" rIns="90360" tIns="44280" bIns="44280" anchor="t">
            <a:noAutofit/>
          </a:bodyPr>
          <a:p>
            <a:pPr indent="0" algn="ctr">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John Lavorato</a:t>
            </a:r>
            <a:endParaRPr b="1" lang="en-US" sz="24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Chief Operating Officer, Enron Wholesale Services</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Prepared by Zimin Lu, Stinson Gibner, Hector Campos Enron Research</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1" name="" descr=""/>
          <p:cNvPicPr/>
          <p:nvPr/>
        </p:nvPicPr>
        <p:blipFill>
          <a:blip r:embed="rId1"/>
          <a:stretch/>
        </p:blipFill>
        <p:spPr>
          <a:xfrm>
            <a:off x="3643200" y="609480"/>
            <a:ext cx="3000600" cy="2667240"/>
          </a:xfrm>
          <a:prstGeom prst="rect">
            <a:avLst/>
          </a:prstGeom>
          <a:noFill/>
          <a:ln w="0">
            <a:noFill/>
          </a:ln>
        </p:spPr>
      </p:pic>
      <p:sp>
        <p:nvSpPr>
          <p:cNvPr id="12" name=""/>
          <p:cNvSpPr/>
          <p:nvPr/>
        </p:nvSpPr>
        <p:spPr>
          <a:xfrm>
            <a:off x="0" y="6550200"/>
            <a:ext cx="10287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 name=""/>
          <p:cNvSpPr/>
          <p:nvPr/>
        </p:nvSpPr>
        <p:spPr>
          <a:xfrm>
            <a:off x="0" y="200160"/>
            <a:ext cx="10287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2108160" y="1905120"/>
            <a:ext cx="609588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3" name="" descr=""/>
          <p:cNvPicPr/>
          <p:nvPr/>
        </p:nvPicPr>
        <p:blipFill>
          <a:blip r:embed="rId1"/>
          <a:stretch/>
        </p:blipFill>
        <p:spPr>
          <a:xfrm>
            <a:off x="5078520" y="379440"/>
            <a:ext cx="4722840" cy="2847960"/>
          </a:xfrm>
          <a:prstGeom prst="rect">
            <a:avLst/>
          </a:prstGeom>
          <a:noFill/>
          <a:ln w="0">
            <a:noFill/>
          </a:ln>
        </p:spPr>
      </p:pic>
      <p:sp>
        <p:nvSpPr>
          <p:cNvPr id="44" name=""/>
          <p:cNvSpPr/>
          <p:nvPr/>
        </p:nvSpPr>
        <p:spPr>
          <a:xfrm>
            <a:off x="847548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10</a:t>
            </a:r>
            <a:endParaRPr b="0" lang="en-US" sz="2000" strike="noStrike" u="none">
              <a:solidFill>
                <a:srgbClr val="000000"/>
              </a:solidFill>
              <a:effectLst/>
              <a:uFillTx/>
              <a:latin typeface="Arial"/>
            </a:endParaRPr>
          </a:p>
        </p:txBody>
      </p:sp>
      <p:pic>
        <p:nvPicPr>
          <p:cNvPr id="45" name="" descr=""/>
          <p:cNvPicPr/>
          <p:nvPr/>
        </p:nvPicPr>
        <p:blipFill>
          <a:blip r:embed="rId2"/>
          <a:stretch/>
        </p:blipFill>
        <p:spPr>
          <a:xfrm>
            <a:off x="216000" y="2462040"/>
            <a:ext cx="9515520" cy="310068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6" name="" descr=""/>
          <p:cNvPicPr/>
          <p:nvPr/>
        </p:nvPicPr>
        <p:blipFill>
          <a:blip r:embed="rId1"/>
          <a:stretch/>
        </p:blipFill>
        <p:spPr>
          <a:xfrm>
            <a:off x="5052960" y="366840"/>
            <a:ext cx="4803840" cy="2896920"/>
          </a:xfrm>
          <a:prstGeom prst="rect">
            <a:avLst/>
          </a:prstGeom>
          <a:noFill/>
          <a:ln w="0">
            <a:noFill/>
          </a:ln>
        </p:spPr>
      </p:pic>
      <p:sp>
        <p:nvSpPr>
          <p:cNvPr id="47" name=""/>
          <p:cNvSpPr/>
          <p:nvPr/>
        </p:nvSpPr>
        <p:spPr>
          <a:xfrm>
            <a:off x="841212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11</a:t>
            </a:r>
            <a:endParaRPr b="0" lang="en-US" sz="2000" strike="noStrike" u="none">
              <a:solidFill>
                <a:srgbClr val="000000"/>
              </a:solidFill>
              <a:effectLst/>
              <a:uFillTx/>
              <a:latin typeface="Arial"/>
            </a:endParaRPr>
          </a:p>
        </p:txBody>
      </p:sp>
      <p:pic>
        <p:nvPicPr>
          <p:cNvPr id="48" name="" descr=""/>
          <p:cNvPicPr/>
          <p:nvPr/>
        </p:nvPicPr>
        <p:blipFill>
          <a:blip r:embed="rId2"/>
          <a:stretch/>
        </p:blipFill>
        <p:spPr>
          <a:xfrm>
            <a:off x="228600" y="2462040"/>
            <a:ext cx="9553680" cy="310068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Last Words  </a:t>
            </a:r>
            <a:endParaRPr b="0" lang="en-US" sz="3000" strike="noStrike" u="none">
              <a:solidFill>
                <a:srgbClr val="000000"/>
              </a:solidFill>
              <a:effectLst/>
              <a:uFillTx/>
              <a:latin typeface="Arial"/>
            </a:endParaRPr>
          </a:p>
        </p:txBody>
      </p:sp>
      <p:sp>
        <p:nvSpPr>
          <p:cNvPr id="50" name=""/>
          <p:cNvSpPr/>
          <p:nvPr/>
        </p:nvSpPr>
        <p:spPr>
          <a:xfrm>
            <a:off x="884160" y="1762200"/>
            <a:ext cx="823428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costs can be built into the bid-offer spread, so that the input reflects the “effective spread”.</a:t>
            </a:r>
            <a:endParaRPr b="0" lang="en-US" sz="1800" strike="noStrike" u="none">
              <a:solidFill>
                <a:srgbClr val="000000"/>
              </a:solidFill>
              <a:effectLst/>
              <a:uFillTx/>
              <a:latin typeface="Arial"/>
            </a:endParaRPr>
          </a:p>
        </p:txBody>
      </p:sp>
      <p:sp>
        <p:nvSpPr>
          <p:cNvPr id="51"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 name=""/>
          <p:cNvSpPr/>
          <p:nvPr/>
        </p:nvSpPr>
        <p:spPr>
          <a:xfrm>
            <a:off x="8437320" y="585216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a:t>
            </a:r>
            <a:endParaRPr b="0" lang="en-US" sz="2000" strike="noStrike" u="none">
              <a:solidFill>
                <a:srgbClr val="000000"/>
              </a:solidFill>
              <a:effectLst/>
              <a:uFillTx/>
              <a:latin typeface="Arial"/>
            </a:endParaRPr>
          </a:p>
        </p:txBody>
      </p:sp>
      <p:sp>
        <p:nvSpPr>
          <p:cNvPr id="54" name=""/>
          <p:cNvSpPr/>
          <p:nvPr/>
        </p:nvSpPr>
        <p:spPr>
          <a:xfrm>
            <a:off x="896760" y="2782800"/>
            <a:ext cx="8234640" cy="7527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model assumes that we can liquidate positions at closing price, to bring down the open position within the net open position allowed.  In reality it may incur some cost due to market friction.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No Roll Assumptions</a:t>
            </a:r>
            <a:endParaRPr b="0" lang="en-US" sz="3000" strike="noStrike" u="none">
              <a:solidFill>
                <a:srgbClr val="000000"/>
              </a:solidFill>
              <a:effectLst/>
              <a:uFillTx/>
              <a:latin typeface="Arial"/>
            </a:endParaRPr>
          </a:p>
        </p:txBody>
      </p:sp>
      <p:sp>
        <p:nvSpPr>
          <p:cNvPr id="16" name=""/>
          <p:cNvSpPr/>
          <p:nvPr/>
        </p:nvSpPr>
        <p:spPr>
          <a:xfrm>
            <a:off x="1023840" y="1719720"/>
            <a:ext cx="823464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Continuous trading</a:t>
            </a:r>
            <a:endParaRPr b="0" lang="en-US" sz="1800" strike="noStrike" u="none">
              <a:solidFill>
                <a:srgbClr val="000000"/>
              </a:solidFill>
              <a:effectLst/>
              <a:uFillTx/>
              <a:latin typeface="Arial"/>
            </a:endParaRPr>
          </a:p>
        </p:txBody>
      </p:sp>
      <p:sp>
        <p:nvSpPr>
          <p:cNvPr id="1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
          <p:cNvSpPr/>
          <p:nvPr/>
        </p:nvSpPr>
        <p:spPr>
          <a:xfrm rot="18900000">
            <a:off x="660240" y="2787120"/>
            <a:ext cx="12888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 name=""/>
          <p:cNvSpPr/>
          <p:nvPr/>
        </p:nvSpPr>
        <p:spPr>
          <a:xfrm>
            <a:off x="860904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a:t>
            </a:r>
            <a:endParaRPr b="0" lang="en-US" sz="2000" strike="noStrike" u="none">
              <a:solidFill>
                <a:srgbClr val="000000"/>
              </a:solidFill>
              <a:effectLst/>
              <a:uFillTx/>
              <a:latin typeface="Arial"/>
            </a:endParaRPr>
          </a:p>
        </p:txBody>
      </p:sp>
      <p:sp>
        <p:nvSpPr>
          <p:cNvPr id="20" name=""/>
          <p:cNvSpPr/>
          <p:nvPr/>
        </p:nvSpPr>
        <p:spPr>
          <a:xfrm>
            <a:off x="973080" y="2730600"/>
            <a:ext cx="823428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At contract expiration,  position is closed at the contract close price</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When open position exceeds net open allowed,  excess position is liquidated at the daily close price</a:t>
            </a:r>
            <a:endParaRPr b="0" lang="en-US" sz="1800" strike="noStrike" u="none">
              <a:solidFill>
                <a:srgbClr val="000000"/>
              </a:solidFill>
              <a:effectLst/>
              <a:uFillTx/>
              <a:latin typeface="Arial"/>
            </a:endParaRPr>
          </a:p>
        </p:txBody>
      </p:sp>
      <p:sp>
        <p:nvSpPr>
          <p:cNvPr id="21" name=""/>
          <p:cNvSpPr/>
          <p:nvPr/>
        </p:nvSpPr>
        <p:spPr>
          <a:xfrm rot="18900000">
            <a:off x="660240" y="3549240"/>
            <a:ext cx="12888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2" name="" descr=""/>
          <p:cNvPicPr/>
          <p:nvPr/>
        </p:nvPicPr>
        <p:blipFill>
          <a:blip r:embed="rId1"/>
          <a:stretch/>
        </p:blipFill>
        <p:spPr>
          <a:xfrm>
            <a:off x="4475160" y="176040"/>
            <a:ext cx="5202360" cy="3135600"/>
          </a:xfrm>
          <a:prstGeom prst="rect">
            <a:avLst/>
          </a:prstGeom>
          <a:noFill/>
          <a:ln w="0">
            <a:noFill/>
          </a:ln>
        </p:spPr>
      </p:pic>
      <p:sp>
        <p:nvSpPr>
          <p:cNvPr id="23" name=""/>
          <p:cNvSpPr/>
          <p:nvPr/>
        </p:nvSpPr>
        <p:spPr>
          <a:xfrm>
            <a:off x="860904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a:t>
            </a:r>
            <a:endParaRPr b="0" lang="en-US" sz="2000" strike="noStrike" u="none">
              <a:solidFill>
                <a:srgbClr val="000000"/>
              </a:solidFill>
              <a:effectLst/>
              <a:uFillTx/>
              <a:latin typeface="Arial"/>
            </a:endParaRPr>
          </a:p>
        </p:txBody>
      </p:sp>
      <p:pic>
        <p:nvPicPr>
          <p:cNvPr id="24" name="" descr=""/>
          <p:cNvPicPr/>
          <p:nvPr/>
        </p:nvPicPr>
        <p:blipFill>
          <a:blip r:embed="rId2"/>
          <a:stretch/>
        </p:blipFill>
        <p:spPr>
          <a:xfrm>
            <a:off x="239760" y="2487600"/>
            <a:ext cx="936288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5" name="" descr=""/>
          <p:cNvPicPr/>
          <p:nvPr/>
        </p:nvPicPr>
        <p:blipFill>
          <a:blip r:embed="rId1"/>
          <a:stretch/>
        </p:blipFill>
        <p:spPr>
          <a:xfrm>
            <a:off x="4830840" y="277920"/>
            <a:ext cx="4951440" cy="2985840"/>
          </a:xfrm>
          <a:prstGeom prst="rect">
            <a:avLst/>
          </a:prstGeom>
          <a:noFill/>
          <a:ln w="0">
            <a:noFill/>
          </a:ln>
        </p:spPr>
      </p:pic>
      <p:sp>
        <p:nvSpPr>
          <p:cNvPr id="26" name=""/>
          <p:cNvSpPr/>
          <p:nvPr/>
        </p:nvSpPr>
        <p:spPr>
          <a:xfrm>
            <a:off x="8532720" y="58777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a:t>
            </a:r>
            <a:endParaRPr b="0" lang="en-US" sz="2000" strike="noStrike" u="none">
              <a:solidFill>
                <a:srgbClr val="000000"/>
              </a:solidFill>
              <a:effectLst/>
              <a:uFillTx/>
              <a:latin typeface="Arial"/>
            </a:endParaRPr>
          </a:p>
        </p:txBody>
      </p:sp>
      <p:pic>
        <p:nvPicPr>
          <p:cNvPr id="27" name="" descr=""/>
          <p:cNvPicPr/>
          <p:nvPr/>
        </p:nvPicPr>
        <p:blipFill>
          <a:blip r:embed="rId2"/>
          <a:stretch/>
        </p:blipFill>
        <p:spPr>
          <a:xfrm>
            <a:off x="254160" y="2475000"/>
            <a:ext cx="947736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8" name="" descr=""/>
          <p:cNvPicPr/>
          <p:nvPr/>
        </p:nvPicPr>
        <p:blipFill>
          <a:blip r:embed="rId1"/>
          <a:stretch/>
        </p:blipFill>
        <p:spPr>
          <a:xfrm>
            <a:off x="4881600" y="290520"/>
            <a:ext cx="4849920" cy="2925720"/>
          </a:xfrm>
          <a:prstGeom prst="rect">
            <a:avLst/>
          </a:prstGeom>
          <a:noFill/>
          <a:ln w="0">
            <a:noFill/>
          </a:ln>
        </p:spPr>
      </p:pic>
      <p:sp>
        <p:nvSpPr>
          <p:cNvPr id="29" name=""/>
          <p:cNvSpPr/>
          <p:nvPr/>
        </p:nvSpPr>
        <p:spPr>
          <a:xfrm>
            <a:off x="844380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a:t>
            </a:r>
            <a:endParaRPr b="0" lang="en-US" sz="2000" strike="noStrike" u="none">
              <a:solidFill>
                <a:srgbClr val="000000"/>
              </a:solidFill>
              <a:effectLst/>
              <a:uFillTx/>
              <a:latin typeface="Arial"/>
            </a:endParaRPr>
          </a:p>
        </p:txBody>
      </p:sp>
      <p:pic>
        <p:nvPicPr>
          <p:cNvPr id="30" name="" descr=""/>
          <p:cNvPicPr/>
          <p:nvPr/>
        </p:nvPicPr>
        <p:blipFill>
          <a:blip r:embed="rId2"/>
          <a:stretch/>
        </p:blipFill>
        <p:spPr>
          <a:xfrm>
            <a:off x="214200" y="2436840"/>
            <a:ext cx="943956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1" name="" descr=""/>
          <p:cNvPicPr/>
          <p:nvPr/>
        </p:nvPicPr>
        <p:blipFill>
          <a:blip r:embed="rId1"/>
          <a:stretch/>
        </p:blipFill>
        <p:spPr>
          <a:xfrm>
            <a:off x="4970520" y="277920"/>
            <a:ext cx="4825800" cy="2908080"/>
          </a:xfrm>
          <a:prstGeom prst="rect">
            <a:avLst/>
          </a:prstGeom>
          <a:noFill/>
          <a:ln w="0">
            <a:noFill/>
          </a:ln>
        </p:spPr>
      </p:pic>
      <p:sp>
        <p:nvSpPr>
          <p:cNvPr id="32" name=""/>
          <p:cNvSpPr/>
          <p:nvPr/>
        </p:nvSpPr>
        <p:spPr>
          <a:xfrm>
            <a:off x="835488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6</a:t>
            </a:r>
            <a:endParaRPr b="0" lang="en-US" sz="2000" strike="noStrike" u="none">
              <a:solidFill>
                <a:srgbClr val="000000"/>
              </a:solidFill>
              <a:effectLst/>
              <a:uFillTx/>
              <a:latin typeface="Arial"/>
            </a:endParaRPr>
          </a:p>
        </p:txBody>
      </p:sp>
      <p:pic>
        <p:nvPicPr>
          <p:cNvPr id="33" name="" descr=""/>
          <p:cNvPicPr/>
          <p:nvPr/>
        </p:nvPicPr>
        <p:blipFill>
          <a:blip r:embed="rId2"/>
          <a:stretch/>
        </p:blipFill>
        <p:spPr>
          <a:xfrm>
            <a:off x="0" y="2398680"/>
            <a:ext cx="973152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4" name="" descr=""/>
          <p:cNvPicPr/>
          <p:nvPr/>
        </p:nvPicPr>
        <p:blipFill>
          <a:blip r:embed="rId1"/>
          <a:stretch/>
        </p:blipFill>
        <p:spPr>
          <a:xfrm>
            <a:off x="4589640" y="176040"/>
            <a:ext cx="5121000" cy="3087720"/>
          </a:xfrm>
          <a:prstGeom prst="rect">
            <a:avLst/>
          </a:prstGeom>
          <a:noFill/>
          <a:ln w="0">
            <a:noFill/>
          </a:ln>
        </p:spPr>
      </p:pic>
      <p:sp>
        <p:nvSpPr>
          <p:cNvPr id="35" name=""/>
          <p:cNvSpPr/>
          <p:nvPr/>
        </p:nvSpPr>
        <p:spPr>
          <a:xfrm>
            <a:off x="8520120" y="59284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7</a:t>
            </a:r>
            <a:endParaRPr b="0" lang="en-US" sz="2000" strike="noStrike" u="none">
              <a:solidFill>
                <a:srgbClr val="000000"/>
              </a:solidFill>
              <a:effectLst/>
              <a:uFillTx/>
              <a:latin typeface="Arial"/>
            </a:endParaRPr>
          </a:p>
        </p:txBody>
      </p:sp>
      <p:pic>
        <p:nvPicPr>
          <p:cNvPr id="36" name="" descr=""/>
          <p:cNvPicPr/>
          <p:nvPr/>
        </p:nvPicPr>
        <p:blipFill>
          <a:blip r:embed="rId2"/>
          <a:stretch/>
        </p:blipFill>
        <p:spPr>
          <a:xfrm>
            <a:off x="201600" y="2462040"/>
            <a:ext cx="9439200" cy="310068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7" name="" descr=""/>
          <p:cNvPicPr/>
          <p:nvPr/>
        </p:nvPicPr>
        <p:blipFill>
          <a:blip r:embed="rId1"/>
          <a:stretch/>
        </p:blipFill>
        <p:spPr>
          <a:xfrm>
            <a:off x="4792680" y="303120"/>
            <a:ext cx="5006880" cy="3019680"/>
          </a:xfrm>
          <a:prstGeom prst="rect">
            <a:avLst/>
          </a:prstGeom>
          <a:noFill/>
          <a:ln w="0">
            <a:noFill/>
          </a:ln>
        </p:spPr>
      </p:pic>
      <p:sp>
        <p:nvSpPr>
          <p:cNvPr id="38" name=""/>
          <p:cNvSpPr/>
          <p:nvPr/>
        </p:nvSpPr>
        <p:spPr>
          <a:xfrm>
            <a:off x="8646840" y="58903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a:t>
            </a:r>
            <a:endParaRPr b="0" lang="en-US" sz="2000" strike="noStrike" u="none">
              <a:solidFill>
                <a:srgbClr val="000000"/>
              </a:solidFill>
              <a:effectLst/>
              <a:uFillTx/>
              <a:latin typeface="Arial"/>
            </a:endParaRPr>
          </a:p>
        </p:txBody>
      </p:sp>
      <p:pic>
        <p:nvPicPr>
          <p:cNvPr id="39" name="" descr=""/>
          <p:cNvPicPr/>
          <p:nvPr/>
        </p:nvPicPr>
        <p:blipFill>
          <a:blip r:embed="rId2"/>
          <a:stretch/>
        </p:blipFill>
        <p:spPr>
          <a:xfrm>
            <a:off x="176040" y="2563920"/>
            <a:ext cx="956628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0" name="" descr=""/>
          <p:cNvPicPr/>
          <p:nvPr/>
        </p:nvPicPr>
        <p:blipFill>
          <a:blip r:embed="rId1"/>
          <a:stretch/>
        </p:blipFill>
        <p:spPr>
          <a:xfrm>
            <a:off x="4970520" y="392040"/>
            <a:ext cx="4816440" cy="2903760"/>
          </a:xfrm>
          <a:prstGeom prst="rect">
            <a:avLst/>
          </a:prstGeom>
          <a:noFill/>
          <a:ln w="0">
            <a:noFill/>
          </a:ln>
        </p:spPr>
      </p:pic>
      <p:sp>
        <p:nvSpPr>
          <p:cNvPr id="41" name=""/>
          <p:cNvSpPr/>
          <p:nvPr/>
        </p:nvSpPr>
        <p:spPr>
          <a:xfrm>
            <a:off x="86342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a:t>
            </a:r>
            <a:endParaRPr b="0" lang="en-US" sz="2000" strike="noStrike" u="none">
              <a:solidFill>
                <a:srgbClr val="000000"/>
              </a:solidFill>
              <a:effectLst/>
              <a:uFillTx/>
              <a:latin typeface="Arial"/>
            </a:endParaRPr>
          </a:p>
        </p:txBody>
      </p:sp>
      <p:pic>
        <p:nvPicPr>
          <p:cNvPr id="42" name="" descr=""/>
          <p:cNvPicPr/>
          <p:nvPr/>
        </p:nvPicPr>
        <p:blipFill>
          <a:blip r:embed="rId2"/>
          <a:stretch/>
        </p:blipFill>
        <p:spPr>
          <a:xfrm>
            <a:off x="176040" y="2550960"/>
            <a:ext cx="9553680" cy="310068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8090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Kenneth Parkhill</cp:lastModifiedBy>
  <cp:lastPrinted>2000-12-15T14:45:00Z</cp:lastPrinted>
  <dcterms:modified xsi:type="dcterms:W3CDTF">2000-12-21T10:46:54Z</dcterms:modified>
  <cp:revision>558</cp:revision>
  <dc:subject/>
  <dc:title>No Slide Title</dc:title>
</cp:coreProperties>
</file>