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19.wmf" ContentType="image/x-wmf"/>
  <Override PartName="/ppt/media/image1.png" ContentType="image/png"/>
  <Override PartName="/ppt/media/image2.png" ContentType="image/png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17.wmf" ContentType="image/x-wmf"/>
  <Override PartName="/ppt/media/image8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</p:sldIdLst>
  <p:sldSz cx="10288588" cy="6858000"/>
  <p:notesSz cx="9280525" cy="6994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0"/>
            <a:ext cx="9280800" cy="699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92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ldImg"/>
          </p:nvPr>
        </p:nvSpPr>
        <p:spPr>
          <a:xfrm>
            <a:off x="2671920" y="522000"/>
            <a:ext cx="3938400" cy="262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sldImg"/>
          </p:nvPr>
        </p:nvSpPr>
        <p:spPr>
          <a:xfrm>
            <a:off x="2671920" y="522360"/>
            <a:ext cx="3938400" cy="2625480"/>
          </a:xfrm>
          <a:prstGeom prst="rect">
            <a:avLst/>
          </a:prstGeom>
          <a:ln w="0">
            <a:noFill/>
          </a:ln>
        </p:spPr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9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12560" y="1337760"/>
            <a:ext cx="9520200" cy="525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12560" y="1337760"/>
            <a:ext cx="9520200" cy="5257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9040680" y="5716440"/>
            <a:ext cx="704880" cy="70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7.wmf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9.wmf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71120" y="346680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WTI Market Maker Simulation (continuous trading)</a:t>
            </a:r>
            <a:br>
              <a:rPr sz="1800"/>
            </a:b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 Fill Roll Gap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br>
              <a:rPr sz="24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20 December,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542600" y="4724280"/>
            <a:ext cx="7248600" cy="1486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John Lavorato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Operating Officer, Enron Wholesale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Prepared by Zimin Lu, Stinson Gibner, Hector Campos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Research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3643200" y="609480"/>
            <a:ext cx="300060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0" y="6550200"/>
            <a:ext cx="10287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0" y="200160"/>
            <a:ext cx="10287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2108160" y="1905120"/>
            <a:ext cx="609588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5078520" y="379440"/>
            <a:ext cx="4722840" cy="284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" name=""/>
          <p:cNvSpPr/>
          <p:nvPr/>
        </p:nvSpPr>
        <p:spPr>
          <a:xfrm>
            <a:off x="8488080" y="591552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6" name="" descr=""/>
          <p:cNvPicPr/>
          <p:nvPr/>
        </p:nvPicPr>
        <p:blipFill>
          <a:blip r:embed="rId2"/>
          <a:stretch/>
        </p:blipFill>
        <p:spPr>
          <a:xfrm>
            <a:off x="214200" y="2475000"/>
            <a:ext cx="951552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/>
        </p:blipFill>
        <p:spPr>
          <a:xfrm>
            <a:off x="5040360" y="417600"/>
            <a:ext cx="4803840" cy="289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" name=""/>
          <p:cNvSpPr/>
          <p:nvPr/>
        </p:nvSpPr>
        <p:spPr>
          <a:xfrm>
            <a:off x="8475480" y="591552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9" name="" descr=""/>
          <p:cNvPicPr/>
          <p:nvPr/>
        </p:nvPicPr>
        <p:blipFill>
          <a:blip r:embed="rId2"/>
          <a:stretch/>
        </p:blipFill>
        <p:spPr>
          <a:xfrm>
            <a:off x="203040" y="2500200"/>
            <a:ext cx="9579240" cy="3100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“Fill Gap” Assumptions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1023840" y="1719720"/>
            <a:ext cx="8234640" cy="31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Continuous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711000" y="179676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698400" y="258408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8609040" y="59029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922320" y="2569320"/>
            <a:ext cx="8234280" cy="260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contract expiration,  current month position is closed at the expiration date close price.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 open position is established in the next contract.  Size = old position plus adjustment for position change as if trading had occurred across the gap in prices between the expiring contract and the next contract.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open position exceeds net open allowed,  excess position is liquidated at the daily close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660240" y="3486240"/>
            <a:ext cx="12888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685440" y="475596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4551480" y="214200"/>
            <a:ext cx="5202000" cy="313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8609040" y="58903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5" name="" descr=""/>
          <p:cNvPicPr/>
          <p:nvPr/>
        </p:nvPicPr>
        <p:blipFill>
          <a:blip r:embed="rId2"/>
          <a:stretch/>
        </p:blipFill>
        <p:spPr>
          <a:xfrm>
            <a:off x="239760" y="2550960"/>
            <a:ext cx="9439200" cy="3100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4830840" y="353880"/>
            <a:ext cx="4951440" cy="298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7" name=""/>
          <p:cNvSpPr/>
          <p:nvPr/>
        </p:nvSpPr>
        <p:spPr>
          <a:xfrm>
            <a:off x="86342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tretch/>
        </p:blipFill>
        <p:spPr>
          <a:xfrm>
            <a:off x="176040" y="2500200"/>
            <a:ext cx="9528480" cy="3100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" descr=""/>
          <p:cNvPicPr/>
          <p:nvPr/>
        </p:nvPicPr>
        <p:blipFill>
          <a:blip r:embed="rId1"/>
          <a:stretch/>
        </p:blipFill>
        <p:spPr>
          <a:xfrm>
            <a:off x="4869000" y="519120"/>
            <a:ext cx="4849560" cy="2925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" name=""/>
          <p:cNvSpPr/>
          <p:nvPr/>
        </p:nvSpPr>
        <p:spPr>
          <a:xfrm>
            <a:off x="86090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1" name="" descr=""/>
          <p:cNvPicPr/>
          <p:nvPr/>
        </p:nvPicPr>
        <p:blipFill>
          <a:blip r:embed="rId2"/>
          <a:stretch/>
        </p:blipFill>
        <p:spPr>
          <a:xfrm>
            <a:off x="189000" y="2602080"/>
            <a:ext cx="946476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" descr=""/>
          <p:cNvPicPr/>
          <p:nvPr/>
        </p:nvPicPr>
        <p:blipFill>
          <a:blip r:embed="rId1"/>
          <a:stretch/>
        </p:blipFill>
        <p:spPr>
          <a:xfrm>
            <a:off x="4995720" y="519120"/>
            <a:ext cx="4826160" cy="290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" name=""/>
          <p:cNvSpPr/>
          <p:nvPr/>
        </p:nvSpPr>
        <p:spPr>
          <a:xfrm>
            <a:off x="86468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14200" y="2589120"/>
            <a:ext cx="952812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4754520" y="328680"/>
            <a:ext cx="5121360" cy="3087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" name=""/>
          <p:cNvSpPr/>
          <p:nvPr/>
        </p:nvSpPr>
        <p:spPr>
          <a:xfrm>
            <a:off x="857088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7160" y="2589120"/>
            <a:ext cx="9578880" cy="310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4792680" y="277920"/>
            <a:ext cx="5006880" cy="3019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" name=""/>
          <p:cNvSpPr/>
          <p:nvPr/>
        </p:nvSpPr>
        <p:spPr>
          <a:xfrm>
            <a:off x="8609040" y="591552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0" name="" descr=""/>
          <p:cNvPicPr/>
          <p:nvPr/>
        </p:nvPicPr>
        <p:blipFill>
          <a:blip r:embed="rId2"/>
          <a:stretch/>
        </p:blipFill>
        <p:spPr>
          <a:xfrm>
            <a:off x="165240" y="2500200"/>
            <a:ext cx="9566280" cy="3100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5008680" y="316080"/>
            <a:ext cx="4816440" cy="2903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" name=""/>
          <p:cNvSpPr/>
          <p:nvPr/>
        </p:nvSpPr>
        <p:spPr>
          <a:xfrm>
            <a:off x="8596080" y="595368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3" name="" descr=""/>
          <p:cNvPicPr/>
          <p:nvPr/>
        </p:nvPicPr>
        <p:blipFill>
          <a:blip r:embed="rId2"/>
          <a:stretch/>
        </p:blipFill>
        <p:spPr>
          <a:xfrm>
            <a:off x="189000" y="2500200"/>
            <a:ext cx="9578880" cy="3100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7244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Kenneth Parkhill</cp:lastModifiedBy>
  <cp:lastPrinted>2000-12-15T14:45:00Z</cp:lastPrinted>
  <dcterms:modified xsi:type="dcterms:W3CDTF">2000-12-21T10:55:16Z</dcterms:modified>
  <cp:revision>559</cp:revision>
  <dc:subject/>
  <dc:title>No Slide Title</dc:title>
</cp:coreProperties>
</file>