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06B550-83F9-4E3B-A204-CBB477A2849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B12D274-35CC-47DC-8E3D-7027A78507F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Crude Market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52352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on West Texas Intermediate (WTI) - US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Brent contract - Europe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NYMEX contract for Middle East - started on May-00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WTI Futures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1,000 bbls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Delivery point: Cushing-OK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 for 30 consecutive months + other long-term contracts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WTI Options - Futures Contracts as Underlying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 at various strike levels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Contracts for 12 consecutive months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Expires 4 to 5 days before Futures maturity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Crude Market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WTI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Trading Desk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Futures and European Options on WTI Futures - Long term maturity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Swaps on individual and multiple months - Underlying is the prompt month futures closing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Asian Options - Same underlying as above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Swaptions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Costless Collars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Participating Swaps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etc...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Crude Market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WTI Calendar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"/>
          <p:cNvSpPr/>
          <p:nvPr/>
        </p:nvSpPr>
        <p:spPr>
          <a:xfrm>
            <a:off x="914400" y="3352680"/>
            <a:ext cx="7696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371600" y="3200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048120" y="3200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724280" y="3200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400800" y="3200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3200400"/>
            <a:ext cx="0" cy="304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906560" y="2743200"/>
            <a:ext cx="549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582720" y="2743200"/>
            <a:ext cx="574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259240" y="2743200"/>
            <a:ext cx="574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935760" y="2743200"/>
            <a:ext cx="536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514600" y="32767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267080" y="32767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943600" y="32767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620120" y="327672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363400" y="304812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115880" y="304812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792400" y="304812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468560" y="3048120"/>
            <a:ext cx="350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1600200" y="3429000"/>
            <a:ext cx="91440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107720" y="4264200"/>
            <a:ext cx="1027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Expiry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 NYMEX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3352680" y="3429000"/>
            <a:ext cx="91440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862000" y="4264200"/>
            <a:ext cx="1027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Expiry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 NYMEX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5029200" y="3429000"/>
            <a:ext cx="91440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551120" y="4264200"/>
            <a:ext cx="10022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Expiry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 NYMEX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6705720" y="3429000"/>
            <a:ext cx="91440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202080" y="4264200"/>
            <a:ext cx="1053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Expiry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NYMEX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Futures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V="1">
            <a:off x="1066680" y="3352680"/>
            <a:ext cx="1981440" cy="1905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63320" y="5257800"/>
            <a:ext cx="1307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Swap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Asian option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V="1">
            <a:off x="2743200" y="3352680"/>
            <a:ext cx="1981080" cy="1905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139480" y="5257800"/>
            <a:ext cx="1307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 Swap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Asian option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V="1">
            <a:off x="4419720" y="3352680"/>
            <a:ext cx="1981080" cy="1905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816000" y="5257800"/>
            <a:ext cx="1307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 Swap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Asian option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6095880" y="3352680"/>
            <a:ext cx="1981440" cy="19051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492520" y="5257800"/>
            <a:ext cx="1307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Apr Swap &amp;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Asian option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295280" y="2362320"/>
            <a:ext cx="990720" cy="990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746280" y="1712880"/>
            <a:ext cx="183960" cy="36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63200" y="1752480"/>
            <a:ext cx="1027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Expiry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 NYMEX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048120" y="2362320"/>
            <a:ext cx="990360" cy="990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515680" y="1752480"/>
            <a:ext cx="1027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Expiry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 NYMEX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800600" y="2362320"/>
            <a:ext cx="990720" cy="990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268160" y="1752480"/>
            <a:ext cx="1027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Expiry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 NYMEX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400800" y="2362320"/>
            <a:ext cx="990720" cy="990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868360" y="1752480"/>
            <a:ext cx="10278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Expiry of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 NYMEX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Crude Market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56" name=""/>
          <p:cNvGraphicFramePr/>
          <p:nvPr/>
        </p:nvGraphicFramePr>
        <p:xfrm>
          <a:off x="609480" y="1936800"/>
          <a:ext cx="7620120" cy="4524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936800"/>
                    <a:ext cx="7620120" cy="4524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8" name=""/>
          <p:cNvSpPr/>
          <p:nvPr/>
        </p:nvSpPr>
        <p:spPr>
          <a:xfrm flipH="1">
            <a:off x="3124080" y="3238560"/>
            <a:ext cx="1368720" cy="419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3352680" y="3268800"/>
            <a:ext cx="1152720" cy="769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497120" y="3078000"/>
            <a:ext cx="16293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Backwardated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039920" y="5211720"/>
            <a:ext cx="1172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Contango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5181480" y="5118120"/>
            <a:ext cx="216000" cy="139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609480" y="12193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(or very little) Seasonality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Indication of Mean Reversion on Spot-price - Long Term Marginal Cost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Crude Markets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5" name=""/>
          <p:cNvGraphicFramePr/>
          <p:nvPr/>
        </p:nvGraphicFramePr>
        <p:xfrm>
          <a:off x="990720" y="2438280"/>
          <a:ext cx="7010280" cy="4165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2438280"/>
                    <a:ext cx="7010280" cy="4165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914400" y="837720"/>
            <a:ext cx="7772400" cy="1295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Measure (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Black Model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rate of change of variance (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decreases but Variance (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.t) increases 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Crude Market</a:t>
            </a:r>
            <a:br>
              <a:rPr sz="36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Forward Price Behavior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9" name=""/>
          <p:cNvGraphicFramePr/>
          <p:nvPr/>
        </p:nvGraphicFramePr>
        <p:xfrm>
          <a:off x="838080" y="2362320"/>
          <a:ext cx="7431120" cy="4411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38080" y="2362320"/>
                    <a:ext cx="7431120" cy="4411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1218960" y="1904760"/>
            <a:ext cx="7086600" cy="53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in Futures price volatility as maturity approaches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2001-01-23T20:00:18Z</dcterms:created>
  <dc:creator>Paulo Issler</dc:creator>
  <dc:description/>
  <dc:language>en-US</dc:language>
  <cp:lastModifiedBy>adupont</cp:lastModifiedBy>
  <cp:lastPrinted>2001-01-24T12:54:08Z</cp:lastPrinted>
  <dcterms:modified xsi:type="dcterms:W3CDTF">2001-01-24T12:59:24Z</dcterms:modified>
  <cp:revision>5</cp:revision>
  <dc:subject/>
  <dc:title>The Crude Market</dc:title>
</cp:coreProperties>
</file>