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_rels/presentation.xml.rels" ContentType="application/vnd.openxmlformats-package.relationships+xml"/>
  <Override PartName="/ppt/presentation.xml" ContentType="application/vnd.openxmlformats-officedocument.presentationml.presentation.main+xml"/>
  <Override PartName="/ppt/slideMasters/_rels/slideMaster1.xml.rels" ContentType="application/vnd.openxmlformats-package.relationships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theme/theme1.xml" ContentType="application/vnd.openxmlformats-officedocument.theme+xml"/>
  <Override PartName="/ppt/slideLayouts/_rels/slideLayout1.xml.rels" ContentType="application/vnd.openxmlformats-package.relationships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Override PartName="/ppt/slides/_rels/slide3.xml.rels" ContentType="application/vnd.openxmlformats-package.relationships+xml"/>
  <Override PartName="/ppt/slides/_rels/slide2.xml.rels" ContentType="application/vnd.openxmlformats-package.relationships+xml"/>
  <Override PartName="/ppt/slides/_rels/slide1.xml.rels" ContentType="application/vnd.openxmlformats-package.relationships+xml"/>
  <Override PartName="/ppt/slides/slide2.xml" ContentType="application/vnd.openxmlformats-officedocument.presentationml.slide+xml"/>
  <Override PartName="/ppt/slides/slide3.xml" ContentType="application/vnd.openxmlformats-officedocument.presentationml.slide+xml"/>
</Types>
</file>

<file path=_rels/.rels><?xml version="1.0" encoding="UTF-8"?>
<Relationships xmlns="http://schemas.openxmlformats.org/package/2006/relationships"><Relationship Id="rId1" Type="http://schemas.openxmlformats.org/officedocument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  <p:sldId id="257" r:id="rId4"/>
    <p:sldId id="258" r:id="rId5"/>
  </p:sldIdLst>
  <p:sldSz cx="9144000" cy="6858000"/>
  <p:notesSz cx="6858000" cy="9144000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Defau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D25B2D77-4531-4053-80C4-D0912D21CFC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en-US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685800" y="609120"/>
            <a:ext cx="7772400" cy="11430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ctr">
            <a:noAutofit/>
          </a:bodyPr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4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title text format</a:t>
            </a:r>
            <a:endParaRPr b="0" lang="en-US" sz="4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body"/>
          </p:nvPr>
        </p:nvSpPr>
        <p:spPr>
          <a:xfrm>
            <a:off x="685800" y="1981080"/>
            <a:ext cx="7772400" cy="41148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rmAutofit lnSpcReduction="9999"/>
          </a:bodyPr>
          <a:p>
            <a:pPr marL="343080" indent="-34308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Click to edit the outline text format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743040" indent="-28584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Second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2" marL="11430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Third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3" marL="16002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–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Fourth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4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Fifth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5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Sixth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6" marL="2057400" indent="-228600">
              <a:spcBef>
                <a:spcPts val="799"/>
              </a:spcBef>
              <a:buClr>
                <a:srgbClr val="000000"/>
              </a:buClr>
              <a:buFont typeface="Times New Roman"/>
              <a:buChar char="»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32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Seventh Outline Level</a:t>
            </a:r>
            <a:endParaRPr b="0" lang="en-US" sz="3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" name="PlaceHolder 3"/>
          <p:cNvSpPr>
            <a:spLocks noGrp="1"/>
          </p:cNvSpPr>
          <p:nvPr>
            <p:ph type="dt" idx="1"/>
          </p:nvPr>
        </p:nvSpPr>
        <p:spPr>
          <a:xfrm>
            <a:off x="68580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&lt;date/time&gt;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" name="PlaceHolder 4"/>
          <p:cNvSpPr>
            <a:spLocks noGrp="1"/>
          </p:cNvSpPr>
          <p:nvPr>
            <p:ph type="ftr" idx="2"/>
          </p:nvPr>
        </p:nvSpPr>
        <p:spPr>
          <a:xfrm>
            <a:off x="3124080" y="6248520"/>
            <a:ext cx="289584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ct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&lt;footer&gt;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" name="PlaceHolder 5"/>
          <p:cNvSpPr>
            <a:spLocks noGrp="1"/>
          </p:cNvSpPr>
          <p:nvPr>
            <p:ph type="sldNum" idx="3"/>
          </p:nvPr>
        </p:nvSpPr>
        <p:spPr>
          <a:xfrm>
            <a:off x="6553080" y="6248520"/>
            <a:ext cx="1905120" cy="4572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6800" bIns="46800" anchor="t">
            <a:noAutofit/>
          </a:bodyPr>
          <a:lstStyle>
            <a:lvl1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  <a:def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defRPr>
            </a:lvl1pPr>
          </a:lstStyle>
          <a:p>
            <a:pPr indent="0" algn="r">
              <a:buNone/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fld id="{7C367FB6-6502-4ED4-B2B1-E678EED4DB9B}" type="slidenum"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Times New Roman"/>
              </a:rPr>
              <a:t>&lt;number&gt;</a:t>
            </a:fld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2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"/>
          <p:cNvSpPr/>
          <p:nvPr/>
        </p:nvSpPr>
        <p:spPr>
          <a:xfrm>
            <a:off x="1683720" y="152280"/>
            <a:ext cx="5835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WSCC Region-Wide Interruptible Load Auction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1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" name=""/>
          <p:cNvSpPr/>
          <p:nvPr/>
        </p:nvSpPr>
        <p:spPr>
          <a:xfrm>
            <a:off x="533520" y="914400"/>
            <a:ext cx="8001000" cy="187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 Interrupts Amount Deployed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Interruptible customer in host control area is deployed (scheduled) by WSCC and interrupts exactly the amount deployed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MW interruption @ $500/MWh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Retail ESP rate = $50/MWh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Host control area imbalance cost = $100/MWh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Meter reading prior to interruption = 100 MW; after interruption = 0 MW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" name=""/>
          <p:cNvSpPr/>
          <p:nvPr/>
        </p:nvSpPr>
        <p:spPr>
          <a:xfrm>
            <a:off x="5181480" y="3200400"/>
            <a:ext cx="2210040" cy="2133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8" name=""/>
          <p:cNvSpPr/>
          <p:nvPr/>
        </p:nvSpPr>
        <p:spPr>
          <a:xfrm>
            <a:off x="5540040" y="2895480"/>
            <a:ext cx="159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Host Control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9" name=""/>
          <p:cNvSpPr/>
          <p:nvPr/>
        </p:nvSpPr>
        <p:spPr>
          <a:xfrm>
            <a:off x="-1082520" y="53751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0" name=""/>
          <p:cNvSpPr/>
          <p:nvPr/>
        </p:nvSpPr>
        <p:spPr>
          <a:xfrm>
            <a:off x="1523880" y="3200400"/>
            <a:ext cx="2210040" cy="2133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1" name=""/>
          <p:cNvSpPr/>
          <p:nvPr/>
        </p:nvSpPr>
        <p:spPr>
          <a:xfrm>
            <a:off x="1817280" y="2895480"/>
            <a:ext cx="172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Deficit Control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2" name=""/>
          <p:cNvSpPr/>
          <p:nvPr/>
        </p:nvSpPr>
        <p:spPr>
          <a:xfrm>
            <a:off x="762120" y="5564160"/>
            <a:ext cx="8076960" cy="114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Deficit CA pays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$50,000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Scheduled MW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 clearing price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Host CA receives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$0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Deficit CA payment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to customer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to customer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$50,000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(MW interrupted (up to instruction))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 clearing price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to retail ESP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$5,000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(Scheduled MW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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Meter usage)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Retail ESP rate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Imbalance payment to host CA              $0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(Scheduled MW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Interrupted MW (up to instruction))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Host CA imbalance cost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nets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$45,000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Payment to customer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to retail ESP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Imbalance payment to host 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3" name=""/>
          <p:cNvSpPr/>
          <p:nvPr/>
        </p:nvSpPr>
        <p:spPr>
          <a:xfrm>
            <a:off x="6324480" y="320040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4" name=""/>
          <p:cNvSpPr/>
          <p:nvPr/>
        </p:nvSpPr>
        <p:spPr>
          <a:xfrm>
            <a:off x="6781680" y="4038480"/>
            <a:ext cx="228600" cy="2286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5" name=""/>
          <p:cNvSpPr/>
          <p:nvPr/>
        </p:nvSpPr>
        <p:spPr>
          <a:xfrm>
            <a:off x="7010280" y="402264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6" name=""/>
          <p:cNvSpPr/>
          <p:nvPr/>
        </p:nvSpPr>
        <p:spPr>
          <a:xfrm flipH="1">
            <a:off x="3276720" y="380988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7" name=""/>
          <p:cNvSpPr/>
          <p:nvPr/>
        </p:nvSpPr>
        <p:spPr>
          <a:xfrm>
            <a:off x="4070520" y="3564000"/>
            <a:ext cx="65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8" name=""/>
          <p:cNvSpPr/>
          <p:nvPr/>
        </p:nvSpPr>
        <p:spPr>
          <a:xfrm>
            <a:off x="3352680" y="419112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19" name=""/>
          <p:cNvSpPr/>
          <p:nvPr/>
        </p:nvSpPr>
        <p:spPr>
          <a:xfrm>
            <a:off x="5486400" y="41911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0" name=""/>
          <p:cNvSpPr/>
          <p:nvPr/>
        </p:nvSpPr>
        <p:spPr>
          <a:xfrm>
            <a:off x="5486400" y="41911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1" name=""/>
          <p:cNvSpPr/>
          <p:nvPr/>
        </p:nvSpPr>
        <p:spPr>
          <a:xfrm>
            <a:off x="7010280" y="4267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2" name=""/>
          <p:cNvSpPr/>
          <p:nvPr/>
        </p:nvSpPr>
        <p:spPr>
          <a:xfrm>
            <a:off x="6858720" y="4478400"/>
            <a:ext cx="672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3" name=""/>
          <p:cNvSpPr/>
          <p:nvPr/>
        </p:nvSpPr>
        <p:spPr>
          <a:xfrm>
            <a:off x="5319360" y="455616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4" name=""/>
          <p:cNvSpPr/>
          <p:nvPr/>
        </p:nvSpPr>
        <p:spPr>
          <a:xfrm>
            <a:off x="6580440" y="4859280"/>
            <a:ext cx="504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5" name=""/>
          <p:cNvSpPr/>
          <p:nvPr/>
        </p:nvSpPr>
        <p:spPr>
          <a:xfrm>
            <a:off x="6781680" y="42670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6" name=""/>
          <p:cNvSpPr/>
          <p:nvPr/>
        </p:nvSpPr>
        <p:spPr>
          <a:xfrm>
            <a:off x="5610240" y="396252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7" name=""/>
          <p:cNvSpPr/>
          <p:nvPr/>
        </p:nvSpPr>
        <p:spPr>
          <a:xfrm>
            <a:off x="4086360" y="396252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28" name=""/>
          <p:cNvSpPr/>
          <p:nvPr/>
        </p:nvSpPr>
        <p:spPr>
          <a:xfrm>
            <a:off x="6289920" y="455616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"/>
          <p:cNvSpPr/>
          <p:nvPr/>
        </p:nvSpPr>
        <p:spPr>
          <a:xfrm>
            <a:off x="1683720" y="152280"/>
            <a:ext cx="5835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WSCC Region-Wide Interruptible Load Auction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2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0" name=""/>
          <p:cNvSpPr/>
          <p:nvPr/>
        </p:nvSpPr>
        <p:spPr>
          <a:xfrm>
            <a:off x="533520" y="914400"/>
            <a:ext cx="8001000" cy="187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 Interrupts Less Than Deployed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Interruptible customer in host control area is deployed (scheduled) by WSCC and customer interrupts only 90 MW out of 100 MW deployed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MW interruption @ $500/MWh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Retail ESP rate = $50/MWh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Host control area imbalance cost = $100/MWh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Meter reading prior to interruption = 100 MW; after interruption =10 MW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1" name=""/>
          <p:cNvSpPr/>
          <p:nvPr/>
        </p:nvSpPr>
        <p:spPr>
          <a:xfrm>
            <a:off x="5181480" y="3200400"/>
            <a:ext cx="2210040" cy="2133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2" name=""/>
          <p:cNvSpPr/>
          <p:nvPr/>
        </p:nvSpPr>
        <p:spPr>
          <a:xfrm>
            <a:off x="5540040" y="2895480"/>
            <a:ext cx="159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Host Control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3" name=""/>
          <p:cNvSpPr/>
          <p:nvPr/>
        </p:nvSpPr>
        <p:spPr>
          <a:xfrm>
            <a:off x="-1082520" y="53751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4" name=""/>
          <p:cNvSpPr/>
          <p:nvPr/>
        </p:nvSpPr>
        <p:spPr>
          <a:xfrm>
            <a:off x="1523880" y="3200400"/>
            <a:ext cx="2210040" cy="2133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5" name=""/>
          <p:cNvSpPr/>
          <p:nvPr/>
        </p:nvSpPr>
        <p:spPr>
          <a:xfrm>
            <a:off x="1817280" y="2895480"/>
            <a:ext cx="172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Deficit Control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6" name=""/>
          <p:cNvSpPr/>
          <p:nvPr/>
        </p:nvSpPr>
        <p:spPr>
          <a:xfrm>
            <a:off x="762120" y="5564160"/>
            <a:ext cx="8076960" cy="114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Deficit CA pays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$50,000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Scheduled MW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 clearing price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Host CA receives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$5,000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Deficit CA payment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to customer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to customer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$45,000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(MW interrupted (up to instruction))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 clearing price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to retail ESP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$5,000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(Scheduled MW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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Meter usage)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Retail ESP rate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Imbalance payment to host CA       $1,000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(Scheduled MW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Interrupted MW (up to instruction))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Host CA imbalance cost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nets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$39,000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Payment to customer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to retail ESP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Imbalance payment to host 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7" name=""/>
          <p:cNvSpPr/>
          <p:nvPr/>
        </p:nvSpPr>
        <p:spPr>
          <a:xfrm>
            <a:off x="6324480" y="320040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8" name=""/>
          <p:cNvSpPr/>
          <p:nvPr/>
        </p:nvSpPr>
        <p:spPr>
          <a:xfrm>
            <a:off x="6781680" y="4038480"/>
            <a:ext cx="228600" cy="2286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39" name=""/>
          <p:cNvSpPr/>
          <p:nvPr/>
        </p:nvSpPr>
        <p:spPr>
          <a:xfrm>
            <a:off x="7010280" y="402264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0" name=""/>
          <p:cNvSpPr/>
          <p:nvPr/>
        </p:nvSpPr>
        <p:spPr>
          <a:xfrm flipH="1">
            <a:off x="3276720" y="380988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1" name=""/>
          <p:cNvSpPr/>
          <p:nvPr/>
        </p:nvSpPr>
        <p:spPr>
          <a:xfrm>
            <a:off x="4070520" y="3564000"/>
            <a:ext cx="65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2" name=""/>
          <p:cNvSpPr/>
          <p:nvPr/>
        </p:nvSpPr>
        <p:spPr>
          <a:xfrm>
            <a:off x="3352680" y="419112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3" name=""/>
          <p:cNvSpPr/>
          <p:nvPr/>
        </p:nvSpPr>
        <p:spPr>
          <a:xfrm>
            <a:off x="5486400" y="41911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4" name=""/>
          <p:cNvSpPr/>
          <p:nvPr/>
        </p:nvSpPr>
        <p:spPr>
          <a:xfrm>
            <a:off x="5486400" y="41911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5" name=""/>
          <p:cNvSpPr/>
          <p:nvPr/>
        </p:nvSpPr>
        <p:spPr>
          <a:xfrm>
            <a:off x="7010280" y="4267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6" name=""/>
          <p:cNvSpPr/>
          <p:nvPr/>
        </p:nvSpPr>
        <p:spPr>
          <a:xfrm>
            <a:off x="6858720" y="4478400"/>
            <a:ext cx="672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90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7" name=""/>
          <p:cNvSpPr/>
          <p:nvPr/>
        </p:nvSpPr>
        <p:spPr>
          <a:xfrm>
            <a:off x="5756400" y="434340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$1,000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8" name=""/>
          <p:cNvSpPr/>
          <p:nvPr/>
        </p:nvSpPr>
        <p:spPr>
          <a:xfrm>
            <a:off x="6580440" y="4859280"/>
            <a:ext cx="504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49" name=""/>
          <p:cNvSpPr/>
          <p:nvPr/>
        </p:nvSpPr>
        <p:spPr>
          <a:xfrm>
            <a:off x="6781680" y="42670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0" name=""/>
          <p:cNvSpPr/>
          <p:nvPr/>
        </p:nvSpPr>
        <p:spPr>
          <a:xfrm>
            <a:off x="5610240" y="396252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$45,000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1" name=""/>
          <p:cNvSpPr/>
          <p:nvPr/>
        </p:nvSpPr>
        <p:spPr>
          <a:xfrm>
            <a:off x="4086360" y="396252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2" name=""/>
          <p:cNvSpPr/>
          <p:nvPr/>
        </p:nvSpPr>
        <p:spPr>
          <a:xfrm>
            <a:off x="6289920" y="457200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3" name=""/>
          <p:cNvSpPr/>
          <p:nvPr/>
        </p:nvSpPr>
        <p:spPr>
          <a:xfrm>
            <a:off x="5223240" y="457200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4" name=""/>
          <p:cNvSpPr/>
          <p:nvPr/>
        </p:nvSpPr>
        <p:spPr>
          <a:xfrm flipH="1">
            <a:off x="6248160" y="4267080"/>
            <a:ext cx="533160" cy="1526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"/>
          <p:cNvSpPr/>
          <p:nvPr/>
        </p:nvSpPr>
        <p:spPr>
          <a:xfrm>
            <a:off x="1683720" y="152280"/>
            <a:ext cx="5835960" cy="7038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WSCC Region-Wide Interruptible Load Auction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1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Example 3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6" name=""/>
          <p:cNvSpPr/>
          <p:nvPr/>
        </p:nvSpPr>
        <p:spPr>
          <a:xfrm>
            <a:off x="533520" y="914400"/>
            <a:ext cx="8001000" cy="18709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 algn="ctr">
              <a:lnSpc>
                <a:spcPct val="100000"/>
              </a:lnSpc>
              <a:spcBef>
                <a:spcPts val="1001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600" strike="noStrike" u="sng">
                <a:solidFill>
                  <a:srgbClr val="000000"/>
                </a:solidFill>
                <a:effectLst/>
                <a:uFillTx/>
                <a:latin typeface="Arial"/>
              </a:rPr>
              <a:t>Customer Interrupts More Than Deployed</a:t>
            </a:r>
            <a:endParaRPr b="0" lang="en-US" sz="16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876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Interruptible customer in host control area is deployed (scheduled) by WSCC and interrupts 110 MW out of 100 MW deployed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751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MW interruption @ $500/MWh</a:t>
            </a: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Retail ESP rate = $50/MWh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100000"/>
              </a:lnSpc>
              <a:spcBef>
                <a:spcPts val="300"/>
              </a:spcBef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Host control area imbalance cost = $100/MWh</a:t>
            </a:r>
            <a:endParaRPr b="0" lang="en-US" sz="12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 lvl="1" marL="457200">
              <a:lnSpc>
                <a:spcPct val="80000"/>
              </a:lnSpc>
              <a:buClr>
                <a:srgbClr val="000000"/>
              </a:buClr>
              <a:buFont typeface="Arial"/>
              <a:buChar char="•"/>
              <a:tabLst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2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Meter reading prior to interruption = 110 MW; after interruption = 0 MW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2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endParaRPr b="0" lang="en-US" sz="2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7" name=""/>
          <p:cNvSpPr/>
          <p:nvPr/>
        </p:nvSpPr>
        <p:spPr>
          <a:xfrm>
            <a:off x="5181480" y="3200400"/>
            <a:ext cx="2210040" cy="2133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pPr algn="ctr"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8" name=""/>
          <p:cNvSpPr/>
          <p:nvPr/>
        </p:nvSpPr>
        <p:spPr>
          <a:xfrm>
            <a:off x="5540040" y="2895480"/>
            <a:ext cx="159804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Host Control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59" name=""/>
          <p:cNvSpPr/>
          <p:nvPr/>
        </p:nvSpPr>
        <p:spPr>
          <a:xfrm>
            <a:off x="-1082520" y="5375160"/>
            <a:ext cx="183960" cy="4572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0" name=""/>
          <p:cNvSpPr/>
          <p:nvPr/>
        </p:nvSpPr>
        <p:spPr>
          <a:xfrm>
            <a:off x="1523880" y="3200400"/>
            <a:ext cx="2210040" cy="2133720"/>
          </a:xfrm>
          <a:prstGeom prst="ellipse">
            <a:avLst/>
          </a:prstGeom>
          <a:solidFill>
            <a:srgbClr val="ffffff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1" name=""/>
          <p:cNvSpPr/>
          <p:nvPr/>
        </p:nvSpPr>
        <p:spPr>
          <a:xfrm>
            <a:off x="1817280" y="2895480"/>
            <a:ext cx="1726560" cy="3074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 algn="ctr"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i="1" lang="en-US" sz="14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Deficit Control Area</a:t>
            </a:r>
            <a:endParaRPr b="0" lang="en-US" sz="1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2" name=""/>
          <p:cNvSpPr/>
          <p:nvPr/>
        </p:nvSpPr>
        <p:spPr>
          <a:xfrm>
            <a:off x="762120" y="5564160"/>
            <a:ext cx="8076960" cy="114012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Deficit CA pays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$50,000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Scheduled MW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 clearing price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Host CA receives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       $0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Deficit CA payment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to customer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to customer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$50,000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(MW interrupted (up to instruction))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Market clearing price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Payment to retail ESP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  $5,000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(Scheduled MW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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Meter usage)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Retail ESP rate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Imbalance payment to host CA              $0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(Scheduled MW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Interrupted MW (up to instruction))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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Host CA imbalance cost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spcBef>
                <a:spcPts val="62"/>
              </a:spcBef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 nets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     $45,000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	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 Payment to customer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Payment to retail ESP 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Symbol"/>
                <a:ea typeface="Symbol"/>
              </a:rPr>
              <a:t></a:t>
            </a:r>
            <a:r>
              <a:rPr b="0" lang="en-US" sz="11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Imbalance payment to host CA</a:t>
            </a:r>
            <a:endParaRPr b="0" lang="en-US" sz="11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3" name=""/>
          <p:cNvSpPr/>
          <p:nvPr/>
        </p:nvSpPr>
        <p:spPr>
          <a:xfrm>
            <a:off x="6324480" y="3200400"/>
            <a:ext cx="0" cy="2133720"/>
          </a:xfrm>
          <a:prstGeom prst="line">
            <a:avLst/>
          </a:prstGeom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4" name=""/>
          <p:cNvSpPr/>
          <p:nvPr/>
        </p:nvSpPr>
        <p:spPr>
          <a:xfrm>
            <a:off x="6781680" y="4038480"/>
            <a:ext cx="228600" cy="228600"/>
          </a:xfrm>
          <a:prstGeom prst="rect">
            <a:avLst/>
          </a:prstGeom>
          <a:solidFill>
            <a:srgbClr val="c0c0c0"/>
          </a:solidFill>
          <a:ln w="9360">
            <a:solidFill>
              <a:srgbClr val="000000"/>
            </a:solidFill>
            <a:miter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5" name=""/>
          <p:cNvSpPr/>
          <p:nvPr/>
        </p:nvSpPr>
        <p:spPr>
          <a:xfrm>
            <a:off x="7010280" y="4022640"/>
            <a:ext cx="7621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Customer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6" name=""/>
          <p:cNvSpPr/>
          <p:nvPr/>
        </p:nvSpPr>
        <p:spPr>
          <a:xfrm flipH="1">
            <a:off x="3276720" y="3809880"/>
            <a:ext cx="22096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7" name=""/>
          <p:cNvSpPr/>
          <p:nvPr/>
        </p:nvSpPr>
        <p:spPr>
          <a:xfrm>
            <a:off x="4070520" y="3564000"/>
            <a:ext cx="65160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100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8" name=""/>
          <p:cNvSpPr/>
          <p:nvPr/>
        </p:nvSpPr>
        <p:spPr>
          <a:xfrm>
            <a:off x="3352680" y="4191120"/>
            <a:ext cx="213372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69" name=""/>
          <p:cNvSpPr/>
          <p:nvPr/>
        </p:nvSpPr>
        <p:spPr>
          <a:xfrm>
            <a:off x="5486400" y="4191120"/>
            <a:ext cx="0" cy="38088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0" name=""/>
          <p:cNvSpPr/>
          <p:nvPr/>
        </p:nvSpPr>
        <p:spPr>
          <a:xfrm>
            <a:off x="5486400" y="4191120"/>
            <a:ext cx="1295280" cy="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-46800" bIns="-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1" name=""/>
          <p:cNvSpPr/>
          <p:nvPr/>
        </p:nvSpPr>
        <p:spPr>
          <a:xfrm>
            <a:off x="7010280" y="4267080"/>
            <a:ext cx="0" cy="22860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2" name=""/>
          <p:cNvSpPr/>
          <p:nvPr/>
        </p:nvSpPr>
        <p:spPr>
          <a:xfrm>
            <a:off x="6858720" y="4478400"/>
            <a:ext cx="67284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110 MW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 reduced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3" name=""/>
          <p:cNvSpPr/>
          <p:nvPr/>
        </p:nvSpPr>
        <p:spPr>
          <a:xfrm>
            <a:off x="5319360" y="4556160"/>
            <a:ext cx="32148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4" name=""/>
          <p:cNvSpPr/>
          <p:nvPr/>
        </p:nvSpPr>
        <p:spPr>
          <a:xfrm>
            <a:off x="6580440" y="4859280"/>
            <a:ext cx="504000" cy="39924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Retail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ESP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5" name=""/>
          <p:cNvSpPr/>
          <p:nvPr/>
        </p:nvSpPr>
        <p:spPr>
          <a:xfrm>
            <a:off x="6781680" y="4267080"/>
            <a:ext cx="0" cy="609840"/>
          </a:xfrm>
          <a:prstGeom prst="line">
            <a:avLst/>
          </a:prstGeom>
          <a:ln w="9360">
            <a:solidFill>
              <a:srgbClr val="000000"/>
            </a:solidFill>
            <a:miter/>
            <a:tailEnd len="med" type="triangle" w="med"/>
          </a:ln>
        </p:spPr>
        <p:style>
          <a:lnRef idx="0"/>
          <a:fillRef idx="0"/>
          <a:effectRef idx="0"/>
          <a:fontRef idx="minor"/>
        </p:style>
        <p:txBody>
          <a:bodyPr lIns="90000" rIns="90000" tIns="46800" bIns="46800" anchor="ctr">
            <a:noAutofit/>
          </a:bodyPr>
          <a:p>
            <a:endParaRPr b="0" lang="en-US" sz="24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6" name=""/>
          <p:cNvSpPr/>
          <p:nvPr/>
        </p:nvSpPr>
        <p:spPr>
          <a:xfrm>
            <a:off x="5610240" y="396252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7" name=""/>
          <p:cNvSpPr/>
          <p:nvPr/>
        </p:nvSpPr>
        <p:spPr>
          <a:xfrm>
            <a:off x="4086360" y="3962520"/>
            <a:ext cx="6379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$50,000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  <p:sp>
        <p:nvSpPr>
          <p:cNvPr id="78" name=""/>
          <p:cNvSpPr/>
          <p:nvPr/>
        </p:nvSpPr>
        <p:spPr>
          <a:xfrm>
            <a:off x="6289920" y="4556160"/>
            <a:ext cx="567720" cy="246600"/>
          </a:xfrm>
          <a:prstGeom prst="rect">
            <a:avLst/>
          </a:prstGeom>
          <a:noFill/>
          <a:ln w="0">
            <a:noFill/>
          </a:ln>
        </p:spPr>
        <p:style>
          <a:lnRef idx="0"/>
          <a:fillRef idx="0"/>
          <a:effectRef idx="0"/>
          <a:fontRef idx="minor"/>
        </p:style>
        <p:txBody>
          <a:bodyPr wrap="none" lIns="90000" rIns="90000" tIns="46800" bIns="46800" anchor="t">
            <a:spAutoFit/>
          </a:bodyPr>
          <a:p>
            <a:pPr>
              <a:lnSpc>
                <a:spcPct val="100000"/>
              </a:lnSpc>
              <a:tabLst>
                <a:tab algn="l" pos="0"/>
                <a:tab algn="l" pos="914400"/>
                <a:tab algn="l" pos="1828800"/>
                <a:tab algn="l" pos="2743200"/>
                <a:tab algn="l" pos="3657600"/>
                <a:tab algn="l" pos="4572000"/>
                <a:tab algn="l" pos="5486400"/>
                <a:tab algn="l" pos="6400800"/>
                <a:tab algn="l" pos="7315200"/>
                <a:tab algn="l" pos="8229600"/>
                <a:tab algn="l" pos="9144000"/>
                <a:tab algn="l" pos="10058400"/>
              </a:tabLst>
            </a:pPr>
            <a:r>
              <a:rPr b="0" lang="en-US" sz="1000" strike="noStrike" u="none">
                <a:solidFill>
                  <a:srgbClr val="000000"/>
                </a:solidFill>
                <a:effectLst/>
                <a:uFillTx/>
                <a:latin typeface="Arial"/>
              </a:rPr>
              <a:t>$5,000</a:t>
            </a:r>
            <a:endParaRPr b="0" lang="en-US" sz="1000" strike="noStrike" u="none">
              <a:solidFill>
                <a:srgbClr val="000000"/>
              </a:solidFill>
              <a:effectLst/>
              <a:uFillTx/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xmlns:r="http://schemas.openxmlformats.org/officeDocument/2006/relationships" name="Office">
  <a:themeElements>
    <a:clrScheme name="LibreOffice">
      <a:dk1>
        <a:srgbClr val="000000"/>
      </a:dk1>
      <a:lt1>
        <a:srgbClr val="ffffff"/>
      </a:lt1>
      <a:dk2>
        <a:srgbClr val="000000"/>
      </a:dk2>
      <a:lt2>
        <a:srgbClr val="ffffff"/>
      </a:lt2>
      <a:accent1>
        <a:srgbClr val="18a303"/>
      </a:accent1>
      <a:accent2>
        <a:srgbClr val="0369a3"/>
      </a:accent2>
      <a:accent3>
        <a:srgbClr val="a33e03"/>
      </a:accent3>
      <a:accent4>
        <a:srgbClr val="8e03a3"/>
      </a:accent4>
      <a:accent5>
        <a:srgbClr val="c99c00"/>
      </a:accent5>
      <a:accent6>
        <a:srgbClr val="c9211e"/>
      </a:accent6>
      <a:hlink>
        <a:srgbClr val="0000ee"/>
      </a:hlink>
      <a:folHlink>
        <a:srgbClr val="551a8b"/>
      </a:folHlink>
    </a:clrScheme>
    <a:fontScheme name="Office">
      <a:majorFont>
        <a:latin typeface="Arial" pitchFamily="0" charset="1"/>
        <a:ea typeface="DejaVu Sans" pitchFamily="0" charset="1"/>
        <a:cs typeface="DejaVu Sans" pitchFamily="0" charset="1"/>
      </a:majorFont>
      <a:minorFont>
        <a:latin typeface="Arial" pitchFamily="0" charset="1"/>
        <a:ea typeface="DejaVu Sans" pitchFamily="0" charset="1"/>
        <a:cs typeface="DejaVu Sans" pitchFamily="0" charset="1"/>
      </a:minorFont>
    </a:fontScheme>
    <a:fmtScheme>
      <a:fillStyleLst>
        <a:solidFill>
          <a:schemeClr val="phClr"/>
        </a:solidFill>
        <a:solidFill>
          <a:schemeClr val="phClr"/>
        </a:solidFill>
        <a:solidFill>
          <a:schemeClr val="phClr"/>
        </a:solidFill>
      </a:fillStyleLst>
      <a:lnStyleLst>
        <a:ln w="6350" cap="flat" cmpd="sng" algn="ctr">
          <a:prstDash val="solid"/>
          <a:miter/>
        </a:ln>
        <a:ln w="6350" cap="flat" cmpd="sng" algn="ctr">
          <a:prstDash val="solid"/>
          <a:miter/>
        </a:ln>
        <a:ln w="6350" cap="flat" cmpd="sng" algn="ctr"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/>
        </a:solidFill>
        <a:solidFill>
          <a:schemeClr val="phClr"/>
        </a:soli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376</TotalTime>
  <Application>LibreOffice/25.2.7.0.0$Linux_X86_64 LibreOffice_project/c3912edc4c615b55f2051310c417e592ac3ce905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2001-03-15T12:45:46Z</dcterms:created>
  <dc:creator>Claudia Hajovsky</dc:creator>
  <dc:description/>
  <dc:language>en-US</dc:language>
  <cp:lastModifiedBy>Valued Gateway Client </cp:lastModifiedBy>
  <cp:lastPrinted>2001-03-19T17:30:59Z</cp:lastPrinted>
  <dcterms:modified xsi:type="dcterms:W3CDTF">2001-04-10T12:06:58Z</dcterms:modified>
  <cp:revision>16</cp:revision>
  <dc:subject/>
  <dc:title>No Slide Title</dc:title>
</cp:coreProperties>
</file>