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wmf" ContentType="image/x-wmf"/>
  <Override PartName="/ppt/media/image7.png" ContentType="image/png"/>
  <Override PartName="/ppt/media/image10.wmf" ContentType="image/x-wmf"/>
  <Override PartName="/ppt/media/image11.png" ContentType="image/png"/>
  <Override PartName="/ppt/media/image8.png" ContentType="image/png"/>
  <Override PartName="/ppt/media/image9.png" ContentType="image/png"/>
  <Override PartName="/ppt/embeddings/oleObject1.bin" ContentType="application/vnd.openxmlformats-officedocument.oleObject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26.xml.rels" ContentType="application/vnd.openxmlformats-package.relationships+xml"/>
  <Override PartName="/ppt/slides/_rels/slide9.xml.rels" ContentType="application/vnd.openxmlformats-package.relationships+xml"/>
  <Override PartName="/ppt/slides/_rels/slide14.xml.rels" ContentType="application/vnd.openxmlformats-package.relationships+xml"/>
  <Override PartName="/ppt/slides/_rels/slide32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5.xml.rels" ContentType="application/vnd.openxmlformats-package.relationships+xml"/>
  <Override PartName="/ppt/slides/_rels/slide22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27.xml.rels" ContentType="application/vnd.openxmlformats-package.relationships+xml"/>
  <Override PartName="/ppt/slides/_rels/slide18.xml.rels" ContentType="application/vnd.openxmlformats-package.relationships+xml"/>
  <Override PartName="/ppt/slides/_rels/slide11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15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1.xml" ContentType="application/vnd.openxmlformats-officedocument.presentationml.slide+xml"/>
  <Override PartName="/ppt/slides/slide19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5.xml" ContentType="application/vnd.openxmlformats-officedocument.presentationml.slide+xml"/>
  <Override PartName="/ppt/slides/slide13.xml" ContentType="application/vnd.openxmlformats-officedocument.presentationml.slide+xml"/>
  <Override PartName="/ppt/slides/slide25.xml" ContentType="application/vnd.openxmlformats-officedocument.presentationml.slide+xml"/>
  <Override PartName="/ppt/slides/slide30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2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</p:sldIdLst>
  <p:sldSz cx="9144000" cy="6858000"/>
  <p:notesSz cx="7037388" cy="91868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2200" y="11160"/>
            <a:ext cx="7797960" cy="56196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spAutoFit/>
          </a:bodyPr>
          <a:p>
            <a:pPr indent="0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2800" strike="noStrike" u="none">
              <a:solidFill>
                <a:srgbClr val="0066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900000" y="993240"/>
            <a:ext cx="7778880" cy="408996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t">
            <a:normAutofit/>
          </a:bodyPr>
          <a:p>
            <a:pPr indent="0">
              <a:lnSpc>
                <a:spcPct val="90000"/>
              </a:lnSpc>
              <a:spcBef>
                <a:spcPts val="825"/>
              </a:spcBef>
              <a:spcAft>
                <a:spcPts val="165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2200" y="11160"/>
            <a:ext cx="7797960" cy="56196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spAutoFit/>
          </a:bodyPr>
          <a:p>
            <a:pPr indent="0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2800" strike="noStrike" u="none">
              <a:solidFill>
                <a:srgbClr val="0066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8548560" y="6494400"/>
            <a:ext cx="675000" cy="287280"/>
            <a:chOff x="8548560" y="6494400"/>
            <a:chExt cx="675000" cy="287280"/>
          </a:xfrm>
        </p:grpSpPr>
        <p:sp>
          <p:nvSpPr>
            <p:cNvPr id="1" name=""/>
            <p:cNvSpPr/>
            <p:nvPr/>
          </p:nvSpPr>
          <p:spPr>
            <a:xfrm>
              <a:off x="8718480" y="6550200"/>
              <a:ext cx="242640" cy="199800"/>
            </a:xfrm>
            <a:prstGeom prst="ellipse">
              <a:avLst/>
            </a:prstGeom>
            <a:solidFill>
              <a:srgbClr val="006600"/>
            </a:solidFill>
            <a:ln w="9360">
              <a:solidFill>
                <a:srgbClr val="0066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" name=""/>
            <p:cNvSpPr/>
            <p:nvPr/>
          </p:nvSpPr>
          <p:spPr>
            <a:xfrm>
              <a:off x="8567640" y="6494400"/>
              <a:ext cx="257040" cy="2872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" name=""/>
            <p:cNvSpPr/>
            <p:nvPr/>
          </p:nvSpPr>
          <p:spPr>
            <a:xfrm>
              <a:off x="8548560" y="6539040"/>
              <a:ext cx="675000" cy="210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 algn="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fld id="{16428081-128A-4339-8BFB-B060829494E7}" type="slidenum"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 Narrow"/>
                </a:rPr>
                <a:t>&lt;number&gt;</a:t>
              </a:fld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" name=""/>
          <p:cNvSpPr/>
          <p:nvPr/>
        </p:nvSpPr>
        <p:spPr>
          <a:xfrm>
            <a:off x="4124160" y="6434280"/>
            <a:ext cx="4724640" cy="4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lvl="4" marL="457200"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Research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457200"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1"/>
          <p:cNvSpPr>
            <a:spLocks noGrp="1"/>
          </p:cNvSpPr>
          <p:nvPr>
            <p:ph type="body"/>
          </p:nvPr>
        </p:nvSpPr>
        <p:spPr>
          <a:xfrm>
            <a:off x="900000" y="993240"/>
            <a:ext cx="7778880" cy="408996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t">
            <a:normAutofit/>
          </a:bodyPr>
          <a:p>
            <a:pPr marL="285840" indent="-285840">
              <a:lnSpc>
                <a:spcPct val="90000"/>
              </a:lnSpc>
              <a:spcBef>
                <a:spcPts val="825"/>
              </a:spcBef>
              <a:spcAft>
                <a:spcPts val="1650"/>
              </a:spcAft>
              <a:buClr>
                <a:srgbClr val="006600"/>
              </a:buClr>
              <a:buSzPct val="105000"/>
              <a:buFont typeface="Monotype Sort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825"/>
              </a:spcBef>
              <a:spcAft>
                <a:spcPts val="1650"/>
              </a:spcAft>
              <a:buClr>
                <a:srgbClr val="000000"/>
              </a:buClr>
              <a:buSzPct val="90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71640" indent="-228600">
              <a:lnSpc>
                <a:spcPct val="90000"/>
              </a:lnSpc>
              <a:spcBef>
                <a:spcPts val="825"/>
              </a:spcBef>
              <a:spcAft>
                <a:spcPts val="1650"/>
              </a:spcAft>
              <a:buClr>
                <a:srgbClr val="000000"/>
              </a:buClr>
              <a:buSzPct val="11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257480" indent="-171720">
              <a:lnSpc>
                <a:spcPct val="90000"/>
              </a:lnSpc>
              <a:spcBef>
                <a:spcPts val="825"/>
              </a:spcBef>
              <a:spcAft>
                <a:spcPts val="1650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542960" indent="-171360">
              <a:lnSpc>
                <a:spcPct val="90000"/>
              </a:lnSpc>
              <a:spcBef>
                <a:spcPts val="825"/>
              </a:spcBef>
              <a:spcAft>
                <a:spcPts val="1650"/>
              </a:spcAft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542960" indent="-171360">
              <a:lnSpc>
                <a:spcPct val="90000"/>
              </a:lnSpc>
              <a:spcBef>
                <a:spcPts val="825"/>
              </a:spcBef>
              <a:spcAft>
                <a:spcPts val="1650"/>
              </a:spcAft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542960" indent="-171360">
              <a:lnSpc>
                <a:spcPct val="90000"/>
              </a:lnSpc>
              <a:spcBef>
                <a:spcPts val="825"/>
              </a:spcBef>
              <a:spcAft>
                <a:spcPts val="1650"/>
              </a:spcAft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title"/>
          </p:nvPr>
        </p:nvSpPr>
        <p:spPr>
          <a:xfrm>
            <a:off x="682200" y="192240"/>
            <a:ext cx="7797960" cy="3808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i="1" lang="en-US" sz="2800" strike="noStrike" u="none">
              <a:solidFill>
                <a:srgbClr val="0066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 flipH="1" rot="5400000">
            <a:off x="-2633760" y="3071880"/>
            <a:ext cx="6068880" cy="7776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6600"/>
              </a:gs>
              <a:gs pos="100000">
                <a:srgbClr val="e4eee4"/>
              </a:gs>
            </a:gsLst>
            <a:lin ang="5400000"/>
          </a:gradFill>
          <a:ln w="0">
            <a:noFill/>
          </a:ln>
          <a:effectLst>
            <a:outerShdw dist="71785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23760" bIns="2376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" descr=""/>
          <p:cNvPicPr/>
          <p:nvPr/>
        </p:nvPicPr>
        <p:blipFill>
          <a:blip r:embed="rId2"/>
          <a:stretch/>
        </p:blipFill>
        <p:spPr>
          <a:xfrm>
            <a:off x="195120" y="6261120"/>
            <a:ext cx="511200" cy="511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85680" y="581040"/>
            <a:ext cx="8904240" cy="7452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b1cfb1"/>
              </a:gs>
              <a:gs pos="100000">
                <a:srgbClr val="006600"/>
              </a:gs>
            </a:gsLst>
            <a:lin ang="10800000"/>
          </a:gradFill>
          <a:ln w="0">
            <a:noFill/>
          </a:ln>
          <a:effectLst>
            <a:outerShdw dist="71785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20520" bIns="20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image" Target="../media/image8.png"/><Relationship Id="rId3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image" Target="../media/image11.png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5.png"/><Relationship Id="rId3" Type="http://schemas.openxmlformats.org/officeDocument/2006/relationships/image" Target="../media/image6.wmf"/><Relationship Id="rId4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"/>
          <p:cNvSpPr/>
          <p:nvPr/>
        </p:nvSpPr>
        <p:spPr>
          <a:xfrm>
            <a:off x="7367760" y="6367320"/>
            <a:ext cx="1633320" cy="35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080" rIns="46080" tIns="46080" bIns="4608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January 1999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38280" y="255600"/>
            <a:ext cx="5083200" cy="36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080" rIns="46080" tIns="46080" bIns="4608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Risk Assessment &amp; Control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495360" y="1452600"/>
            <a:ext cx="8648640" cy="350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080" rIns="46080" tIns="46080" bIns="46080" anchor="b">
            <a:noAutofit/>
          </a:bodyPr>
          <a:p>
            <a:pPr algn="ctr"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Enron Corp. </a:t>
            </a:r>
            <a:br>
              <a:rPr sz="3200"/>
            </a:br>
            <a:r>
              <a:rPr b="1" lang="en-US" sz="32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Research Group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Presented by: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8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Vincent Kaminski</a:t>
            </a:r>
            <a:endParaRPr b="0" lang="en-US" sz="3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Vice President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 flipH="1" rot="5400000">
            <a:off x="-2604960" y="3071880"/>
            <a:ext cx="6068880" cy="7776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6600"/>
              </a:gs>
              <a:gs pos="50000">
                <a:srgbClr val="cbdfcb"/>
              </a:gs>
              <a:gs pos="100000">
                <a:srgbClr val="006600"/>
              </a:gs>
            </a:gsLst>
            <a:lin ang="5400000"/>
          </a:gradFill>
          <a:ln w="0">
            <a:noFill/>
          </a:ln>
          <a:effectLst>
            <a:outerShdw dist="71785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23760" bIns="237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7" name="" descr=""/>
          <p:cNvPicPr/>
          <p:nvPr/>
        </p:nvPicPr>
        <p:blipFill>
          <a:blip r:embed="rId1"/>
          <a:stretch/>
        </p:blipFill>
        <p:spPr>
          <a:xfrm>
            <a:off x="195120" y="6261120"/>
            <a:ext cx="511200" cy="511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" name=""/>
          <p:cNvSpPr/>
          <p:nvPr/>
        </p:nvSpPr>
        <p:spPr>
          <a:xfrm>
            <a:off x="85680" y="581040"/>
            <a:ext cx="8904240" cy="7452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b1cfb1"/>
              </a:gs>
              <a:gs pos="100000">
                <a:srgbClr val="006600"/>
              </a:gs>
            </a:gsLst>
            <a:lin ang="10800000"/>
          </a:gradFill>
          <a:ln w="0">
            <a:noFill/>
          </a:ln>
          <a:effectLst>
            <a:outerShdw dist="71785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20520" bIns="20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"/>
          <p:cNvSpPr/>
          <p:nvPr/>
        </p:nvSpPr>
        <p:spPr>
          <a:xfrm>
            <a:off x="7942320" y="2579760"/>
            <a:ext cx="0" cy="3098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6389640" y="2579760"/>
            <a:ext cx="0" cy="2154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4800600" y="1673280"/>
            <a:ext cx="0" cy="29163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3179880" y="2579760"/>
            <a:ext cx="0" cy="30477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1558800" y="2579760"/>
            <a:ext cx="0" cy="324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7470720" y="2709720"/>
            <a:ext cx="973080" cy="58428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6600"/>
              </a:gs>
              <a:gs pos="50000">
                <a:srgbClr val="cbdfcb"/>
              </a:gs>
              <a:gs pos="100000">
                <a:srgbClr val="006600"/>
              </a:gs>
            </a:gsLst>
            <a:lin ang="13500000"/>
          </a:gradFill>
          <a:ln w="0">
            <a:noFill/>
          </a:ln>
          <a:effectLst>
            <a:outerShdw dist="71785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7324560" y="2797200"/>
            <a:ext cx="1236960" cy="55548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Stinson Gibner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Pricing Technology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1558800" y="2579760"/>
            <a:ext cx="63928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4740120" y="2178000"/>
            <a:ext cx="919440" cy="20952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5938920" y="2709720"/>
            <a:ext cx="973080" cy="58284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6600"/>
              </a:gs>
              <a:gs pos="50000">
                <a:srgbClr val="cbdfcb"/>
              </a:gs>
              <a:gs pos="100000">
                <a:srgbClr val="006600"/>
              </a:gs>
            </a:gsLst>
            <a:lin ang="13500000"/>
          </a:gradFill>
          <a:ln w="0">
            <a:noFill/>
          </a:ln>
          <a:effectLst>
            <a:outerShdw dist="71785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5935680" y="2816280"/>
            <a:ext cx="960480" cy="40284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Mike Roberts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Weather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2725560" y="2709720"/>
            <a:ext cx="974880" cy="58428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6600"/>
              </a:gs>
              <a:gs pos="50000">
                <a:srgbClr val="cbdfcb"/>
              </a:gs>
              <a:gs pos="100000">
                <a:srgbClr val="006600"/>
              </a:gs>
            </a:gsLst>
            <a:lin ang="13500000"/>
          </a:gradFill>
          <a:ln w="0">
            <a:noFill/>
          </a:ln>
          <a:effectLst>
            <a:outerShdw dist="71785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2711520" y="2755800"/>
            <a:ext cx="1015920" cy="49860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Vasant Shanbhogue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Risk Assessment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4740120" y="1368360"/>
            <a:ext cx="919440" cy="20952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4316400" y="1898640"/>
            <a:ext cx="971640" cy="58428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cc00"/>
              </a:gs>
              <a:gs pos="50000">
                <a:srgbClr val="fef3cb"/>
              </a:gs>
              <a:gs pos="100000">
                <a:srgbClr val="ffcc00"/>
              </a:gs>
            </a:gsLst>
            <a:lin ang="13500000"/>
          </a:gradFill>
          <a:ln w="0">
            <a:noFill/>
          </a:ln>
          <a:effectLst>
            <a:outerShdw dist="71785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4251240" y="1911240"/>
            <a:ext cx="1081080" cy="85932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Vince Kaminski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Vice President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Research Group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4316400" y="1089000"/>
            <a:ext cx="971640" cy="58428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6600"/>
              </a:gs>
              <a:gs pos="50000">
                <a:srgbClr val="cbdfcb"/>
              </a:gs>
              <a:gs pos="100000">
                <a:srgbClr val="006600"/>
              </a:gs>
            </a:gsLst>
            <a:lin ang="13500000"/>
          </a:gradFill>
          <a:ln w="0">
            <a:noFill/>
          </a:ln>
          <a:effectLst>
            <a:outerShdw dist="71785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4260960" y="1139760"/>
            <a:ext cx="1081080" cy="70740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Richard B. Buy</a:t>
            </a:r>
            <a:br>
              <a:rPr sz="900"/>
            </a:b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Chief Risk Officer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1170000" y="2709720"/>
            <a:ext cx="973080" cy="5130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6600"/>
              </a:gs>
              <a:gs pos="50000">
                <a:srgbClr val="cbdfcb"/>
              </a:gs>
              <a:gs pos="100000">
                <a:srgbClr val="006600"/>
              </a:gs>
            </a:gsLst>
            <a:lin ang="13500000"/>
          </a:gradFill>
          <a:ln w="0">
            <a:noFill/>
          </a:ln>
          <a:effectLst>
            <a:outerShdw dist="71785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1146240" y="2803680"/>
            <a:ext cx="1001520" cy="36180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Grant Masson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Global Power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4282920" y="2709720"/>
            <a:ext cx="971640" cy="58428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6600"/>
              </a:gs>
              <a:gs pos="50000">
                <a:srgbClr val="cbdfcb"/>
              </a:gs>
              <a:gs pos="100000">
                <a:srgbClr val="006600"/>
              </a:gs>
            </a:gsLst>
            <a:lin ang="13500000"/>
          </a:gradFill>
          <a:ln w="0">
            <a:noFill/>
          </a:ln>
          <a:effectLst>
            <a:outerShdw dist="71785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4284720" y="2752560"/>
            <a:ext cx="955440" cy="85932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Krishnarao Pinnamaneni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Retail Business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1170000" y="4979880"/>
            <a:ext cx="971640" cy="45252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6600"/>
              </a:gs>
              <a:gs pos="50000">
                <a:srgbClr val="cbdfcb"/>
              </a:gs>
              <a:gs pos="100000">
                <a:srgbClr val="006600"/>
              </a:gs>
            </a:gsLst>
            <a:lin ang="13500000"/>
          </a:gradFill>
          <a:ln w="0">
            <a:noFill/>
          </a:ln>
          <a:effectLst>
            <a:outerShdw dist="71785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1112760" y="5018040"/>
            <a:ext cx="1041480" cy="40284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Martin Lin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Associate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1170000" y="4460760"/>
            <a:ext cx="973080" cy="45252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6600"/>
              </a:gs>
              <a:gs pos="50000">
                <a:srgbClr val="cbdfcb"/>
              </a:gs>
              <a:gs pos="100000">
                <a:srgbClr val="006600"/>
              </a:gs>
            </a:gsLst>
            <a:lin ang="13500000"/>
          </a:gradFill>
          <a:ln w="0">
            <a:noFill/>
          </a:ln>
          <a:effectLst>
            <a:outerShdw dist="71785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1089000" y="4502160"/>
            <a:ext cx="1136520" cy="40284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Gary Zhu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Manager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1170000" y="5497560"/>
            <a:ext cx="971640" cy="45396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6600"/>
              </a:gs>
              <a:gs pos="50000">
                <a:srgbClr val="cbdfcb"/>
              </a:gs>
              <a:gs pos="100000">
                <a:srgbClr val="006600"/>
              </a:gs>
            </a:gsLst>
            <a:lin ang="13500000"/>
          </a:gradFill>
          <a:ln w="0">
            <a:noFill/>
          </a:ln>
          <a:effectLst>
            <a:outerShdw dist="71785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1128600" y="5551560"/>
            <a:ext cx="1009800" cy="36180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Yvan Chaxel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Associate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1170000" y="3941640"/>
            <a:ext cx="973080" cy="45432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6600"/>
              </a:gs>
              <a:gs pos="50000">
                <a:srgbClr val="cbdfcb"/>
              </a:gs>
              <a:gs pos="100000">
                <a:srgbClr val="006600"/>
              </a:gs>
            </a:gsLst>
            <a:lin ang="13500000"/>
          </a:gradFill>
          <a:ln w="0">
            <a:noFill/>
          </a:ln>
          <a:effectLst>
            <a:outerShdw dist="71785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1030320" y="3983040"/>
            <a:ext cx="1258920" cy="55548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Michael Schillmoeller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Manager, Portland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1170000" y="3382920"/>
            <a:ext cx="971640" cy="45396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6600"/>
              </a:gs>
              <a:gs pos="50000">
                <a:srgbClr val="cbdfcb"/>
              </a:gs>
              <a:gs pos="100000">
                <a:srgbClr val="006600"/>
              </a:gs>
            </a:gsLst>
            <a:lin ang="13500000"/>
          </a:gradFill>
          <a:ln w="0">
            <a:noFill/>
          </a:ln>
          <a:effectLst>
            <a:outerShdw dist="71785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1130400" y="3416400"/>
            <a:ext cx="1046160" cy="55548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Anjam Ahmad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Manager, London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7478640" y="3397320"/>
            <a:ext cx="973080" cy="45396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6600"/>
              </a:gs>
              <a:gs pos="50000">
                <a:srgbClr val="cbdfcb"/>
              </a:gs>
              <a:gs pos="100000">
                <a:srgbClr val="006600"/>
              </a:gs>
            </a:gsLst>
            <a:lin ang="13500000"/>
          </a:gradFill>
          <a:ln w="0">
            <a:noFill/>
          </a:ln>
          <a:effectLst>
            <a:outerShdw dist="71785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7459560" y="3454560"/>
            <a:ext cx="1014480" cy="36180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Pavel Zadorozhny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Manager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7459560" y="3941640"/>
            <a:ext cx="974880" cy="45432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6600"/>
              </a:gs>
              <a:gs pos="50000">
                <a:srgbClr val="cbdfcb"/>
              </a:gs>
              <a:gs pos="100000">
                <a:srgbClr val="006600"/>
              </a:gs>
            </a:gsLst>
            <a:lin ang="13500000"/>
          </a:gradFill>
          <a:ln w="0">
            <a:noFill/>
          </a:ln>
          <a:effectLst>
            <a:outerShdw dist="71785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7400880" y="3979800"/>
            <a:ext cx="1049400" cy="40284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Zimin Lu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Manager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7459560" y="4460760"/>
            <a:ext cx="974880" cy="45252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6600"/>
              </a:gs>
              <a:gs pos="50000">
                <a:srgbClr val="cbdfcb"/>
              </a:gs>
              <a:gs pos="100000">
                <a:srgbClr val="006600"/>
              </a:gs>
            </a:gsLst>
            <a:lin ang="13500000"/>
          </a:gradFill>
          <a:ln w="0">
            <a:noFill/>
          </a:ln>
          <a:effectLst>
            <a:outerShdw dist="71785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7419960" y="4505400"/>
            <a:ext cx="1049400" cy="55548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Joseph Hrgovcic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Manager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2725560" y="4984920"/>
            <a:ext cx="973440" cy="45396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6600"/>
              </a:gs>
              <a:gs pos="50000">
                <a:srgbClr val="cbdfcb"/>
              </a:gs>
              <a:gs pos="100000">
                <a:srgbClr val="006600"/>
              </a:gs>
            </a:gsLst>
            <a:lin ang="13500000"/>
          </a:gradFill>
          <a:ln w="0">
            <a:noFill/>
          </a:ln>
          <a:effectLst>
            <a:outerShdw dist="71785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2708280" y="5021280"/>
            <a:ext cx="1014480" cy="36180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Ben Parsons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Manager, London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2725560" y="4460760"/>
            <a:ext cx="973440" cy="45432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6600"/>
              </a:gs>
              <a:gs pos="50000">
                <a:srgbClr val="cbdfcb"/>
              </a:gs>
              <a:gs pos="100000">
                <a:srgbClr val="006600"/>
              </a:gs>
            </a:gsLst>
            <a:lin ang="13500000"/>
          </a:gradFill>
          <a:ln w="0">
            <a:noFill/>
          </a:ln>
          <a:effectLst>
            <a:outerShdw dist="71785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2649600" y="4510080"/>
            <a:ext cx="1135080" cy="55548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Ravi Thuraisingham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Manager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2725560" y="5497560"/>
            <a:ext cx="973440" cy="45396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6600"/>
              </a:gs>
              <a:gs pos="50000">
                <a:srgbClr val="cbdfcb"/>
              </a:gs>
              <a:gs pos="100000">
                <a:srgbClr val="006600"/>
              </a:gs>
            </a:gsLst>
            <a:lin ang="13500000"/>
          </a:gradFill>
          <a:ln w="0">
            <a:noFill/>
          </a:ln>
          <a:effectLst>
            <a:outerShdw dist="71785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2668680" y="5535720"/>
            <a:ext cx="1046160" cy="40284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Vincent Tang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Manager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2725560" y="3935520"/>
            <a:ext cx="973440" cy="45396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6600"/>
              </a:gs>
              <a:gs pos="50000">
                <a:srgbClr val="cbdfcb"/>
              </a:gs>
              <a:gs pos="100000">
                <a:srgbClr val="006600"/>
              </a:gs>
            </a:gsLst>
            <a:lin ang="13500000"/>
          </a:gradFill>
          <a:ln w="0">
            <a:noFill/>
          </a:ln>
          <a:effectLst>
            <a:outerShdw dist="71785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2660760" y="3994200"/>
            <a:ext cx="1103040" cy="36180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Amitava Dhar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Manager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2725560" y="3398760"/>
            <a:ext cx="974880" cy="45252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6600"/>
              </a:gs>
              <a:gs pos="50000">
                <a:srgbClr val="cbdfcb"/>
              </a:gs>
              <a:gs pos="100000">
                <a:srgbClr val="006600"/>
              </a:gs>
            </a:gsLst>
            <a:lin ang="13500000"/>
          </a:gradFill>
          <a:ln w="0">
            <a:noFill/>
          </a:ln>
          <a:effectLst>
            <a:outerShdw dist="71785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2725560" y="3398760"/>
            <a:ext cx="1016280" cy="49860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Tanya Tamarchenko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Manager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5925960" y="3422520"/>
            <a:ext cx="974880" cy="45432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6600"/>
              </a:gs>
              <a:gs pos="50000">
                <a:srgbClr val="cbdfcb"/>
              </a:gs>
              <a:gs pos="100000">
                <a:srgbClr val="006600"/>
              </a:gs>
            </a:gsLst>
            <a:lin ang="13500000"/>
          </a:gradFill>
          <a:ln w="0">
            <a:noFill/>
          </a:ln>
          <a:effectLst>
            <a:outerShdw dist="71785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5910120" y="3448080"/>
            <a:ext cx="1047960" cy="40284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Jim Gooding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Manager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5925960" y="3941640"/>
            <a:ext cx="973440" cy="45432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6600"/>
              </a:gs>
              <a:gs pos="50000">
                <a:srgbClr val="cbdfcb"/>
              </a:gs>
              <a:gs pos="100000">
                <a:srgbClr val="006600"/>
              </a:gs>
            </a:gsLst>
            <a:lin ang="13500000"/>
          </a:gradFill>
          <a:ln w="0">
            <a:noFill/>
          </a:ln>
          <a:effectLst>
            <a:outerShdw dist="71785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5904000" y="3995640"/>
            <a:ext cx="1014480" cy="36216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Charles Varnell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Analyst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5925960" y="4460760"/>
            <a:ext cx="974880" cy="45252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6600"/>
              </a:gs>
              <a:gs pos="50000">
                <a:srgbClr val="cbdfcb"/>
              </a:gs>
              <a:gs pos="100000">
                <a:srgbClr val="006600"/>
              </a:gs>
            </a:gsLst>
            <a:lin ang="13500000"/>
          </a:gradFill>
          <a:ln w="0">
            <a:noFill/>
          </a:ln>
          <a:effectLst>
            <a:outerShdw dist="71785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5910120" y="4498920"/>
            <a:ext cx="1047960" cy="40284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Jason Sokolov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Analyst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4307040" y="3403440"/>
            <a:ext cx="971280" cy="45432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6600"/>
              </a:gs>
              <a:gs pos="50000">
                <a:srgbClr val="cbdfcb"/>
              </a:gs>
              <a:gs pos="100000">
                <a:srgbClr val="006600"/>
              </a:gs>
            </a:gsLst>
            <a:lin ang="13500000"/>
          </a:gradFill>
          <a:ln w="0">
            <a:noFill/>
          </a:ln>
          <a:effectLst>
            <a:outerShdw dist="71785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4289400" y="3448080"/>
            <a:ext cx="1046160" cy="40284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Ronnie Chahal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Manager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4305240" y="3941640"/>
            <a:ext cx="973080" cy="45252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6600"/>
              </a:gs>
              <a:gs pos="50000">
                <a:srgbClr val="cbdfcb"/>
              </a:gs>
              <a:gs pos="100000">
                <a:srgbClr val="006600"/>
              </a:gs>
            </a:gsLst>
            <a:lin ang="13500000"/>
          </a:gradFill>
          <a:ln w="0">
            <a:noFill/>
          </a:ln>
          <a:effectLst>
            <a:outerShdw dist="71785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4267080" y="3970440"/>
            <a:ext cx="1044720" cy="40284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Osman Sezgen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Manager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4305240" y="4440240"/>
            <a:ext cx="973080" cy="45396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4305240" y="4476600"/>
            <a:ext cx="1014480" cy="4446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6600"/>
              </a:gs>
              <a:gs pos="50000">
                <a:srgbClr val="cbdfcb"/>
              </a:gs>
              <a:gs pos="100000">
                <a:srgbClr val="006600"/>
              </a:gs>
            </a:gsLst>
            <a:lin ang="13500000"/>
          </a:gradFill>
          <a:ln w="0">
            <a:noFill/>
          </a:ln>
          <a:effectLst>
            <a:outerShdw dist="71785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Alex Kollaros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Analyst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7469280" y="4981680"/>
            <a:ext cx="973080" cy="45216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6600"/>
              </a:gs>
              <a:gs pos="50000">
                <a:srgbClr val="cbdfcb"/>
              </a:gs>
              <a:gs pos="100000">
                <a:srgbClr val="006600"/>
              </a:gs>
            </a:gsLst>
            <a:lin ang="13500000"/>
          </a:gradFill>
          <a:ln w="0">
            <a:noFill/>
          </a:ln>
          <a:effectLst>
            <a:outerShdw dist="71785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7318440" y="5038560"/>
            <a:ext cx="1274760" cy="55548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Maureen Castañeda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Director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682200" y="192240"/>
            <a:ext cx="7797960" cy="3808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Research Group</a:t>
            </a:r>
            <a:endParaRPr b="1" i="1" lang="en-US" sz="2800" strike="noStrike" u="none">
              <a:solidFill>
                <a:srgbClr val="0066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7227720" y="138240"/>
            <a:ext cx="1752840" cy="947520"/>
          </a:xfrm>
          <a:prstGeom prst="ellipse">
            <a:avLst/>
          </a:prstGeom>
          <a:gradFill rotWithShape="0">
            <a:gsLst>
              <a:gs pos="0">
                <a:srgbClr val="ffcc00"/>
              </a:gs>
              <a:gs pos="50000">
                <a:srgbClr val="fef1c0"/>
              </a:gs>
              <a:gs pos="100000">
                <a:srgbClr val="ffcc00"/>
              </a:gs>
            </a:gsLst>
            <a:lin ang="5400000"/>
          </a:gradFill>
          <a:ln w="0">
            <a:noFill/>
          </a:ln>
          <a:effectLst>
            <a:outerShdw dist="107932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26</a:t>
            </a:r>
            <a:br>
              <a:rPr sz="1800"/>
            </a:b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Professionals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1146240" y="6310440"/>
            <a:ext cx="3860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persons located in Houston, unless otherwise noted.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7469280" y="5533920"/>
            <a:ext cx="973080" cy="45252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6600"/>
              </a:gs>
              <a:gs pos="50000">
                <a:srgbClr val="cbdfcb"/>
              </a:gs>
              <a:gs pos="100000">
                <a:srgbClr val="006600"/>
              </a:gs>
            </a:gsLst>
            <a:lin ang="13500000"/>
          </a:gradFill>
          <a:ln w="0">
            <a:noFill/>
          </a:ln>
          <a:effectLst>
            <a:outerShdw dist="71785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7332840" y="5557680"/>
            <a:ext cx="1274760" cy="40284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Allen Firstenberg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Analyst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9" name="BXSDW" descr=""/>
          <p:cNvPicPr/>
          <p:nvPr/>
        </p:nvPicPr>
        <p:blipFill>
          <a:blip r:embed="rId1"/>
          <a:stretch/>
        </p:blipFill>
        <p:spPr>
          <a:xfrm>
            <a:off x="4662360" y="1795320"/>
            <a:ext cx="3935520" cy="2517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0" name="PlaceHolder 1"/>
          <p:cNvSpPr>
            <a:spLocks noGrp="1"/>
          </p:cNvSpPr>
          <p:nvPr>
            <p:ph/>
          </p:nvPr>
        </p:nvSpPr>
        <p:spPr>
          <a:xfrm>
            <a:off x="1090440" y="857160"/>
            <a:ext cx="7772400" cy="566856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t">
            <a:normAutofit lnSpcReduction="9999"/>
          </a:bodyPr>
          <a:p>
            <a:pPr marL="285840" indent="-285840">
              <a:lnSpc>
                <a:spcPct val="90000"/>
              </a:lnSpc>
              <a:spcBef>
                <a:spcPts val="1312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  Ph.D.s In Physics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1312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 Ph.D in Computer Science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1312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 Ph. D. In Economics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1312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 Ph.D. In Operations/Research 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1312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 Ph.D. Earth Sciences/ J.D.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1312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 Ph.D. Mathematics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1312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 Ph.D. In Material Science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1312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 Ph.D.s In Engineering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1312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 Ph.D. Electrical Engineering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1312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 MBA/ M.S. Physics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1312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 M.S. Mathematics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1312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 M.S. Economics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1312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 MBAs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1312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 M.S. Business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1312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 Ph.D. Earth Science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1312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 Student Candidates for MBA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 type="title"/>
          </p:nvPr>
        </p:nvSpPr>
        <p:spPr>
          <a:xfrm>
            <a:off x="682200" y="192240"/>
            <a:ext cx="7797960" cy="3808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Strong Educational Background</a:t>
            </a:r>
            <a:endParaRPr b="1" i="1" lang="en-US" sz="2400" strike="noStrike" u="none">
              <a:solidFill>
                <a:srgbClr val="0066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52" name="Caps" descr=""/>
          <p:cNvPicPr/>
          <p:nvPr/>
        </p:nvPicPr>
        <p:blipFill>
          <a:blip r:embed="rId2"/>
          <a:stretch/>
        </p:blipFill>
        <p:spPr>
          <a:xfrm>
            <a:off x="4633920" y="1724040"/>
            <a:ext cx="3659040" cy="232416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"/>
          <p:cNvSpPr/>
          <p:nvPr/>
        </p:nvSpPr>
        <p:spPr>
          <a:xfrm>
            <a:off x="566640" y="2371680"/>
            <a:ext cx="8259840" cy="1766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080" rIns="46080" tIns="46080" bIns="46080" anchor="b">
            <a:noAutofit/>
          </a:bodyPr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5500" strike="noStrike" u="none">
                <a:solidFill>
                  <a:srgbClr val="b2b2b2"/>
                </a:solidFill>
                <a:effectLst/>
                <a:uFillTx/>
                <a:latin typeface="Times New Roman"/>
              </a:rPr>
              <a:t>Enron Research Group - Main Units</a:t>
            </a:r>
            <a:endParaRPr b="0" lang="en-US" sz="5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604800" y="2333520"/>
            <a:ext cx="8259840" cy="1766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080" rIns="46080" tIns="46080" bIns="46080" anchor="b">
            <a:noAutofit/>
          </a:bodyPr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55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Enron Research Group - Main Units</a:t>
            </a:r>
            <a:endParaRPr b="0" lang="en-US" sz="5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"/>
          <p:cNvSpPr/>
          <p:nvPr/>
        </p:nvSpPr>
        <p:spPr>
          <a:xfrm>
            <a:off x="1728720" y="5100480"/>
            <a:ext cx="1714680" cy="865440"/>
          </a:xfrm>
          <a:custGeom>
            <a:avLst/>
            <a:gdLst/>
            <a:ahLst/>
            <a:rect l="l" t="t" r="r" b="b"/>
            <a:pathLst>
              <a:path w="1080" h="545">
                <a:moveTo>
                  <a:pt x="748" y="545"/>
                </a:moveTo>
                <a:lnTo>
                  <a:pt x="0" y="0"/>
                </a:lnTo>
                <a:lnTo>
                  <a:pt x="1080" y="0"/>
                </a:lnTo>
                <a:lnTo>
                  <a:pt x="748" y="545"/>
                </a:lnTo>
                <a:close/>
              </a:path>
            </a:pathLst>
          </a:custGeom>
          <a:gradFill rotWithShape="0">
            <a:gsLst>
              <a:gs pos="0">
                <a:srgbClr val="b2b2b2"/>
              </a:gs>
              <a:gs pos="100000">
                <a:srgbClr val="e2e2e2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56" name=""/>
          <p:cNvGrpSpPr/>
          <p:nvPr/>
        </p:nvGrpSpPr>
        <p:grpSpPr>
          <a:xfrm>
            <a:off x="2832120" y="4802040"/>
            <a:ext cx="3406320" cy="1163520"/>
            <a:chOff x="2832120" y="4802040"/>
            <a:chExt cx="3406320" cy="1163520"/>
          </a:xfrm>
        </p:grpSpPr>
        <p:sp>
          <p:nvSpPr>
            <p:cNvPr id="157" name=""/>
            <p:cNvSpPr/>
            <p:nvPr/>
          </p:nvSpPr>
          <p:spPr>
            <a:xfrm>
              <a:off x="2832120" y="5101560"/>
              <a:ext cx="113760" cy="864000"/>
            </a:xfrm>
            <a:custGeom>
              <a:avLst/>
              <a:gdLst/>
              <a:ahLst/>
              <a:rect l="l" t="t" r="r" b="b"/>
              <a:pathLst>
                <a:path w="72" h="626">
                  <a:moveTo>
                    <a:pt x="72" y="52"/>
                  </a:moveTo>
                  <a:lnTo>
                    <a:pt x="72" y="626"/>
                  </a:lnTo>
                  <a:lnTo>
                    <a:pt x="0" y="571"/>
                  </a:lnTo>
                  <a:lnTo>
                    <a:pt x="0" y="0"/>
                  </a:lnTo>
                  <a:lnTo>
                    <a:pt x="72" y="52"/>
                  </a:lnTo>
                  <a:close/>
                </a:path>
              </a:pathLst>
            </a:custGeom>
            <a:gradFill rotWithShape="0">
              <a:gsLst>
                <a:gs pos="0">
                  <a:srgbClr val="e4eee4"/>
                </a:gs>
                <a:gs pos="100000">
                  <a:srgbClr val="006600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2832120" y="4803480"/>
              <a:ext cx="1747440" cy="369720"/>
            </a:xfrm>
            <a:custGeom>
              <a:avLst/>
              <a:gdLst/>
              <a:ahLst/>
              <a:rect l="l" t="t" r="r" b="b"/>
              <a:pathLst>
                <a:path w="1102" h="268">
                  <a:moveTo>
                    <a:pt x="0" y="216"/>
                  </a:moveTo>
                  <a:lnTo>
                    <a:pt x="72" y="268"/>
                  </a:lnTo>
                  <a:lnTo>
                    <a:pt x="1102" y="46"/>
                  </a:lnTo>
                  <a:lnTo>
                    <a:pt x="1045" y="0"/>
                  </a:lnTo>
                  <a:lnTo>
                    <a:pt x="0" y="216"/>
                  </a:lnTo>
                  <a:close/>
                </a:path>
              </a:pathLst>
            </a:custGeom>
            <a:gradFill rotWithShape="0">
              <a:gsLst>
                <a:gs pos="0">
                  <a:srgbClr val="e4eee4"/>
                </a:gs>
                <a:gs pos="100000">
                  <a:srgbClr val="006600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4485960" y="4802040"/>
              <a:ext cx="1752480" cy="362880"/>
            </a:xfrm>
            <a:custGeom>
              <a:avLst/>
              <a:gdLst/>
              <a:ahLst/>
              <a:rect l="l" t="t" r="r" b="b"/>
              <a:pathLst>
                <a:path w="1105" h="263">
                  <a:moveTo>
                    <a:pt x="0" y="0"/>
                  </a:moveTo>
                  <a:lnTo>
                    <a:pt x="58" y="47"/>
                  </a:lnTo>
                  <a:lnTo>
                    <a:pt x="1105" y="263"/>
                  </a:lnTo>
                  <a:lnTo>
                    <a:pt x="1036" y="213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e4eee4"/>
                </a:gs>
                <a:gs pos="100000">
                  <a:srgbClr val="006600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2945880" y="4866840"/>
              <a:ext cx="3292560" cy="1098720"/>
            </a:xfrm>
            <a:custGeom>
              <a:avLst/>
              <a:gdLst/>
              <a:ahLst/>
              <a:rect l="l" t="t" r="r" b="b"/>
              <a:pathLst>
                <a:path w="2076" h="796">
                  <a:moveTo>
                    <a:pt x="0" y="222"/>
                  </a:moveTo>
                  <a:lnTo>
                    <a:pt x="0" y="796"/>
                  </a:lnTo>
                  <a:lnTo>
                    <a:pt x="2076" y="796"/>
                  </a:lnTo>
                  <a:lnTo>
                    <a:pt x="2076" y="216"/>
                  </a:lnTo>
                  <a:lnTo>
                    <a:pt x="1029" y="0"/>
                  </a:lnTo>
                  <a:lnTo>
                    <a:pt x="0" y="222"/>
                  </a:lnTo>
                  <a:close/>
                </a:path>
              </a:pathLst>
            </a:custGeom>
            <a:gradFill rotWithShape="0">
              <a:gsLst>
                <a:gs pos="0">
                  <a:srgbClr val="e4eee4"/>
                </a:gs>
                <a:gs pos="100000">
                  <a:srgbClr val="006600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1" name=""/>
          <p:cNvGrpSpPr/>
          <p:nvPr/>
        </p:nvGrpSpPr>
        <p:grpSpPr>
          <a:xfrm>
            <a:off x="2841480" y="2978280"/>
            <a:ext cx="3406680" cy="1163160"/>
            <a:chOff x="2841480" y="2978280"/>
            <a:chExt cx="3406680" cy="1163160"/>
          </a:xfrm>
        </p:grpSpPr>
        <p:sp>
          <p:nvSpPr>
            <p:cNvPr id="162" name=""/>
            <p:cNvSpPr/>
            <p:nvPr/>
          </p:nvSpPr>
          <p:spPr>
            <a:xfrm>
              <a:off x="2841480" y="3276000"/>
              <a:ext cx="114120" cy="865440"/>
            </a:xfrm>
            <a:custGeom>
              <a:avLst/>
              <a:gdLst/>
              <a:ahLst/>
              <a:rect l="l" t="t" r="r" b="b"/>
              <a:pathLst>
                <a:path w="72" h="627">
                  <a:moveTo>
                    <a:pt x="72" y="52"/>
                  </a:moveTo>
                  <a:lnTo>
                    <a:pt x="72" y="627"/>
                  </a:lnTo>
                  <a:lnTo>
                    <a:pt x="0" y="572"/>
                  </a:lnTo>
                  <a:lnTo>
                    <a:pt x="0" y="0"/>
                  </a:lnTo>
                  <a:lnTo>
                    <a:pt x="72" y="52"/>
                  </a:lnTo>
                  <a:close/>
                </a:path>
              </a:pathLst>
            </a:custGeom>
            <a:gradFill rotWithShape="0">
              <a:gsLst>
                <a:gs pos="0">
                  <a:srgbClr val="e4e9f8"/>
                </a:gs>
                <a:gs pos="100000">
                  <a:srgbClr val="0033cc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" name=""/>
            <p:cNvSpPr/>
            <p:nvPr/>
          </p:nvSpPr>
          <p:spPr>
            <a:xfrm>
              <a:off x="2841480" y="2979360"/>
              <a:ext cx="1747800" cy="368640"/>
            </a:xfrm>
            <a:custGeom>
              <a:avLst/>
              <a:gdLst/>
              <a:ahLst/>
              <a:rect l="l" t="t" r="r" b="b"/>
              <a:pathLst>
                <a:path w="1102" h="267">
                  <a:moveTo>
                    <a:pt x="0" y="215"/>
                  </a:moveTo>
                  <a:lnTo>
                    <a:pt x="72" y="267"/>
                  </a:lnTo>
                  <a:lnTo>
                    <a:pt x="1102" y="46"/>
                  </a:lnTo>
                  <a:lnTo>
                    <a:pt x="1045" y="0"/>
                  </a:lnTo>
                  <a:lnTo>
                    <a:pt x="0" y="215"/>
                  </a:lnTo>
                  <a:close/>
                </a:path>
              </a:pathLst>
            </a:custGeom>
            <a:gradFill rotWithShape="0">
              <a:gsLst>
                <a:gs pos="0">
                  <a:srgbClr val="e4e9f8"/>
                </a:gs>
                <a:gs pos="100000">
                  <a:srgbClr val="0033cc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" name=""/>
            <p:cNvSpPr/>
            <p:nvPr/>
          </p:nvSpPr>
          <p:spPr>
            <a:xfrm>
              <a:off x="4496040" y="2978280"/>
              <a:ext cx="1752120" cy="361440"/>
            </a:xfrm>
            <a:custGeom>
              <a:avLst/>
              <a:gdLst/>
              <a:ahLst/>
              <a:rect l="l" t="t" r="r" b="b"/>
              <a:pathLst>
                <a:path w="1105" h="262">
                  <a:moveTo>
                    <a:pt x="0" y="0"/>
                  </a:moveTo>
                  <a:lnTo>
                    <a:pt x="58" y="47"/>
                  </a:lnTo>
                  <a:lnTo>
                    <a:pt x="1105" y="262"/>
                  </a:lnTo>
                  <a:lnTo>
                    <a:pt x="1036" y="212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e4e9f8"/>
                </a:gs>
                <a:gs pos="100000">
                  <a:srgbClr val="0033cc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" name=""/>
            <p:cNvSpPr/>
            <p:nvPr/>
          </p:nvSpPr>
          <p:spPr>
            <a:xfrm>
              <a:off x="2955600" y="3042720"/>
              <a:ext cx="3292560" cy="1098720"/>
            </a:xfrm>
            <a:custGeom>
              <a:avLst/>
              <a:gdLst/>
              <a:ahLst/>
              <a:rect l="l" t="t" r="r" b="b"/>
              <a:pathLst>
                <a:path w="2076" h="796">
                  <a:moveTo>
                    <a:pt x="0" y="221"/>
                  </a:moveTo>
                  <a:lnTo>
                    <a:pt x="0" y="796"/>
                  </a:lnTo>
                  <a:lnTo>
                    <a:pt x="1035" y="580"/>
                  </a:lnTo>
                  <a:lnTo>
                    <a:pt x="2076" y="796"/>
                  </a:lnTo>
                  <a:lnTo>
                    <a:pt x="2076" y="215"/>
                  </a:lnTo>
                  <a:lnTo>
                    <a:pt x="1029" y="0"/>
                  </a:lnTo>
                  <a:lnTo>
                    <a:pt x="0" y="221"/>
                  </a:lnTo>
                  <a:close/>
                </a:path>
              </a:pathLst>
            </a:custGeom>
            <a:gradFill rotWithShape="0">
              <a:gsLst>
                <a:gs pos="0">
                  <a:srgbClr val="e4e9f8"/>
                </a:gs>
                <a:gs pos="100000">
                  <a:srgbClr val="0033cc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6" name=""/>
          <p:cNvGrpSpPr/>
          <p:nvPr/>
        </p:nvGrpSpPr>
        <p:grpSpPr>
          <a:xfrm>
            <a:off x="2832120" y="3894120"/>
            <a:ext cx="3406320" cy="1163160"/>
            <a:chOff x="2832120" y="3894120"/>
            <a:chExt cx="3406320" cy="1163160"/>
          </a:xfrm>
        </p:grpSpPr>
        <p:sp>
          <p:nvSpPr>
            <p:cNvPr id="167" name=""/>
            <p:cNvSpPr/>
            <p:nvPr/>
          </p:nvSpPr>
          <p:spPr>
            <a:xfrm>
              <a:off x="2832120" y="4193640"/>
              <a:ext cx="113760" cy="863640"/>
            </a:xfrm>
            <a:custGeom>
              <a:avLst/>
              <a:gdLst/>
              <a:ahLst/>
              <a:rect l="l" t="t" r="r" b="b"/>
              <a:pathLst>
                <a:path w="72" h="626">
                  <a:moveTo>
                    <a:pt x="72" y="51"/>
                  </a:moveTo>
                  <a:lnTo>
                    <a:pt x="72" y="626"/>
                  </a:lnTo>
                  <a:lnTo>
                    <a:pt x="0" y="571"/>
                  </a:lnTo>
                  <a:lnTo>
                    <a:pt x="0" y="0"/>
                  </a:lnTo>
                  <a:lnTo>
                    <a:pt x="72" y="51"/>
                  </a:lnTo>
                  <a:close/>
                </a:path>
              </a:pathLst>
            </a:custGeom>
            <a:gradFill rotWithShape="0">
              <a:gsLst>
                <a:gs pos="0">
                  <a:srgbClr val="f1e4e4"/>
                </a:gs>
                <a:gs pos="100000">
                  <a:srgbClr val="800000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" name=""/>
            <p:cNvSpPr/>
            <p:nvPr/>
          </p:nvSpPr>
          <p:spPr>
            <a:xfrm>
              <a:off x="2832120" y="3895200"/>
              <a:ext cx="1747440" cy="368640"/>
            </a:xfrm>
            <a:custGeom>
              <a:avLst/>
              <a:gdLst/>
              <a:ahLst/>
              <a:rect l="l" t="t" r="r" b="b"/>
              <a:pathLst>
                <a:path w="1102" h="267">
                  <a:moveTo>
                    <a:pt x="0" y="216"/>
                  </a:moveTo>
                  <a:lnTo>
                    <a:pt x="72" y="267"/>
                  </a:lnTo>
                  <a:lnTo>
                    <a:pt x="1102" y="46"/>
                  </a:lnTo>
                  <a:lnTo>
                    <a:pt x="1045" y="0"/>
                  </a:lnTo>
                  <a:lnTo>
                    <a:pt x="0" y="216"/>
                  </a:lnTo>
                  <a:close/>
                </a:path>
              </a:pathLst>
            </a:custGeom>
            <a:gradFill rotWithShape="0">
              <a:gsLst>
                <a:gs pos="0">
                  <a:srgbClr val="f1e4e4"/>
                </a:gs>
                <a:gs pos="100000">
                  <a:srgbClr val="800000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" name=""/>
            <p:cNvSpPr/>
            <p:nvPr/>
          </p:nvSpPr>
          <p:spPr>
            <a:xfrm>
              <a:off x="4485960" y="3894120"/>
              <a:ext cx="1752480" cy="361440"/>
            </a:xfrm>
            <a:custGeom>
              <a:avLst/>
              <a:gdLst/>
              <a:ahLst/>
              <a:rect l="l" t="t" r="r" b="b"/>
              <a:pathLst>
                <a:path w="1105" h="262">
                  <a:moveTo>
                    <a:pt x="0" y="0"/>
                  </a:moveTo>
                  <a:lnTo>
                    <a:pt x="58" y="47"/>
                  </a:lnTo>
                  <a:lnTo>
                    <a:pt x="1105" y="262"/>
                  </a:lnTo>
                  <a:lnTo>
                    <a:pt x="1036" y="213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f1e4e4"/>
                </a:gs>
                <a:gs pos="100000">
                  <a:srgbClr val="800000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" name=""/>
            <p:cNvSpPr/>
            <p:nvPr/>
          </p:nvSpPr>
          <p:spPr>
            <a:xfrm>
              <a:off x="2945880" y="3958560"/>
              <a:ext cx="3292560" cy="1098720"/>
            </a:xfrm>
            <a:custGeom>
              <a:avLst/>
              <a:gdLst/>
              <a:ahLst/>
              <a:rect l="l" t="t" r="r" b="b"/>
              <a:pathLst>
                <a:path w="2076" h="796">
                  <a:moveTo>
                    <a:pt x="0" y="221"/>
                  </a:moveTo>
                  <a:lnTo>
                    <a:pt x="0" y="796"/>
                  </a:lnTo>
                  <a:lnTo>
                    <a:pt x="1035" y="580"/>
                  </a:lnTo>
                  <a:lnTo>
                    <a:pt x="2076" y="796"/>
                  </a:lnTo>
                  <a:lnTo>
                    <a:pt x="2076" y="215"/>
                  </a:lnTo>
                  <a:lnTo>
                    <a:pt x="1029" y="0"/>
                  </a:lnTo>
                  <a:lnTo>
                    <a:pt x="0" y="221"/>
                  </a:lnTo>
                  <a:close/>
                </a:path>
              </a:pathLst>
            </a:custGeom>
            <a:gradFill rotWithShape="0">
              <a:gsLst>
                <a:gs pos="0">
                  <a:srgbClr val="f1e4e4"/>
                </a:gs>
                <a:gs pos="100000">
                  <a:srgbClr val="800000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1" name=""/>
          <p:cNvGrpSpPr/>
          <p:nvPr/>
        </p:nvGrpSpPr>
        <p:grpSpPr>
          <a:xfrm>
            <a:off x="2830680" y="2071800"/>
            <a:ext cx="3406320" cy="1163160"/>
            <a:chOff x="2830680" y="2071800"/>
            <a:chExt cx="3406320" cy="1163160"/>
          </a:xfrm>
        </p:grpSpPr>
        <p:sp>
          <p:nvSpPr>
            <p:cNvPr id="172" name=""/>
            <p:cNvSpPr/>
            <p:nvPr/>
          </p:nvSpPr>
          <p:spPr>
            <a:xfrm>
              <a:off x="2830680" y="2369520"/>
              <a:ext cx="114120" cy="865440"/>
            </a:xfrm>
            <a:custGeom>
              <a:avLst/>
              <a:gdLst/>
              <a:ahLst/>
              <a:rect l="l" t="t" r="r" b="b"/>
              <a:pathLst>
                <a:path w="72" h="627">
                  <a:moveTo>
                    <a:pt x="72" y="52"/>
                  </a:moveTo>
                  <a:lnTo>
                    <a:pt x="72" y="627"/>
                  </a:lnTo>
                  <a:lnTo>
                    <a:pt x="0" y="572"/>
                  </a:lnTo>
                  <a:lnTo>
                    <a:pt x="0" y="0"/>
                  </a:lnTo>
                  <a:lnTo>
                    <a:pt x="72" y="52"/>
                  </a:lnTo>
                  <a:close/>
                </a:path>
              </a:pathLst>
            </a:custGeom>
            <a:gradFill rotWithShape="0">
              <a:gsLst>
                <a:gs pos="0">
                  <a:srgbClr val="e5f4f4"/>
                </a:gs>
                <a:gs pos="100000">
                  <a:srgbClr val="0b9fa3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" name=""/>
            <p:cNvSpPr/>
            <p:nvPr/>
          </p:nvSpPr>
          <p:spPr>
            <a:xfrm>
              <a:off x="2830680" y="2072880"/>
              <a:ext cx="1747800" cy="368640"/>
            </a:xfrm>
            <a:custGeom>
              <a:avLst/>
              <a:gdLst/>
              <a:ahLst/>
              <a:rect l="l" t="t" r="r" b="b"/>
              <a:pathLst>
                <a:path w="1102" h="267">
                  <a:moveTo>
                    <a:pt x="0" y="215"/>
                  </a:moveTo>
                  <a:lnTo>
                    <a:pt x="72" y="267"/>
                  </a:lnTo>
                  <a:lnTo>
                    <a:pt x="1102" y="46"/>
                  </a:lnTo>
                  <a:lnTo>
                    <a:pt x="1045" y="0"/>
                  </a:lnTo>
                  <a:lnTo>
                    <a:pt x="0" y="215"/>
                  </a:lnTo>
                  <a:close/>
                </a:path>
              </a:pathLst>
            </a:custGeom>
            <a:gradFill rotWithShape="0">
              <a:gsLst>
                <a:gs pos="0">
                  <a:srgbClr val="e5f4f4"/>
                </a:gs>
                <a:gs pos="100000">
                  <a:srgbClr val="0b9fa3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" name=""/>
            <p:cNvSpPr/>
            <p:nvPr/>
          </p:nvSpPr>
          <p:spPr>
            <a:xfrm>
              <a:off x="4484880" y="2071800"/>
              <a:ext cx="1752120" cy="361440"/>
            </a:xfrm>
            <a:custGeom>
              <a:avLst/>
              <a:gdLst/>
              <a:ahLst/>
              <a:rect l="l" t="t" r="r" b="b"/>
              <a:pathLst>
                <a:path w="1105" h="262">
                  <a:moveTo>
                    <a:pt x="0" y="0"/>
                  </a:moveTo>
                  <a:lnTo>
                    <a:pt x="58" y="47"/>
                  </a:lnTo>
                  <a:lnTo>
                    <a:pt x="1105" y="262"/>
                  </a:lnTo>
                  <a:lnTo>
                    <a:pt x="1036" y="212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e5f4f4"/>
                </a:gs>
                <a:gs pos="100000">
                  <a:srgbClr val="0b9fa3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" name=""/>
            <p:cNvSpPr/>
            <p:nvPr/>
          </p:nvSpPr>
          <p:spPr>
            <a:xfrm>
              <a:off x="2944800" y="2136240"/>
              <a:ext cx="3292200" cy="1098720"/>
            </a:xfrm>
            <a:custGeom>
              <a:avLst/>
              <a:gdLst/>
              <a:ahLst/>
              <a:rect l="l" t="t" r="r" b="b"/>
              <a:pathLst>
                <a:path w="2076" h="796">
                  <a:moveTo>
                    <a:pt x="0" y="221"/>
                  </a:moveTo>
                  <a:lnTo>
                    <a:pt x="0" y="796"/>
                  </a:lnTo>
                  <a:lnTo>
                    <a:pt x="1035" y="580"/>
                  </a:lnTo>
                  <a:lnTo>
                    <a:pt x="2076" y="796"/>
                  </a:lnTo>
                  <a:lnTo>
                    <a:pt x="2076" y="215"/>
                  </a:lnTo>
                  <a:lnTo>
                    <a:pt x="1029" y="0"/>
                  </a:lnTo>
                  <a:lnTo>
                    <a:pt x="0" y="221"/>
                  </a:lnTo>
                  <a:close/>
                </a:path>
              </a:pathLst>
            </a:custGeom>
            <a:gradFill rotWithShape="0">
              <a:gsLst>
                <a:gs pos="0">
                  <a:srgbClr val="e5f4f4"/>
                </a:gs>
                <a:gs pos="100000">
                  <a:srgbClr val="0b9fa3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6" name=""/>
          <p:cNvGrpSpPr/>
          <p:nvPr/>
        </p:nvGrpSpPr>
        <p:grpSpPr>
          <a:xfrm>
            <a:off x="2819520" y="1143000"/>
            <a:ext cx="3406320" cy="1163160"/>
            <a:chOff x="2819520" y="1143000"/>
            <a:chExt cx="3406320" cy="1163160"/>
          </a:xfrm>
        </p:grpSpPr>
        <p:sp>
          <p:nvSpPr>
            <p:cNvPr id="177" name=""/>
            <p:cNvSpPr/>
            <p:nvPr/>
          </p:nvSpPr>
          <p:spPr>
            <a:xfrm>
              <a:off x="2819520" y="1440720"/>
              <a:ext cx="114120" cy="865440"/>
            </a:xfrm>
            <a:custGeom>
              <a:avLst/>
              <a:gdLst/>
              <a:ahLst/>
              <a:rect l="l" t="t" r="r" b="b"/>
              <a:pathLst>
                <a:path w="72" h="627">
                  <a:moveTo>
                    <a:pt x="72" y="52"/>
                  </a:moveTo>
                  <a:lnTo>
                    <a:pt x="72" y="627"/>
                  </a:lnTo>
                  <a:lnTo>
                    <a:pt x="0" y="572"/>
                  </a:lnTo>
                  <a:lnTo>
                    <a:pt x="0" y="0"/>
                  </a:lnTo>
                  <a:lnTo>
                    <a:pt x="72" y="52"/>
                  </a:lnTo>
                  <a:close/>
                </a:path>
              </a:pathLst>
            </a:custGeom>
            <a:gradFill rotWithShape="0">
              <a:gsLst>
                <a:gs pos="0">
                  <a:srgbClr val="fef8e4"/>
                </a:gs>
                <a:gs pos="100000">
                  <a:srgbClr val="ffcc00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" name=""/>
            <p:cNvSpPr/>
            <p:nvPr/>
          </p:nvSpPr>
          <p:spPr>
            <a:xfrm>
              <a:off x="2819520" y="1144080"/>
              <a:ext cx="1747800" cy="368640"/>
            </a:xfrm>
            <a:custGeom>
              <a:avLst/>
              <a:gdLst/>
              <a:ahLst/>
              <a:rect l="l" t="t" r="r" b="b"/>
              <a:pathLst>
                <a:path w="1102" h="267">
                  <a:moveTo>
                    <a:pt x="0" y="215"/>
                  </a:moveTo>
                  <a:lnTo>
                    <a:pt x="72" y="267"/>
                  </a:lnTo>
                  <a:lnTo>
                    <a:pt x="1102" y="46"/>
                  </a:lnTo>
                  <a:lnTo>
                    <a:pt x="1045" y="0"/>
                  </a:lnTo>
                  <a:lnTo>
                    <a:pt x="0" y="215"/>
                  </a:lnTo>
                  <a:close/>
                </a:path>
              </a:pathLst>
            </a:custGeom>
            <a:gradFill rotWithShape="0">
              <a:gsLst>
                <a:gs pos="0">
                  <a:srgbClr val="fef8e4"/>
                </a:gs>
                <a:gs pos="100000">
                  <a:srgbClr val="ffcc00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" name=""/>
            <p:cNvSpPr/>
            <p:nvPr/>
          </p:nvSpPr>
          <p:spPr>
            <a:xfrm>
              <a:off x="4473720" y="1143000"/>
              <a:ext cx="1752120" cy="361440"/>
            </a:xfrm>
            <a:custGeom>
              <a:avLst/>
              <a:gdLst/>
              <a:ahLst/>
              <a:rect l="l" t="t" r="r" b="b"/>
              <a:pathLst>
                <a:path w="1105" h="262">
                  <a:moveTo>
                    <a:pt x="0" y="0"/>
                  </a:moveTo>
                  <a:lnTo>
                    <a:pt x="58" y="47"/>
                  </a:lnTo>
                  <a:lnTo>
                    <a:pt x="1105" y="262"/>
                  </a:lnTo>
                  <a:lnTo>
                    <a:pt x="1036" y="212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fef8e4"/>
                </a:gs>
                <a:gs pos="100000">
                  <a:srgbClr val="ffcc00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" name=""/>
            <p:cNvSpPr/>
            <p:nvPr/>
          </p:nvSpPr>
          <p:spPr>
            <a:xfrm>
              <a:off x="2933640" y="1207440"/>
              <a:ext cx="3292200" cy="1098720"/>
            </a:xfrm>
            <a:custGeom>
              <a:avLst/>
              <a:gdLst/>
              <a:ahLst/>
              <a:rect l="l" t="t" r="r" b="b"/>
              <a:pathLst>
                <a:path w="2076" h="796">
                  <a:moveTo>
                    <a:pt x="0" y="221"/>
                  </a:moveTo>
                  <a:lnTo>
                    <a:pt x="0" y="796"/>
                  </a:lnTo>
                  <a:lnTo>
                    <a:pt x="1035" y="580"/>
                  </a:lnTo>
                  <a:lnTo>
                    <a:pt x="2076" y="796"/>
                  </a:lnTo>
                  <a:lnTo>
                    <a:pt x="2076" y="215"/>
                  </a:lnTo>
                  <a:lnTo>
                    <a:pt x="1029" y="0"/>
                  </a:lnTo>
                  <a:lnTo>
                    <a:pt x="0" y="221"/>
                  </a:lnTo>
                  <a:close/>
                </a:path>
              </a:pathLst>
            </a:custGeom>
            <a:gradFill rotWithShape="0">
              <a:gsLst>
                <a:gs pos="0">
                  <a:srgbClr val="fef8e4"/>
                </a:gs>
                <a:gs pos="100000">
                  <a:srgbClr val="ffcc00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81" name=""/>
          <p:cNvSpPr/>
          <p:nvPr/>
        </p:nvSpPr>
        <p:spPr>
          <a:xfrm>
            <a:off x="3025800" y="4183200"/>
            <a:ext cx="3200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RICING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ECHNOLOGY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Stinson Gibner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2943360" y="5164200"/>
            <a:ext cx="3200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EATHER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Mike Roberts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3000240" y="2311560"/>
            <a:ext cx="3200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LOBAL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OWER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Grant Masson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2981160" y="3236760"/>
            <a:ext cx="3200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ETAIL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USINESS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Krishnarao Pinnamaneni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3008160" y="1409760"/>
            <a:ext cx="3200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ISK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SSESSMENT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Vasant Shanbhogue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682560" y="192240"/>
            <a:ext cx="779796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080" rIns="46080" tIns="46080" bIns="46080" anchor="b">
            <a:noAutofit/>
          </a:bodyPr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Enron Research Group - Main Units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"/>
          <p:cNvSpPr/>
          <p:nvPr/>
        </p:nvSpPr>
        <p:spPr>
          <a:xfrm>
            <a:off x="1728720" y="5100480"/>
            <a:ext cx="1714680" cy="865440"/>
          </a:xfrm>
          <a:custGeom>
            <a:avLst/>
            <a:gdLst/>
            <a:ahLst/>
            <a:rect l="l" t="t" r="r" b="b"/>
            <a:pathLst>
              <a:path w="1080" h="545">
                <a:moveTo>
                  <a:pt x="748" y="545"/>
                </a:moveTo>
                <a:lnTo>
                  <a:pt x="0" y="0"/>
                </a:lnTo>
                <a:lnTo>
                  <a:pt x="1080" y="0"/>
                </a:lnTo>
                <a:lnTo>
                  <a:pt x="748" y="545"/>
                </a:lnTo>
                <a:close/>
              </a:path>
            </a:pathLst>
          </a:custGeom>
          <a:gradFill rotWithShape="0">
            <a:gsLst>
              <a:gs pos="0">
                <a:srgbClr val="b2b2b2"/>
              </a:gs>
              <a:gs pos="100000">
                <a:srgbClr val="e2e2e2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4124160" y="6434280"/>
            <a:ext cx="4724640" cy="4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lvl="4" marL="457200"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457200"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Risk Assessment Group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682560" y="192240"/>
            <a:ext cx="779796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080" rIns="46080" tIns="46080" bIns="46080" anchor="b">
            <a:noAutofit/>
          </a:bodyPr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Risk Assessment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90" name=""/>
          <p:cNvGrpSpPr/>
          <p:nvPr/>
        </p:nvGrpSpPr>
        <p:grpSpPr>
          <a:xfrm>
            <a:off x="2832120" y="4802040"/>
            <a:ext cx="3406320" cy="1163520"/>
            <a:chOff x="2832120" y="4802040"/>
            <a:chExt cx="3406320" cy="1163520"/>
          </a:xfrm>
        </p:grpSpPr>
        <p:sp>
          <p:nvSpPr>
            <p:cNvPr id="191" name=""/>
            <p:cNvSpPr/>
            <p:nvPr/>
          </p:nvSpPr>
          <p:spPr>
            <a:xfrm>
              <a:off x="2832120" y="5101560"/>
              <a:ext cx="113760" cy="864000"/>
            </a:xfrm>
            <a:custGeom>
              <a:avLst/>
              <a:gdLst/>
              <a:ahLst/>
              <a:rect l="l" t="t" r="r" b="b"/>
              <a:pathLst>
                <a:path w="72" h="626">
                  <a:moveTo>
                    <a:pt x="72" y="52"/>
                  </a:moveTo>
                  <a:lnTo>
                    <a:pt x="72" y="626"/>
                  </a:lnTo>
                  <a:lnTo>
                    <a:pt x="0" y="571"/>
                  </a:lnTo>
                  <a:lnTo>
                    <a:pt x="0" y="0"/>
                  </a:lnTo>
                  <a:lnTo>
                    <a:pt x="72" y="52"/>
                  </a:lnTo>
                  <a:close/>
                </a:path>
              </a:pathLst>
            </a:custGeom>
            <a:gradFill rotWithShape="0">
              <a:gsLst>
                <a:gs pos="0">
                  <a:srgbClr val="e9e9e9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" name=""/>
            <p:cNvSpPr/>
            <p:nvPr/>
          </p:nvSpPr>
          <p:spPr>
            <a:xfrm>
              <a:off x="2832120" y="4803480"/>
              <a:ext cx="1747440" cy="369720"/>
            </a:xfrm>
            <a:custGeom>
              <a:avLst/>
              <a:gdLst/>
              <a:ahLst/>
              <a:rect l="l" t="t" r="r" b="b"/>
              <a:pathLst>
                <a:path w="1102" h="268">
                  <a:moveTo>
                    <a:pt x="0" y="216"/>
                  </a:moveTo>
                  <a:lnTo>
                    <a:pt x="72" y="268"/>
                  </a:lnTo>
                  <a:lnTo>
                    <a:pt x="1102" y="46"/>
                  </a:lnTo>
                  <a:lnTo>
                    <a:pt x="1045" y="0"/>
                  </a:lnTo>
                  <a:lnTo>
                    <a:pt x="0" y="216"/>
                  </a:lnTo>
                  <a:close/>
                </a:path>
              </a:pathLst>
            </a:custGeom>
            <a:gradFill rotWithShape="0">
              <a:gsLst>
                <a:gs pos="0">
                  <a:srgbClr val="e9e9e9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" name=""/>
            <p:cNvSpPr/>
            <p:nvPr/>
          </p:nvSpPr>
          <p:spPr>
            <a:xfrm>
              <a:off x="4485960" y="4802040"/>
              <a:ext cx="1752480" cy="362880"/>
            </a:xfrm>
            <a:custGeom>
              <a:avLst/>
              <a:gdLst/>
              <a:ahLst/>
              <a:rect l="l" t="t" r="r" b="b"/>
              <a:pathLst>
                <a:path w="1105" h="263">
                  <a:moveTo>
                    <a:pt x="0" y="0"/>
                  </a:moveTo>
                  <a:lnTo>
                    <a:pt x="58" y="47"/>
                  </a:lnTo>
                  <a:lnTo>
                    <a:pt x="1105" y="263"/>
                  </a:lnTo>
                  <a:lnTo>
                    <a:pt x="1036" y="213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e9e9e9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" name=""/>
            <p:cNvSpPr/>
            <p:nvPr/>
          </p:nvSpPr>
          <p:spPr>
            <a:xfrm>
              <a:off x="2945880" y="4866840"/>
              <a:ext cx="3292560" cy="1098720"/>
            </a:xfrm>
            <a:custGeom>
              <a:avLst/>
              <a:gdLst/>
              <a:ahLst/>
              <a:rect l="l" t="t" r="r" b="b"/>
              <a:pathLst>
                <a:path w="2076" h="796">
                  <a:moveTo>
                    <a:pt x="0" y="222"/>
                  </a:moveTo>
                  <a:lnTo>
                    <a:pt x="0" y="796"/>
                  </a:lnTo>
                  <a:lnTo>
                    <a:pt x="2076" y="796"/>
                  </a:lnTo>
                  <a:lnTo>
                    <a:pt x="2076" y="216"/>
                  </a:lnTo>
                  <a:lnTo>
                    <a:pt x="1029" y="0"/>
                  </a:lnTo>
                  <a:lnTo>
                    <a:pt x="0" y="222"/>
                  </a:lnTo>
                  <a:close/>
                </a:path>
              </a:pathLst>
            </a:custGeom>
            <a:gradFill rotWithShape="0">
              <a:gsLst>
                <a:gs pos="0">
                  <a:srgbClr val="e9e9e9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95" name=""/>
          <p:cNvGrpSpPr/>
          <p:nvPr/>
        </p:nvGrpSpPr>
        <p:grpSpPr>
          <a:xfrm>
            <a:off x="2841480" y="2978280"/>
            <a:ext cx="3406680" cy="1163160"/>
            <a:chOff x="2841480" y="2978280"/>
            <a:chExt cx="3406680" cy="1163160"/>
          </a:xfrm>
        </p:grpSpPr>
        <p:sp>
          <p:nvSpPr>
            <p:cNvPr id="196" name=""/>
            <p:cNvSpPr/>
            <p:nvPr/>
          </p:nvSpPr>
          <p:spPr>
            <a:xfrm>
              <a:off x="2841480" y="3276000"/>
              <a:ext cx="114120" cy="865440"/>
            </a:xfrm>
            <a:custGeom>
              <a:avLst/>
              <a:gdLst/>
              <a:ahLst/>
              <a:rect l="l" t="t" r="r" b="b"/>
              <a:pathLst>
                <a:path w="72" h="627">
                  <a:moveTo>
                    <a:pt x="72" y="52"/>
                  </a:moveTo>
                  <a:lnTo>
                    <a:pt x="72" y="627"/>
                  </a:lnTo>
                  <a:lnTo>
                    <a:pt x="0" y="572"/>
                  </a:lnTo>
                  <a:lnTo>
                    <a:pt x="0" y="0"/>
                  </a:lnTo>
                  <a:lnTo>
                    <a:pt x="72" y="52"/>
                  </a:lnTo>
                  <a:close/>
                </a:path>
              </a:pathLst>
            </a:custGeom>
            <a:gradFill rotWithShape="0">
              <a:gsLst>
                <a:gs pos="0">
                  <a:srgbClr val="e9e9e9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" name=""/>
            <p:cNvSpPr/>
            <p:nvPr/>
          </p:nvSpPr>
          <p:spPr>
            <a:xfrm>
              <a:off x="2841480" y="2979360"/>
              <a:ext cx="1747800" cy="368640"/>
            </a:xfrm>
            <a:custGeom>
              <a:avLst/>
              <a:gdLst/>
              <a:ahLst/>
              <a:rect l="l" t="t" r="r" b="b"/>
              <a:pathLst>
                <a:path w="1102" h="267">
                  <a:moveTo>
                    <a:pt x="0" y="215"/>
                  </a:moveTo>
                  <a:lnTo>
                    <a:pt x="72" y="267"/>
                  </a:lnTo>
                  <a:lnTo>
                    <a:pt x="1102" y="46"/>
                  </a:lnTo>
                  <a:lnTo>
                    <a:pt x="1045" y="0"/>
                  </a:lnTo>
                  <a:lnTo>
                    <a:pt x="0" y="215"/>
                  </a:lnTo>
                  <a:close/>
                </a:path>
              </a:pathLst>
            </a:custGeom>
            <a:gradFill rotWithShape="0">
              <a:gsLst>
                <a:gs pos="0">
                  <a:srgbClr val="e9e9e9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" name=""/>
            <p:cNvSpPr/>
            <p:nvPr/>
          </p:nvSpPr>
          <p:spPr>
            <a:xfrm>
              <a:off x="4496040" y="2978280"/>
              <a:ext cx="1752120" cy="361440"/>
            </a:xfrm>
            <a:custGeom>
              <a:avLst/>
              <a:gdLst/>
              <a:ahLst/>
              <a:rect l="l" t="t" r="r" b="b"/>
              <a:pathLst>
                <a:path w="1105" h="262">
                  <a:moveTo>
                    <a:pt x="0" y="0"/>
                  </a:moveTo>
                  <a:lnTo>
                    <a:pt x="58" y="47"/>
                  </a:lnTo>
                  <a:lnTo>
                    <a:pt x="1105" y="262"/>
                  </a:lnTo>
                  <a:lnTo>
                    <a:pt x="1036" y="212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e9e9e9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" name=""/>
            <p:cNvSpPr/>
            <p:nvPr/>
          </p:nvSpPr>
          <p:spPr>
            <a:xfrm>
              <a:off x="2955600" y="3042720"/>
              <a:ext cx="3292560" cy="1098720"/>
            </a:xfrm>
            <a:custGeom>
              <a:avLst/>
              <a:gdLst/>
              <a:ahLst/>
              <a:rect l="l" t="t" r="r" b="b"/>
              <a:pathLst>
                <a:path w="2076" h="796">
                  <a:moveTo>
                    <a:pt x="0" y="221"/>
                  </a:moveTo>
                  <a:lnTo>
                    <a:pt x="0" y="796"/>
                  </a:lnTo>
                  <a:lnTo>
                    <a:pt x="1035" y="580"/>
                  </a:lnTo>
                  <a:lnTo>
                    <a:pt x="2076" y="796"/>
                  </a:lnTo>
                  <a:lnTo>
                    <a:pt x="2076" y="215"/>
                  </a:lnTo>
                  <a:lnTo>
                    <a:pt x="1029" y="0"/>
                  </a:lnTo>
                  <a:lnTo>
                    <a:pt x="0" y="221"/>
                  </a:lnTo>
                  <a:close/>
                </a:path>
              </a:pathLst>
            </a:custGeom>
            <a:gradFill rotWithShape="0">
              <a:gsLst>
                <a:gs pos="0">
                  <a:srgbClr val="e9e9e9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00" name=""/>
          <p:cNvGrpSpPr/>
          <p:nvPr/>
        </p:nvGrpSpPr>
        <p:grpSpPr>
          <a:xfrm>
            <a:off x="2832120" y="3894120"/>
            <a:ext cx="3406320" cy="1163160"/>
            <a:chOff x="2832120" y="3894120"/>
            <a:chExt cx="3406320" cy="1163160"/>
          </a:xfrm>
        </p:grpSpPr>
        <p:sp>
          <p:nvSpPr>
            <p:cNvPr id="201" name=""/>
            <p:cNvSpPr/>
            <p:nvPr/>
          </p:nvSpPr>
          <p:spPr>
            <a:xfrm>
              <a:off x="2832120" y="4193640"/>
              <a:ext cx="113760" cy="863640"/>
            </a:xfrm>
            <a:custGeom>
              <a:avLst/>
              <a:gdLst/>
              <a:ahLst/>
              <a:rect l="l" t="t" r="r" b="b"/>
              <a:pathLst>
                <a:path w="72" h="626">
                  <a:moveTo>
                    <a:pt x="72" y="51"/>
                  </a:moveTo>
                  <a:lnTo>
                    <a:pt x="72" y="626"/>
                  </a:lnTo>
                  <a:lnTo>
                    <a:pt x="0" y="571"/>
                  </a:lnTo>
                  <a:lnTo>
                    <a:pt x="0" y="0"/>
                  </a:lnTo>
                  <a:lnTo>
                    <a:pt x="72" y="51"/>
                  </a:lnTo>
                  <a:close/>
                </a:path>
              </a:pathLst>
            </a:custGeom>
            <a:gradFill rotWithShape="0">
              <a:gsLst>
                <a:gs pos="0">
                  <a:srgbClr val="e9e9e9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" name=""/>
            <p:cNvSpPr/>
            <p:nvPr/>
          </p:nvSpPr>
          <p:spPr>
            <a:xfrm>
              <a:off x="2832120" y="3895200"/>
              <a:ext cx="1747440" cy="368640"/>
            </a:xfrm>
            <a:custGeom>
              <a:avLst/>
              <a:gdLst/>
              <a:ahLst/>
              <a:rect l="l" t="t" r="r" b="b"/>
              <a:pathLst>
                <a:path w="1102" h="267">
                  <a:moveTo>
                    <a:pt x="0" y="216"/>
                  </a:moveTo>
                  <a:lnTo>
                    <a:pt x="72" y="267"/>
                  </a:lnTo>
                  <a:lnTo>
                    <a:pt x="1102" y="46"/>
                  </a:lnTo>
                  <a:lnTo>
                    <a:pt x="1045" y="0"/>
                  </a:lnTo>
                  <a:lnTo>
                    <a:pt x="0" y="216"/>
                  </a:lnTo>
                  <a:close/>
                </a:path>
              </a:pathLst>
            </a:custGeom>
            <a:gradFill rotWithShape="0">
              <a:gsLst>
                <a:gs pos="0">
                  <a:srgbClr val="e9e9e9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" name=""/>
            <p:cNvSpPr/>
            <p:nvPr/>
          </p:nvSpPr>
          <p:spPr>
            <a:xfrm>
              <a:off x="4485960" y="3894120"/>
              <a:ext cx="1752480" cy="361440"/>
            </a:xfrm>
            <a:custGeom>
              <a:avLst/>
              <a:gdLst/>
              <a:ahLst/>
              <a:rect l="l" t="t" r="r" b="b"/>
              <a:pathLst>
                <a:path w="1105" h="262">
                  <a:moveTo>
                    <a:pt x="0" y="0"/>
                  </a:moveTo>
                  <a:lnTo>
                    <a:pt x="58" y="47"/>
                  </a:lnTo>
                  <a:lnTo>
                    <a:pt x="1105" y="262"/>
                  </a:lnTo>
                  <a:lnTo>
                    <a:pt x="1036" y="213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e9e9e9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" name=""/>
            <p:cNvSpPr/>
            <p:nvPr/>
          </p:nvSpPr>
          <p:spPr>
            <a:xfrm>
              <a:off x="2945880" y="3958560"/>
              <a:ext cx="3292560" cy="1098720"/>
            </a:xfrm>
            <a:custGeom>
              <a:avLst/>
              <a:gdLst/>
              <a:ahLst/>
              <a:rect l="l" t="t" r="r" b="b"/>
              <a:pathLst>
                <a:path w="2076" h="796">
                  <a:moveTo>
                    <a:pt x="0" y="221"/>
                  </a:moveTo>
                  <a:lnTo>
                    <a:pt x="0" y="796"/>
                  </a:lnTo>
                  <a:lnTo>
                    <a:pt x="1035" y="580"/>
                  </a:lnTo>
                  <a:lnTo>
                    <a:pt x="2076" y="796"/>
                  </a:lnTo>
                  <a:lnTo>
                    <a:pt x="2076" y="215"/>
                  </a:lnTo>
                  <a:lnTo>
                    <a:pt x="1029" y="0"/>
                  </a:lnTo>
                  <a:lnTo>
                    <a:pt x="0" y="221"/>
                  </a:lnTo>
                  <a:close/>
                </a:path>
              </a:pathLst>
            </a:custGeom>
            <a:gradFill rotWithShape="0">
              <a:gsLst>
                <a:gs pos="0">
                  <a:srgbClr val="e9e9e9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05" name=""/>
          <p:cNvGrpSpPr/>
          <p:nvPr/>
        </p:nvGrpSpPr>
        <p:grpSpPr>
          <a:xfrm>
            <a:off x="2830680" y="2071800"/>
            <a:ext cx="3406320" cy="1163160"/>
            <a:chOff x="2830680" y="2071800"/>
            <a:chExt cx="3406320" cy="1163160"/>
          </a:xfrm>
        </p:grpSpPr>
        <p:sp>
          <p:nvSpPr>
            <p:cNvPr id="206" name=""/>
            <p:cNvSpPr/>
            <p:nvPr/>
          </p:nvSpPr>
          <p:spPr>
            <a:xfrm>
              <a:off x="2830680" y="2369520"/>
              <a:ext cx="114120" cy="865440"/>
            </a:xfrm>
            <a:custGeom>
              <a:avLst/>
              <a:gdLst/>
              <a:ahLst/>
              <a:rect l="l" t="t" r="r" b="b"/>
              <a:pathLst>
                <a:path w="72" h="627">
                  <a:moveTo>
                    <a:pt x="72" y="52"/>
                  </a:moveTo>
                  <a:lnTo>
                    <a:pt x="72" y="627"/>
                  </a:lnTo>
                  <a:lnTo>
                    <a:pt x="0" y="572"/>
                  </a:lnTo>
                  <a:lnTo>
                    <a:pt x="0" y="0"/>
                  </a:lnTo>
                  <a:lnTo>
                    <a:pt x="72" y="52"/>
                  </a:lnTo>
                  <a:close/>
                </a:path>
              </a:pathLst>
            </a:custGeom>
            <a:gradFill rotWithShape="0">
              <a:gsLst>
                <a:gs pos="0">
                  <a:srgbClr val="e9e9e9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" name=""/>
            <p:cNvSpPr/>
            <p:nvPr/>
          </p:nvSpPr>
          <p:spPr>
            <a:xfrm>
              <a:off x="2830680" y="2072880"/>
              <a:ext cx="1747800" cy="368640"/>
            </a:xfrm>
            <a:custGeom>
              <a:avLst/>
              <a:gdLst/>
              <a:ahLst/>
              <a:rect l="l" t="t" r="r" b="b"/>
              <a:pathLst>
                <a:path w="1102" h="267">
                  <a:moveTo>
                    <a:pt x="0" y="215"/>
                  </a:moveTo>
                  <a:lnTo>
                    <a:pt x="72" y="267"/>
                  </a:lnTo>
                  <a:lnTo>
                    <a:pt x="1102" y="46"/>
                  </a:lnTo>
                  <a:lnTo>
                    <a:pt x="1045" y="0"/>
                  </a:lnTo>
                  <a:lnTo>
                    <a:pt x="0" y="215"/>
                  </a:lnTo>
                  <a:close/>
                </a:path>
              </a:pathLst>
            </a:custGeom>
            <a:gradFill rotWithShape="0">
              <a:gsLst>
                <a:gs pos="0">
                  <a:srgbClr val="e9e9e9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" name=""/>
            <p:cNvSpPr/>
            <p:nvPr/>
          </p:nvSpPr>
          <p:spPr>
            <a:xfrm>
              <a:off x="4484880" y="2071800"/>
              <a:ext cx="1752120" cy="361440"/>
            </a:xfrm>
            <a:custGeom>
              <a:avLst/>
              <a:gdLst/>
              <a:ahLst/>
              <a:rect l="l" t="t" r="r" b="b"/>
              <a:pathLst>
                <a:path w="1105" h="262">
                  <a:moveTo>
                    <a:pt x="0" y="0"/>
                  </a:moveTo>
                  <a:lnTo>
                    <a:pt x="58" y="47"/>
                  </a:lnTo>
                  <a:lnTo>
                    <a:pt x="1105" y="262"/>
                  </a:lnTo>
                  <a:lnTo>
                    <a:pt x="1036" y="212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e9e9e9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" name=""/>
            <p:cNvSpPr/>
            <p:nvPr/>
          </p:nvSpPr>
          <p:spPr>
            <a:xfrm>
              <a:off x="2944800" y="2136240"/>
              <a:ext cx="3292200" cy="1098720"/>
            </a:xfrm>
            <a:custGeom>
              <a:avLst/>
              <a:gdLst/>
              <a:ahLst/>
              <a:rect l="l" t="t" r="r" b="b"/>
              <a:pathLst>
                <a:path w="2076" h="796">
                  <a:moveTo>
                    <a:pt x="0" y="221"/>
                  </a:moveTo>
                  <a:lnTo>
                    <a:pt x="0" y="796"/>
                  </a:lnTo>
                  <a:lnTo>
                    <a:pt x="1035" y="580"/>
                  </a:lnTo>
                  <a:lnTo>
                    <a:pt x="2076" y="796"/>
                  </a:lnTo>
                  <a:lnTo>
                    <a:pt x="2076" y="215"/>
                  </a:lnTo>
                  <a:lnTo>
                    <a:pt x="1029" y="0"/>
                  </a:lnTo>
                  <a:lnTo>
                    <a:pt x="0" y="221"/>
                  </a:lnTo>
                  <a:close/>
                </a:path>
              </a:pathLst>
            </a:custGeom>
            <a:gradFill rotWithShape="0">
              <a:gsLst>
                <a:gs pos="0">
                  <a:srgbClr val="e9e9e9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0" name=""/>
          <p:cNvGrpSpPr/>
          <p:nvPr/>
        </p:nvGrpSpPr>
        <p:grpSpPr>
          <a:xfrm>
            <a:off x="2819520" y="1143000"/>
            <a:ext cx="3406320" cy="1163160"/>
            <a:chOff x="2819520" y="1143000"/>
            <a:chExt cx="3406320" cy="1163160"/>
          </a:xfrm>
        </p:grpSpPr>
        <p:sp>
          <p:nvSpPr>
            <p:cNvPr id="211" name=""/>
            <p:cNvSpPr/>
            <p:nvPr/>
          </p:nvSpPr>
          <p:spPr>
            <a:xfrm>
              <a:off x="2819520" y="1440720"/>
              <a:ext cx="114120" cy="865440"/>
            </a:xfrm>
            <a:custGeom>
              <a:avLst/>
              <a:gdLst/>
              <a:ahLst/>
              <a:rect l="l" t="t" r="r" b="b"/>
              <a:pathLst>
                <a:path w="72" h="627">
                  <a:moveTo>
                    <a:pt x="72" y="52"/>
                  </a:moveTo>
                  <a:lnTo>
                    <a:pt x="72" y="627"/>
                  </a:lnTo>
                  <a:lnTo>
                    <a:pt x="0" y="572"/>
                  </a:lnTo>
                  <a:lnTo>
                    <a:pt x="0" y="0"/>
                  </a:lnTo>
                  <a:lnTo>
                    <a:pt x="72" y="52"/>
                  </a:lnTo>
                  <a:close/>
                </a:path>
              </a:pathLst>
            </a:custGeom>
            <a:gradFill rotWithShape="0">
              <a:gsLst>
                <a:gs pos="0">
                  <a:srgbClr val="fef8e4"/>
                </a:gs>
                <a:gs pos="100000">
                  <a:srgbClr val="ffcc00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" name=""/>
            <p:cNvSpPr/>
            <p:nvPr/>
          </p:nvSpPr>
          <p:spPr>
            <a:xfrm>
              <a:off x="2819520" y="1144080"/>
              <a:ext cx="1747800" cy="368640"/>
            </a:xfrm>
            <a:custGeom>
              <a:avLst/>
              <a:gdLst/>
              <a:ahLst/>
              <a:rect l="l" t="t" r="r" b="b"/>
              <a:pathLst>
                <a:path w="1102" h="267">
                  <a:moveTo>
                    <a:pt x="0" y="215"/>
                  </a:moveTo>
                  <a:lnTo>
                    <a:pt x="72" y="267"/>
                  </a:lnTo>
                  <a:lnTo>
                    <a:pt x="1102" y="46"/>
                  </a:lnTo>
                  <a:lnTo>
                    <a:pt x="1045" y="0"/>
                  </a:lnTo>
                  <a:lnTo>
                    <a:pt x="0" y="215"/>
                  </a:lnTo>
                  <a:close/>
                </a:path>
              </a:pathLst>
            </a:custGeom>
            <a:gradFill rotWithShape="0">
              <a:gsLst>
                <a:gs pos="0">
                  <a:srgbClr val="fef8e4"/>
                </a:gs>
                <a:gs pos="100000">
                  <a:srgbClr val="ffcc00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" name=""/>
            <p:cNvSpPr/>
            <p:nvPr/>
          </p:nvSpPr>
          <p:spPr>
            <a:xfrm>
              <a:off x="4473720" y="1143000"/>
              <a:ext cx="1752120" cy="361440"/>
            </a:xfrm>
            <a:custGeom>
              <a:avLst/>
              <a:gdLst/>
              <a:ahLst/>
              <a:rect l="l" t="t" r="r" b="b"/>
              <a:pathLst>
                <a:path w="1105" h="262">
                  <a:moveTo>
                    <a:pt x="0" y="0"/>
                  </a:moveTo>
                  <a:lnTo>
                    <a:pt x="58" y="47"/>
                  </a:lnTo>
                  <a:lnTo>
                    <a:pt x="1105" y="262"/>
                  </a:lnTo>
                  <a:lnTo>
                    <a:pt x="1036" y="212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fef8e4"/>
                </a:gs>
                <a:gs pos="100000">
                  <a:srgbClr val="ffcc00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" name=""/>
            <p:cNvSpPr/>
            <p:nvPr/>
          </p:nvSpPr>
          <p:spPr>
            <a:xfrm>
              <a:off x="2933640" y="1207440"/>
              <a:ext cx="3292200" cy="1098720"/>
            </a:xfrm>
            <a:custGeom>
              <a:avLst/>
              <a:gdLst/>
              <a:ahLst/>
              <a:rect l="l" t="t" r="r" b="b"/>
              <a:pathLst>
                <a:path w="2076" h="796">
                  <a:moveTo>
                    <a:pt x="0" y="221"/>
                  </a:moveTo>
                  <a:lnTo>
                    <a:pt x="0" y="796"/>
                  </a:lnTo>
                  <a:lnTo>
                    <a:pt x="1035" y="580"/>
                  </a:lnTo>
                  <a:lnTo>
                    <a:pt x="2076" y="796"/>
                  </a:lnTo>
                  <a:lnTo>
                    <a:pt x="2076" y="215"/>
                  </a:lnTo>
                  <a:lnTo>
                    <a:pt x="1029" y="0"/>
                  </a:lnTo>
                  <a:lnTo>
                    <a:pt x="0" y="221"/>
                  </a:lnTo>
                  <a:close/>
                </a:path>
              </a:pathLst>
            </a:custGeom>
            <a:gradFill rotWithShape="0">
              <a:gsLst>
                <a:gs pos="0">
                  <a:srgbClr val="fef8e4"/>
                </a:gs>
                <a:gs pos="100000">
                  <a:srgbClr val="ffcc00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15" name=""/>
          <p:cNvSpPr/>
          <p:nvPr/>
        </p:nvSpPr>
        <p:spPr>
          <a:xfrm>
            <a:off x="3025800" y="4183200"/>
            <a:ext cx="3200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RICING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ECHNOLOGY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Stinson Gibner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2943360" y="5164200"/>
            <a:ext cx="3200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EATHER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Mike Roberts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3000240" y="2311560"/>
            <a:ext cx="3200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LOBAL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OWER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Grant Masson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2981160" y="3236760"/>
            <a:ext cx="3200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ETAIL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USINESS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Krishnarao Pinnamaneni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3008160" y="1409760"/>
            <a:ext cx="3200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ISK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SSESSMENT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Vasant Shanbhogue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PlaceHolder 1"/>
          <p:cNvSpPr>
            <a:spLocks noGrp="1"/>
          </p:cNvSpPr>
          <p:nvPr>
            <p:ph type="title"/>
          </p:nvPr>
        </p:nvSpPr>
        <p:spPr>
          <a:xfrm>
            <a:off x="682200" y="192240"/>
            <a:ext cx="7797960" cy="3808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Risk Assessment - Main Functions</a:t>
            </a:r>
            <a:endParaRPr b="1" i="1" lang="en-US" sz="2800" strike="noStrike" u="none">
              <a:solidFill>
                <a:srgbClr val="0066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PlaceHolder 2"/>
          <p:cNvSpPr>
            <a:spLocks noGrp="1"/>
          </p:cNvSpPr>
          <p:nvPr>
            <p:ph/>
          </p:nvPr>
        </p:nvSpPr>
        <p:spPr>
          <a:xfrm>
            <a:off x="1082520" y="905040"/>
            <a:ext cx="7778880" cy="416376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t">
            <a:normAutofit/>
          </a:bodyPr>
          <a:p>
            <a:pPr marL="285840" indent="-285840">
              <a:lnSpc>
                <a:spcPct val="90000"/>
              </a:lnSpc>
              <a:spcBef>
                <a:spcPts val="825"/>
              </a:spcBef>
              <a:spcAft>
                <a:spcPts val="1650"/>
              </a:spcAft>
              <a:buClr>
                <a:srgbClr val="006600"/>
              </a:buClr>
              <a:buSzPct val="105000"/>
              <a:buFont typeface="Monotype Sort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 a unified approach to measuring market and credit risk, with risk measurement tools embedded in Enron operations systems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825"/>
              </a:spcBef>
              <a:spcAft>
                <a:spcPts val="1650"/>
              </a:spcAft>
              <a:buClr>
                <a:srgbClr val="006600"/>
              </a:buClr>
              <a:buSzPct val="105000"/>
              <a:buFont typeface="Monotype Sort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Extension of Value-at-Risk technology to all the operations of Enron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825"/>
              </a:spcBef>
              <a:spcAft>
                <a:spcPts val="1650"/>
              </a:spcAft>
              <a:buClr>
                <a:srgbClr val="006600"/>
              </a:buClr>
              <a:buSzPct val="105000"/>
              <a:buFont typeface="Monotype Sort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Support of the Risk Analytics (RAROC) Group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825"/>
              </a:spcBef>
              <a:spcAft>
                <a:spcPts val="1650"/>
              </a:spcAft>
              <a:buClr>
                <a:srgbClr val="006600"/>
              </a:buClr>
              <a:buSzPct val="105000"/>
              <a:buFont typeface="Monotype Sort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 risk modeling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499"/>
              </a:spcBef>
              <a:spcAft>
                <a:spcPts val="751"/>
              </a:spcAft>
              <a:buClr>
                <a:srgbClr val="000000"/>
              </a:buClr>
              <a:buSzPct val="90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 reserve estimation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499"/>
              </a:spcBef>
              <a:spcAft>
                <a:spcPts val="751"/>
              </a:spcAft>
              <a:buClr>
                <a:srgbClr val="000000"/>
              </a:buClr>
              <a:buSzPct val="90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Valuation of credit derivatives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4124160" y="6434280"/>
            <a:ext cx="4724640" cy="4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lvl="4" marL="457200"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457200"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Risk Assessment Group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PlaceHolder 1"/>
          <p:cNvSpPr>
            <a:spLocks noGrp="1"/>
          </p:cNvSpPr>
          <p:nvPr>
            <p:ph type="title"/>
          </p:nvPr>
        </p:nvSpPr>
        <p:spPr>
          <a:xfrm>
            <a:off x="682200" y="192240"/>
            <a:ext cx="7797960" cy="3808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Value-at-Risk System</a:t>
            </a:r>
            <a:endParaRPr b="1" i="1" lang="en-US" sz="2800" strike="noStrike" u="none">
              <a:solidFill>
                <a:srgbClr val="0066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PlaceHolder 2"/>
          <p:cNvSpPr>
            <a:spLocks noGrp="1"/>
          </p:cNvSpPr>
          <p:nvPr>
            <p:ph/>
          </p:nvPr>
        </p:nvSpPr>
        <p:spPr>
          <a:xfrm>
            <a:off x="900000" y="993600"/>
            <a:ext cx="7778880" cy="51436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t">
            <a:normAutofit/>
          </a:bodyPr>
          <a:p>
            <a:pPr marL="285840" indent="-285840">
              <a:lnSpc>
                <a:spcPct val="90000"/>
              </a:lnSpc>
              <a:spcBef>
                <a:spcPts val="825"/>
              </a:spcBef>
              <a:spcAft>
                <a:spcPts val="1650"/>
              </a:spcAft>
              <a:buClr>
                <a:srgbClr val="006600"/>
              </a:buClr>
              <a:buSzPct val="105000"/>
              <a:buFont typeface="Monotype Sort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Value-at-Risk System covers practically all trading portfolios of Enron Capital &amp; Trade, across different commodities and trading locations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499"/>
              </a:spcBef>
              <a:spcAft>
                <a:spcPts val="751"/>
              </a:spcAft>
              <a:buClr>
                <a:srgbClr val="000000"/>
              </a:buClr>
              <a:buSzPct val="90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Commodity Module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499"/>
              </a:spcBef>
              <a:spcAft>
                <a:spcPts val="751"/>
              </a:spcAft>
              <a:buClr>
                <a:srgbClr val="000000"/>
              </a:buClr>
              <a:buSzPct val="90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Foreign Exchange Module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499"/>
              </a:spcBef>
              <a:spcAft>
                <a:spcPts val="751"/>
              </a:spcAft>
              <a:buClr>
                <a:srgbClr val="000000"/>
              </a:buClr>
              <a:buSzPct val="90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Interest Rate Module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499"/>
              </a:spcBef>
              <a:spcAft>
                <a:spcPts val="751"/>
              </a:spcAft>
              <a:buClr>
                <a:srgbClr val="000000"/>
              </a:buClr>
              <a:buSzPct val="90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 Module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499"/>
              </a:spcBef>
              <a:spcAft>
                <a:spcPts val="751"/>
              </a:spcAft>
              <a:buClr>
                <a:srgbClr val="000000"/>
              </a:buClr>
              <a:buSzPct val="90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Weather Derivatives Module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825"/>
              </a:spcBef>
              <a:spcAft>
                <a:spcPts val="1650"/>
              </a:spcAft>
              <a:buClr>
                <a:srgbClr val="006600"/>
              </a:buClr>
              <a:buSzPct val="105000"/>
              <a:buFont typeface="Monotype Sort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Simulation based system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825"/>
              </a:spcBef>
              <a:spcAft>
                <a:spcPts val="1650"/>
              </a:spcAft>
              <a:buClr>
                <a:srgbClr val="006600"/>
              </a:buClr>
              <a:buSzPct val="105000"/>
              <a:buFont typeface="Monotype Sort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Extensive backtesting, validation and audit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0">
              <a:lnSpc>
                <a:spcPct val="90000"/>
              </a:lnSpc>
              <a:spcBef>
                <a:spcPts val="825"/>
              </a:spcBef>
              <a:spcAft>
                <a:spcPts val="165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4124160" y="6434280"/>
            <a:ext cx="4724640" cy="4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lvl="4" marL="457200"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457200"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Risk Assessment Group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6" name="Box" descr=""/>
          <p:cNvPicPr/>
          <p:nvPr/>
        </p:nvPicPr>
        <p:blipFill>
          <a:blip r:embed="rId1"/>
          <a:stretch/>
        </p:blipFill>
        <p:spPr>
          <a:xfrm>
            <a:off x="809640" y="3228840"/>
            <a:ext cx="8305920" cy="329112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227" name=""/>
          <p:cNvGrpSpPr/>
          <p:nvPr/>
        </p:nvGrpSpPr>
        <p:grpSpPr>
          <a:xfrm>
            <a:off x="1465560" y="3633840"/>
            <a:ext cx="6702120" cy="2617200"/>
            <a:chOff x="1465560" y="3633840"/>
            <a:chExt cx="6702120" cy="2617200"/>
          </a:xfrm>
        </p:grpSpPr>
        <p:sp>
          <p:nvSpPr>
            <p:cNvPr id="228" name=""/>
            <p:cNvSpPr/>
            <p:nvPr/>
          </p:nvSpPr>
          <p:spPr>
            <a:xfrm flipV="1">
              <a:off x="4951440" y="5902200"/>
              <a:ext cx="1440" cy="5400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" name=""/>
            <p:cNvSpPr/>
            <p:nvPr/>
          </p:nvSpPr>
          <p:spPr>
            <a:xfrm>
              <a:off x="1472040" y="5856120"/>
              <a:ext cx="24876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0.0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" name=""/>
            <p:cNvSpPr/>
            <p:nvPr/>
          </p:nvSpPr>
          <p:spPr>
            <a:xfrm>
              <a:off x="1472040" y="5281560"/>
              <a:ext cx="24876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0.1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" name=""/>
            <p:cNvSpPr/>
            <p:nvPr/>
          </p:nvSpPr>
          <p:spPr>
            <a:xfrm>
              <a:off x="1472040" y="4726080"/>
              <a:ext cx="24876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0.2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" name=""/>
            <p:cNvSpPr/>
            <p:nvPr/>
          </p:nvSpPr>
          <p:spPr>
            <a:xfrm>
              <a:off x="1478160" y="4176720"/>
              <a:ext cx="24876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0.3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" name=""/>
            <p:cNvSpPr/>
            <p:nvPr/>
          </p:nvSpPr>
          <p:spPr>
            <a:xfrm>
              <a:off x="1465560" y="3633840"/>
              <a:ext cx="24876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0.4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 flipV="1">
              <a:off x="1755720" y="3738600"/>
              <a:ext cx="0" cy="221760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1755720" y="5956200"/>
              <a:ext cx="158760" cy="1800"/>
            </a:xfrm>
            <a:prstGeom prst="line">
              <a:avLst/>
            </a:prstGeom>
            <a:ln w="38160">
              <a:solidFill>
                <a:srgbClr val="fc012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" name=""/>
            <p:cNvSpPr/>
            <p:nvPr/>
          </p:nvSpPr>
          <p:spPr>
            <a:xfrm>
              <a:off x="1755720" y="5402160"/>
              <a:ext cx="15876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" name=""/>
            <p:cNvSpPr/>
            <p:nvPr/>
          </p:nvSpPr>
          <p:spPr>
            <a:xfrm>
              <a:off x="1755720" y="4848120"/>
              <a:ext cx="15876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1755720" y="4292640"/>
              <a:ext cx="15876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" name=""/>
            <p:cNvSpPr/>
            <p:nvPr/>
          </p:nvSpPr>
          <p:spPr>
            <a:xfrm>
              <a:off x="1755720" y="3738600"/>
              <a:ext cx="15876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" name=""/>
            <p:cNvSpPr/>
            <p:nvPr/>
          </p:nvSpPr>
          <p:spPr>
            <a:xfrm>
              <a:off x="1855800" y="5918040"/>
              <a:ext cx="11160" cy="12960"/>
            </a:xfrm>
            <a:custGeom>
              <a:avLst/>
              <a:gdLst/>
              <a:ahLst/>
              <a:rect l="l" t="t" r="r" b="b"/>
              <a:pathLst>
                <a:path w="35" h="64">
                  <a:moveTo>
                    <a:pt x="8" y="64"/>
                  </a:moveTo>
                  <a:lnTo>
                    <a:pt x="15" y="63"/>
                  </a:lnTo>
                  <a:lnTo>
                    <a:pt x="21" y="59"/>
                  </a:lnTo>
                  <a:lnTo>
                    <a:pt x="26" y="56"/>
                  </a:lnTo>
                  <a:lnTo>
                    <a:pt x="30" y="51"/>
                  </a:lnTo>
                  <a:lnTo>
                    <a:pt x="33" y="46"/>
                  </a:lnTo>
                  <a:lnTo>
                    <a:pt x="35" y="41"/>
                  </a:lnTo>
                  <a:lnTo>
                    <a:pt x="35" y="34"/>
                  </a:lnTo>
                  <a:lnTo>
                    <a:pt x="35" y="29"/>
                  </a:lnTo>
                  <a:lnTo>
                    <a:pt x="34" y="22"/>
                  </a:lnTo>
                  <a:lnTo>
                    <a:pt x="33" y="17"/>
                  </a:lnTo>
                  <a:lnTo>
                    <a:pt x="29" y="12"/>
                  </a:lnTo>
                  <a:lnTo>
                    <a:pt x="25" y="8"/>
                  </a:lnTo>
                  <a:lnTo>
                    <a:pt x="21" y="4"/>
                  </a:lnTo>
                  <a:lnTo>
                    <a:pt x="14" y="1"/>
                  </a:lnTo>
                  <a:lnTo>
                    <a:pt x="8" y="0"/>
                  </a:lnTo>
                  <a:lnTo>
                    <a:pt x="0" y="0"/>
                  </a:lnTo>
                  <a:lnTo>
                    <a:pt x="8" y="64"/>
                  </a:lnTo>
                  <a:close/>
                </a:path>
              </a:pathLst>
            </a:custGeom>
            <a:solidFill>
              <a:srgbClr val="d81e04"/>
            </a:solidFill>
            <a:ln w="3816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" name=""/>
            <p:cNvSpPr/>
            <p:nvPr/>
          </p:nvSpPr>
          <p:spPr>
            <a:xfrm>
              <a:off x="1754280" y="5918040"/>
              <a:ext cx="102960" cy="22320"/>
            </a:xfrm>
            <a:custGeom>
              <a:avLst/>
              <a:gdLst/>
              <a:ahLst/>
              <a:rect l="l" t="t" r="r" b="b"/>
              <a:pathLst>
                <a:path w="328" h="102">
                  <a:moveTo>
                    <a:pt x="4" y="71"/>
                  </a:moveTo>
                  <a:lnTo>
                    <a:pt x="8" y="102"/>
                  </a:lnTo>
                  <a:lnTo>
                    <a:pt x="328" y="64"/>
                  </a:lnTo>
                  <a:lnTo>
                    <a:pt x="320" y="0"/>
                  </a:lnTo>
                  <a:lnTo>
                    <a:pt x="0" y="39"/>
                  </a:lnTo>
                  <a:lnTo>
                    <a:pt x="4" y="71"/>
                  </a:lnTo>
                  <a:close/>
                </a:path>
              </a:pathLst>
            </a:custGeom>
            <a:solidFill>
              <a:srgbClr val="d81e04"/>
            </a:solidFill>
            <a:ln w="3816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" name=""/>
            <p:cNvSpPr/>
            <p:nvPr/>
          </p:nvSpPr>
          <p:spPr>
            <a:xfrm>
              <a:off x="1744560" y="5925960"/>
              <a:ext cx="11160" cy="14400"/>
            </a:xfrm>
            <a:custGeom>
              <a:avLst/>
              <a:gdLst/>
              <a:ahLst/>
              <a:rect l="l" t="t" r="r" b="b"/>
              <a:pathLst>
                <a:path w="37" h="63">
                  <a:moveTo>
                    <a:pt x="29" y="0"/>
                  </a:moveTo>
                  <a:lnTo>
                    <a:pt x="21" y="2"/>
                  </a:lnTo>
                  <a:lnTo>
                    <a:pt x="15" y="4"/>
                  </a:lnTo>
                  <a:lnTo>
                    <a:pt x="11" y="8"/>
                  </a:lnTo>
                  <a:lnTo>
                    <a:pt x="7" y="13"/>
                  </a:lnTo>
                  <a:lnTo>
                    <a:pt x="3" y="19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36"/>
                  </a:lnTo>
                  <a:lnTo>
                    <a:pt x="2" y="41"/>
                  </a:lnTo>
                  <a:lnTo>
                    <a:pt x="4" y="48"/>
                  </a:lnTo>
                  <a:lnTo>
                    <a:pt x="7" y="51"/>
                  </a:lnTo>
                  <a:lnTo>
                    <a:pt x="11" y="57"/>
                  </a:lnTo>
                  <a:lnTo>
                    <a:pt x="16" y="59"/>
                  </a:lnTo>
                  <a:lnTo>
                    <a:pt x="23" y="62"/>
                  </a:lnTo>
                  <a:lnTo>
                    <a:pt x="29" y="63"/>
                  </a:lnTo>
                  <a:lnTo>
                    <a:pt x="37" y="63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d81e04"/>
            </a:solidFill>
            <a:ln w="3816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" name=""/>
            <p:cNvSpPr/>
            <p:nvPr/>
          </p:nvSpPr>
          <p:spPr>
            <a:xfrm>
              <a:off x="1967040" y="5905440"/>
              <a:ext cx="11160" cy="14400"/>
            </a:xfrm>
            <a:custGeom>
              <a:avLst/>
              <a:gdLst/>
              <a:ahLst/>
              <a:rect l="l" t="t" r="r" b="b"/>
              <a:pathLst>
                <a:path w="35" h="64">
                  <a:moveTo>
                    <a:pt x="8" y="64"/>
                  </a:moveTo>
                  <a:lnTo>
                    <a:pt x="16" y="63"/>
                  </a:lnTo>
                  <a:lnTo>
                    <a:pt x="22" y="59"/>
                  </a:lnTo>
                  <a:lnTo>
                    <a:pt x="26" y="55"/>
                  </a:lnTo>
                  <a:lnTo>
                    <a:pt x="30" y="51"/>
                  </a:lnTo>
                  <a:lnTo>
                    <a:pt x="34" y="46"/>
                  </a:lnTo>
                  <a:lnTo>
                    <a:pt x="35" y="39"/>
                  </a:lnTo>
                  <a:lnTo>
                    <a:pt x="35" y="34"/>
                  </a:lnTo>
                  <a:lnTo>
                    <a:pt x="35" y="27"/>
                  </a:lnTo>
                  <a:lnTo>
                    <a:pt x="34" y="22"/>
                  </a:lnTo>
                  <a:lnTo>
                    <a:pt x="31" y="17"/>
                  </a:lnTo>
                  <a:lnTo>
                    <a:pt x="29" y="12"/>
                  </a:lnTo>
                  <a:lnTo>
                    <a:pt x="25" y="8"/>
                  </a:lnTo>
                  <a:lnTo>
                    <a:pt x="20" y="4"/>
                  </a:lnTo>
                  <a:lnTo>
                    <a:pt x="14" y="1"/>
                  </a:lnTo>
                  <a:lnTo>
                    <a:pt x="6" y="0"/>
                  </a:lnTo>
                  <a:lnTo>
                    <a:pt x="0" y="1"/>
                  </a:lnTo>
                  <a:lnTo>
                    <a:pt x="8" y="64"/>
                  </a:lnTo>
                  <a:close/>
                </a:path>
              </a:pathLst>
            </a:custGeom>
            <a:solidFill>
              <a:srgbClr val="d81e04"/>
            </a:solidFill>
            <a:ln w="3816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" name=""/>
            <p:cNvSpPr/>
            <p:nvPr/>
          </p:nvSpPr>
          <p:spPr>
            <a:xfrm>
              <a:off x="1855800" y="5905440"/>
              <a:ext cx="114120" cy="25560"/>
            </a:xfrm>
            <a:custGeom>
              <a:avLst/>
              <a:gdLst/>
              <a:ahLst/>
              <a:rect l="l" t="t" r="r" b="b"/>
              <a:pathLst>
                <a:path w="360" h="113">
                  <a:moveTo>
                    <a:pt x="4" y="82"/>
                  </a:moveTo>
                  <a:lnTo>
                    <a:pt x="9" y="113"/>
                  </a:lnTo>
                  <a:lnTo>
                    <a:pt x="360" y="63"/>
                  </a:lnTo>
                  <a:lnTo>
                    <a:pt x="352" y="0"/>
                  </a:lnTo>
                  <a:lnTo>
                    <a:pt x="0" y="50"/>
                  </a:lnTo>
                  <a:lnTo>
                    <a:pt x="4" y="82"/>
                  </a:lnTo>
                  <a:close/>
                </a:path>
              </a:pathLst>
            </a:custGeom>
            <a:solidFill>
              <a:srgbClr val="d81e04"/>
            </a:solidFill>
            <a:ln w="3816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" name=""/>
            <p:cNvSpPr/>
            <p:nvPr/>
          </p:nvSpPr>
          <p:spPr>
            <a:xfrm>
              <a:off x="1846440" y="5918040"/>
              <a:ext cx="10800" cy="12960"/>
            </a:xfrm>
            <a:custGeom>
              <a:avLst/>
              <a:gdLst/>
              <a:ahLst/>
              <a:rect l="l" t="t" r="r" b="b"/>
              <a:pathLst>
                <a:path w="37" h="63">
                  <a:moveTo>
                    <a:pt x="28" y="0"/>
                  </a:moveTo>
                  <a:lnTo>
                    <a:pt x="20" y="1"/>
                  </a:lnTo>
                  <a:lnTo>
                    <a:pt x="15" y="4"/>
                  </a:lnTo>
                  <a:lnTo>
                    <a:pt x="9" y="8"/>
                  </a:lnTo>
                  <a:lnTo>
                    <a:pt x="5" y="13"/>
                  </a:lnTo>
                  <a:lnTo>
                    <a:pt x="3" y="19"/>
                  </a:lnTo>
                  <a:lnTo>
                    <a:pt x="0" y="24"/>
                  </a:lnTo>
                  <a:lnTo>
                    <a:pt x="0" y="29"/>
                  </a:lnTo>
                  <a:lnTo>
                    <a:pt x="0" y="36"/>
                  </a:lnTo>
                  <a:lnTo>
                    <a:pt x="1" y="41"/>
                  </a:lnTo>
                  <a:lnTo>
                    <a:pt x="4" y="47"/>
                  </a:lnTo>
                  <a:lnTo>
                    <a:pt x="7" y="51"/>
                  </a:lnTo>
                  <a:lnTo>
                    <a:pt x="11" y="57"/>
                  </a:lnTo>
                  <a:lnTo>
                    <a:pt x="16" y="59"/>
                  </a:lnTo>
                  <a:lnTo>
                    <a:pt x="22" y="62"/>
                  </a:lnTo>
                  <a:lnTo>
                    <a:pt x="29" y="63"/>
                  </a:lnTo>
                  <a:lnTo>
                    <a:pt x="37" y="63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d81e04"/>
            </a:solidFill>
            <a:ln w="3816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" name=""/>
            <p:cNvSpPr/>
            <p:nvPr/>
          </p:nvSpPr>
          <p:spPr>
            <a:xfrm>
              <a:off x="2068560" y="5892840"/>
              <a:ext cx="11160" cy="12600"/>
            </a:xfrm>
            <a:custGeom>
              <a:avLst/>
              <a:gdLst/>
              <a:ahLst/>
              <a:rect l="l" t="t" r="r" b="b"/>
              <a:pathLst>
                <a:path w="38" h="63">
                  <a:moveTo>
                    <a:pt x="12" y="63"/>
                  </a:moveTo>
                  <a:lnTo>
                    <a:pt x="20" y="62"/>
                  </a:lnTo>
                  <a:lnTo>
                    <a:pt x="25" y="58"/>
                  </a:lnTo>
                  <a:lnTo>
                    <a:pt x="30" y="54"/>
                  </a:lnTo>
                  <a:lnTo>
                    <a:pt x="34" y="48"/>
                  </a:lnTo>
                  <a:lnTo>
                    <a:pt x="37" y="43"/>
                  </a:lnTo>
                  <a:lnTo>
                    <a:pt x="38" y="38"/>
                  </a:lnTo>
                  <a:lnTo>
                    <a:pt x="38" y="31"/>
                  </a:lnTo>
                  <a:lnTo>
                    <a:pt x="37" y="26"/>
                  </a:lnTo>
                  <a:lnTo>
                    <a:pt x="35" y="20"/>
                  </a:lnTo>
                  <a:lnTo>
                    <a:pt x="33" y="14"/>
                  </a:lnTo>
                  <a:lnTo>
                    <a:pt x="30" y="10"/>
                  </a:lnTo>
                  <a:lnTo>
                    <a:pt x="25" y="5"/>
                  </a:lnTo>
                  <a:lnTo>
                    <a:pt x="20" y="2"/>
                  </a:lnTo>
                  <a:lnTo>
                    <a:pt x="14" y="1"/>
                  </a:lnTo>
                  <a:lnTo>
                    <a:pt x="8" y="0"/>
                  </a:lnTo>
                  <a:lnTo>
                    <a:pt x="0" y="1"/>
                  </a:lnTo>
                  <a:lnTo>
                    <a:pt x="12" y="63"/>
                  </a:lnTo>
                  <a:close/>
                </a:path>
              </a:pathLst>
            </a:custGeom>
            <a:solidFill>
              <a:srgbClr val="d81e04"/>
            </a:solidFill>
            <a:ln w="3816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" name=""/>
            <p:cNvSpPr/>
            <p:nvPr/>
          </p:nvSpPr>
          <p:spPr>
            <a:xfrm>
              <a:off x="1967040" y="5892840"/>
              <a:ext cx="106200" cy="27000"/>
            </a:xfrm>
            <a:custGeom>
              <a:avLst/>
              <a:gdLst/>
              <a:ahLst/>
              <a:rect l="l" t="t" r="r" b="b"/>
              <a:pathLst>
                <a:path w="333" h="126">
                  <a:moveTo>
                    <a:pt x="7" y="95"/>
                  </a:moveTo>
                  <a:lnTo>
                    <a:pt x="13" y="126"/>
                  </a:lnTo>
                  <a:lnTo>
                    <a:pt x="333" y="62"/>
                  </a:lnTo>
                  <a:lnTo>
                    <a:pt x="321" y="0"/>
                  </a:lnTo>
                  <a:lnTo>
                    <a:pt x="0" y="63"/>
                  </a:lnTo>
                  <a:lnTo>
                    <a:pt x="7" y="95"/>
                  </a:lnTo>
                  <a:close/>
                </a:path>
              </a:pathLst>
            </a:custGeom>
            <a:solidFill>
              <a:srgbClr val="d81e04"/>
            </a:solidFill>
            <a:ln w="3816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" name=""/>
            <p:cNvSpPr/>
            <p:nvPr/>
          </p:nvSpPr>
          <p:spPr>
            <a:xfrm>
              <a:off x="1959120" y="5905440"/>
              <a:ext cx="12600" cy="14400"/>
            </a:xfrm>
            <a:custGeom>
              <a:avLst/>
              <a:gdLst/>
              <a:ahLst/>
              <a:rect l="l" t="t" r="r" b="b"/>
              <a:pathLst>
                <a:path w="38" h="63">
                  <a:moveTo>
                    <a:pt x="25" y="0"/>
                  </a:moveTo>
                  <a:lnTo>
                    <a:pt x="19" y="3"/>
                  </a:lnTo>
                  <a:lnTo>
                    <a:pt x="12" y="5"/>
                  </a:lnTo>
                  <a:lnTo>
                    <a:pt x="8" y="9"/>
                  </a:lnTo>
                  <a:lnTo>
                    <a:pt x="4" y="15"/>
                  </a:lnTo>
                  <a:lnTo>
                    <a:pt x="2" y="20"/>
                  </a:lnTo>
                  <a:lnTo>
                    <a:pt x="0" y="25"/>
                  </a:lnTo>
                  <a:lnTo>
                    <a:pt x="0" y="32"/>
                  </a:lnTo>
                  <a:lnTo>
                    <a:pt x="0" y="37"/>
                  </a:lnTo>
                  <a:lnTo>
                    <a:pt x="2" y="44"/>
                  </a:lnTo>
                  <a:lnTo>
                    <a:pt x="4" y="49"/>
                  </a:lnTo>
                  <a:lnTo>
                    <a:pt x="8" y="54"/>
                  </a:lnTo>
                  <a:lnTo>
                    <a:pt x="12" y="58"/>
                  </a:lnTo>
                  <a:lnTo>
                    <a:pt x="17" y="61"/>
                  </a:lnTo>
                  <a:lnTo>
                    <a:pt x="24" y="63"/>
                  </a:lnTo>
                  <a:lnTo>
                    <a:pt x="31" y="63"/>
                  </a:lnTo>
                  <a:lnTo>
                    <a:pt x="38" y="63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d81e04"/>
            </a:solidFill>
            <a:ln w="3816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" name=""/>
            <p:cNvSpPr/>
            <p:nvPr/>
          </p:nvSpPr>
          <p:spPr>
            <a:xfrm>
              <a:off x="2179800" y="5875200"/>
              <a:ext cx="12600" cy="14400"/>
            </a:xfrm>
            <a:custGeom>
              <a:avLst/>
              <a:gdLst/>
              <a:ahLst/>
              <a:rect l="l" t="t" r="r" b="b"/>
              <a:pathLst>
                <a:path w="39" h="63">
                  <a:moveTo>
                    <a:pt x="14" y="63"/>
                  </a:moveTo>
                  <a:lnTo>
                    <a:pt x="21" y="60"/>
                  </a:lnTo>
                  <a:lnTo>
                    <a:pt x="27" y="57"/>
                  </a:lnTo>
                  <a:lnTo>
                    <a:pt x="31" y="52"/>
                  </a:lnTo>
                  <a:lnTo>
                    <a:pt x="35" y="48"/>
                  </a:lnTo>
                  <a:lnTo>
                    <a:pt x="38" y="43"/>
                  </a:lnTo>
                  <a:lnTo>
                    <a:pt x="39" y="36"/>
                  </a:lnTo>
                  <a:lnTo>
                    <a:pt x="39" y="31"/>
                  </a:lnTo>
                  <a:lnTo>
                    <a:pt x="38" y="25"/>
                  </a:lnTo>
                  <a:lnTo>
                    <a:pt x="37" y="19"/>
                  </a:lnTo>
                  <a:lnTo>
                    <a:pt x="34" y="14"/>
                  </a:lnTo>
                  <a:lnTo>
                    <a:pt x="30" y="9"/>
                  </a:lnTo>
                  <a:lnTo>
                    <a:pt x="26" y="5"/>
                  </a:lnTo>
                  <a:lnTo>
                    <a:pt x="21" y="2"/>
                  </a:lnTo>
                  <a:lnTo>
                    <a:pt x="14" y="0"/>
                  </a:lnTo>
                  <a:lnTo>
                    <a:pt x="8" y="0"/>
                  </a:lnTo>
                  <a:lnTo>
                    <a:pt x="0" y="1"/>
                  </a:lnTo>
                  <a:lnTo>
                    <a:pt x="14" y="63"/>
                  </a:lnTo>
                  <a:close/>
                </a:path>
              </a:pathLst>
            </a:custGeom>
            <a:solidFill>
              <a:srgbClr val="d81e04"/>
            </a:solidFill>
            <a:ln w="3816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" name=""/>
            <p:cNvSpPr/>
            <p:nvPr/>
          </p:nvSpPr>
          <p:spPr>
            <a:xfrm>
              <a:off x="2066760" y="5875200"/>
              <a:ext cx="117720" cy="30240"/>
            </a:xfrm>
            <a:custGeom>
              <a:avLst/>
              <a:gdLst/>
              <a:ahLst/>
              <a:rect l="l" t="t" r="r" b="b"/>
              <a:pathLst>
                <a:path w="366" h="142">
                  <a:moveTo>
                    <a:pt x="7" y="110"/>
                  </a:moveTo>
                  <a:lnTo>
                    <a:pt x="14" y="142"/>
                  </a:lnTo>
                  <a:lnTo>
                    <a:pt x="366" y="62"/>
                  </a:lnTo>
                  <a:lnTo>
                    <a:pt x="352" y="0"/>
                  </a:lnTo>
                  <a:lnTo>
                    <a:pt x="0" y="80"/>
                  </a:lnTo>
                  <a:lnTo>
                    <a:pt x="7" y="110"/>
                  </a:lnTo>
                  <a:close/>
                </a:path>
              </a:pathLst>
            </a:custGeom>
            <a:solidFill>
              <a:srgbClr val="d81e04"/>
            </a:solidFill>
            <a:ln w="3816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" name=""/>
            <p:cNvSpPr/>
            <p:nvPr/>
          </p:nvSpPr>
          <p:spPr>
            <a:xfrm>
              <a:off x="2060640" y="5892840"/>
              <a:ext cx="12600" cy="12600"/>
            </a:xfrm>
            <a:custGeom>
              <a:avLst/>
              <a:gdLst/>
              <a:ahLst/>
              <a:rect l="l" t="t" r="r" b="b"/>
              <a:pathLst>
                <a:path w="39" h="63">
                  <a:moveTo>
                    <a:pt x="25" y="0"/>
                  </a:moveTo>
                  <a:lnTo>
                    <a:pt x="18" y="3"/>
                  </a:lnTo>
                  <a:lnTo>
                    <a:pt x="11" y="5"/>
                  </a:lnTo>
                  <a:lnTo>
                    <a:pt x="8" y="9"/>
                  </a:lnTo>
                  <a:lnTo>
                    <a:pt x="4" y="15"/>
                  </a:lnTo>
                  <a:lnTo>
                    <a:pt x="1" y="20"/>
                  </a:lnTo>
                  <a:lnTo>
                    <a:pt x="0" y="26"/>
                  </a:lnTo>
                  <a:lnTo>
                    <a:pt x="0" y="32"/>
                  </a:lnTo>
                  <a:lnTo>
                    <a:pt x="1" y="38"/>
                  </a:lnTo>
                  <a:lnTo>
                    <a:pt x="2" y="43"/>
                  </a:lnTo>
                  <a:lnTo>
                    <a:pt x="5" y="49"/>
                  </a:lnTo>
                  <a:lnTo>
                    <a:pt x="9" y="54"/>
                  </a:lnTo>
                  <a:lnTo>
                    <a:pt x="13" y="58"/>
                  </a:lnTo>
                  <a:lnTo>
                    <a:pt x="18" y="61"/>
                  </a:lnTo>
                  <a:lnTo>
                    <a:pt x="25" y="62"/>
                  </a:lnTo>
                  <a:lnTo>
                    <a:pt x="31" y="63"/>
                  </a:lnTo>
                  <a:lnTo>
                    <a:pt x="39" y="62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d81e04"/>
            </a:solidFill>
            <a:ln w="3816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" name=""/>
            <p:cNvSpPr/>
            <p:nvPr/>
          </p:nvSpPr>
          <p:spPr>
            <a:xfrm>
              <a:off x="2171880" y="5875200"/>
              <a:ext cx="14040" cy="14400"/>
            </a:xfrm>
            <a:custGeom>
              <a:avLst/>
              <a:gdLst/>
              <a:ahLst/>
              <a:rect l="l" t="t" r="r" b="b"/>
              <a:pathLst>
                <a:path w="42" h="63">
                  <a:moveTo>
                    <a:pt x="22" y="0"/>
                  </a:moveTo>
                  <a:lnTo>
                    <a:pt x="16" y="3"/>
                  </a:lnTo>
                  <a:lnTo>
                    <a:pt x="10" y="7"/>
                  </a:lnTo>
                  <a:lnTo>
                    <a:pt x="5" y="12"/>
                  </a:lnTo>
                  <a:lnTo>
                    <a:pt x="2" y="17"/>
                  </a:lnTo>
                  <a:lnTo>
                    <a:pt x="1" y="22"/>
                  </a:lnTo>
                  <a:lnTo>
                    <a:pt x="0" y="29"/>
                  </a:lnTo>
                  <a:lnTo>
                    <a:pt x="0" y="34"/>
                  </a:lnTo>
                  <a:lnTo>
                    <a:pt x="1" y="41"/>
                  </a:lnTo>
                  <a:lnTo>
                    <a:pt x="4" y="46"/>
                  </a:lnTo>
                  <a:lnTo>
                    <a:pt x="6" y="51"/>
                  </a:lnTo>
                  <a:lnTo>
                    <a:pt x="10" y="55"/>
                  </a:lnTo>
                  <a:lnTo>
                    <a:pt x="16" y="59"/>
                  </a:lnTo>
                  <a:lnTo>
                    <a:pt x="21" y="62"/>
                  </a:lnTo>
                  <a:lnTo>
                    <a:pt x="27" y="63"/>
                  </a:lnTo>
                  <a:lnTo>
                    <a:pt x="34" y="63"/>
                  </a:lnTo>
                  <a:lnTo>
                    <a:pt x="42" y="62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d81e04"/>
            </a:solidFill>
            <a:ln w="3816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" name=""/>
            <p:cNvSpPr/>
            <p:nvPr/>
          </p:nvSpPr>
          <p:spPr>
            <a:xfrm>
              <a:off x="6756480" y="5430960"/>
              <a:ext cx="19080" cy="11160"/>
            </a:xfrm>
            <a:custGeom>
              <a:avLst/>
              <a:gdLst/>
              <a:ahLst/>
              <a:rect l="l" t="t" r="r" b="b"/>
              <a:pathLst>
                <a:path w="58" h="51">
                  <a:moveTo>
                    <a:pt x="0" y="38"/>
                  </a:moveTo>
                  <a:lnTo>
                    <a:pt x="5" y="43"/>
                  </a:lnTo>
                  <a:lnTo>
                    <a:pt x="10" y="47"/>
                  </a:lnTo>
                  <a:lnTo>
                    <a:pt x="16" y="50"/>
                  </a:lnTo>
                  <a:lnTo>
                    <a:pt x="22" y="51"/>
                  </a:lnTo>
                  <a:lnTo>
                    <a:pt x="29" y="51"/>
                  </a:lnTo>
                  <a:lnTo>
                    <a:pt x="34" y="50"/>
                  </a:lnTo>
                  <a:lnTo>
                    <a:pt x="39" y="47"/>
                  </a:lnTo>
                  <a:lnTo>
                    <a:pt x="45" y="45"/>
                  </a:lnTo>
                  <a:lnTo>
                    <a:pt x="48" y="41"/>
                  </a:lnTo>
                  <a:lnTo>
                    <a:pt x="52" y="35"/>
                  </a:lnTo>
                  <a:lnTo>
                    <a:pt x="55" y="30"/>
                  </a:lnTo>
                  <a:lnTo>
                    <a:pt x="58" y="25"/>
                  </a:lnTo>
                  <a:lnTo>
                    <a:pt x="58" y="18"/>
                  </a:lnTo>
                  <a:lnTo>
                    <a:pt x="58" y="12"/>
                  </a:lnTo>
                  <a:lnTo>
                    <a:pt x="55" y="7"/>
                  </a:lnTo>
                  <a:lnTo>
                    <a:pt x="51" y="0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d81e04"/>
            </a:solidFill>
            <a:ln w="3816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" name=""/>
            <p:cNvSpPr/>
            <p:nvPr/>
          </p:nvSpPr>
          <p:spPr>
            <a:xfrm>
              <a:off x="6869160" y="5514840"/>
              <a:ext cx="19080" cy="11160"/>
            </a:xfrm>
            <a:custGeom>
              <a:avLst/>
              <a:gdLst/>
              <a:ahLst/>
              <a:rect l="l" t="t" r="r" b="b"/>
              <a:pathLst>
                <a:path w="55" h="54">
                  <a:moveTo>
                    <a:pt x="0" y="43"/>
                  </a:moveTo>
                  <a:lnTo>
                    <a:pt x="5" y="48"/>
                  </a:lnTo>
                  <a:lnTo>
                    <a:pt x="10" y="52"/>
                  </a:lnTo>
                  <a:lnTo>
                    <a:pt x="17" y="54"/>
                  </a:lnTo>
                  <a:lnTo>
                    <a:pt x="22" y="54"/>
                  </a:lnTo>
                  <a:lnTo>
                    <a:pt x="29" y="54"/>
                  </a:lnTo>
                  <a:lnTo>
                    <a:pt x="34" y="51"/>
                  </a:lnTo>
                  <a:lnTo>
                    <a:pt x="39" y="48"/>
                  </a:lnTo>
                  <a:lnTo>
                    <a:pt x="44" y="46"/>
                  </a:lnTo>
                  <a:lnTo>
                    <a:pt x="48" y="41"/>
                  </a:lnTo>
                  <a:lnTo>
                    <a:pt x="51" y="35"/>
                  </a:lnTo>
                  <a:lnTo>
                    <a:pt x="54" y="30"/>
                  </a:lnTo>
                  <a:lnTo>
                    <a:pt x="55" y="25"/>
                  </a:lnTo>
                  <a:lnTo>
                    <a:pt x="55" y="18"/>
                  </a:lnTo>
                  <a:lnTo>
                    <a:pt x="54" y="12"/>
                  </a:lnTo>
                  <a:lnTo>
                    <a:pt x="51" y="6"/>
                  </a:lnTo>
                  <a:lnTo>
                    <a:pt x="46" y="0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d81e04"/>
            </a:solidFill>
            <a:ln w="3816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" name=""/>
            <p:cNvSpPr/>
            <p:nvPr/>
          </p:nvSpPr>
          <p:spPr>
            <a:xfrm>
              <a:off x="6757920" y="5430960"/>
              <a:ext cx="127080" cy="91800"/>
            </a:xfrm>
            <a:custGeom>
              <a:avLst/>
              <a:gdLst/>
              <a:ahLst/>
              <a:rect l="l" t="t" r="r" b="b"/>
              <a:pathLst>
                <a:path w="399" h="426">
                  <a:moveTo>
                    <a:pt x="24" y="21"/>
                  </a:moveTo>
                  <a:lnTo>
                    <a:pt x="0" y="44"/>
                  </a:lnTo>
                  <a:lnTo>
                    <a:pt x="353" y="426"/>
                  </a:lnTo>
                  <a:lnTo>
                    <a:pt x="399" y="383"/>
                  </a:lnTo>
                  <a:lnTo>
                    <a:pt x="46" y="0"/>
                  </a:lnTo>
                  <a:lnTo>
                    <a:pt x="24" y="21"/>
                  </a:lnTo>
                  <a:close/>
                </a:path>
              </a:pathLst>
            </a:custGeom>
            <a:solidFill>
              <a:srgbClr val="d81e04"/>
            </a:solidFill>
            <a:ln w="3816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" name=""/>
            <p:cNvSpPr/>
            <p:nvPr/>
          </p:nvSpPr>
          <p:spPr>
            <a:xfrm>
              <a:off x="6754680" y="5427720"/>
              <a:ext cx="19080" cy="12600"/>
            </a:xfrm>
            <a:custGeom>
              <a:avLst/>
              <a:gdLst/>
              <a:ahLst/>
              <a:rect l="l" t="t" r="r" b="b"/>
              <a:pathLst>
                <a:path w="55" h="55">
                  <a:moveTo>
                    <a:pt x="55" y="11"/>
                  </a:moveTo>
                  <a:lnTo>
                    <a:pt x="50" y="6"/>
                  </a:lnTo>
                  <a:lnTo>
                    <a:pt x="45" y="2"/>
                  </a:lnTo>
                  <a:lnTo>
                    <a:pt x="38" y="1"/>
                  </a:lnTo>
                  <a:lnTo>
                    <a:pt x="32" y="0"/>
                  </a:lnTo>
                  <a:lnTo>
                    <a:pt x="27" y="1"/>
                  </a:lnTo>
                  <a:lnTo>
                    <a:pt x="21" y="2"/>
                  </a:lnTo>
                  <a:lnTo>
                    <a:pt x="16" y="6"/>
                  </a:lnTo>
                  <a:lnTo>
                    <a:pt x="11" y="9"/>
                  </a:lnTo>
                  <a:lnTo>
                    <a:pt x="7" y="14"/>
                  </a:lnTo>
                  <a:lnTo>
                    <a:pt x="4" y="19"/>
                  </a:lnTo>
                  <a:lnTo>
                    <a:pt x="2" y="25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8"/>
                  </a:lnTo>
                  <a:lnTo>
                    <a:pt x="9" y="55"/>
                  </a:lnTo>
                  <a:lnTo>
                    <a:pt x="55" y="11"/>
                  </a:lnTo>
                  <a:close/>
                </a:path>
              </a:pathLst>
            </a:custGeom>
            <a:solidFill>
              <a:srgbClr val="d81e04"/>
            </a:solidFill>
            <a:ln w="3816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" name=""/>
            <p:cNvSpPr/>
            <p:nvPr/>
          </p:nvSpPr>
          <p:spPr>
            <a:xfrm>
              <a:off x="6970680" y="5587920"/>
              <a:ext cx="19080" cy="12960"/>
            </a:xfrm>
            <a:custGeom>
              <a:avLst/>
              <a:gdLst/>
              <a:ahLst/>
              <a:rect l="l" t="t" r="r" b="b"/>
              <a:pathLst>
                <a:path w="55" h="56">
                  <a:moveTo>
                    <a:pt x="0" y="45"/>
                  </a:moveTo>
                  <a:lnTo>
                    <a:pt x="7" y="49"/>
                  </a:lnTo>
                  <a:lnTo>
                    <a:pt x="12" y="53"/>
                  </a:lnTo>
                  <a:lnTo>
                    <a:pt x="18" y="54"/>
                  </a:lnTo>
                  <a:lnTo>
                    <a:pt x="24" y="56"/>
                  </a:lnTo>
                  <a:lnTo>
                    <a:pt x="30" y="54"/>
                  </a:lnTo>
                  <a:lnTo>
                    <a:pt x="36" y="53"/>
                  </a:lnTo>
                  <a:lnTo>
                    <a:pt x="41" y="49"/>
                  </a:lnTo>
                  <a:lnTo>
                    <a:pt x="46" y="46"/>
                  </a:lnTo>
                  <a:lnTo>
                    <a:pt x="50" y="41"/>
                  </a:lnTo>
                  <a:lnTo>
                    <a:pt x="53" y="36"/>
                  </a:lnTo>
                  <a:lnTo>
                    <a:pt x="55" y="31"/>
                  </a:lnTo>
                  <a:lnTo>
                    <a:pt x="55" y="25"/>
                  </a:lnTo>
                  <a:lnTo>
                    <a:pt x="55" y="19"/>
                  </a:lnTo>
                  <a:lnTo>
                    <a:pt x="54" y="14"/>
                  </a:lnTo>
                  <a:lnTo>
                    <a:pt x="51" y="7"/>
                  </a:lnTo>
                  <a:lnTo>
                    <a:pt x="47" y="0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d81e04"/>
            </a:solidFill>
            <a:ln w="3816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" name=""/>
            <p:cNvSpPr/>
            <p:nvPr/>
          </p:nvSpPr>
          <p:spPr>
            <a:xfrm>
              <a:off x="6869160" y="5514840"/>
              <a:ext cx="117360" cy="84240"/>
            </a:xfrm>
            <a:custGeom>
              <a:avLst/>
              <a:gdLst/>
              <a:ahLst/>
              <a:rect l="l" t="t" r="r" b="b"/>
              <a:pathLst>
                <a:path w="366" h="382">
                  <a:moveTo>
                    <a:pt x="22" y="22"/>
                  </a:moveTo>
                  <a:lnTo>
                    <a:pt x="0" y="43"/>
                  </a:lnTo>
                  <a:lnTo>
                    <a:pt x="319" y="382"/>
                  </a:lnTo>
                  <a:lnTo>
                    <a:pt x="366" y="337"/>
                  </a:lnTo>
                  <a:lnTo>
                    <a:pt x="46" y="0"/>
                  </a:lnTo>
                  <a:lnTo>
                    <a:pt x="22" y="22"/>
                  </a:lnTo>
                  <a:close/>
                </a:path>
              </a:pathLst>
            </a:custGeom>
            <a:solidFill>
              <a:srgbClr val="d81e04"/>
            </a:solidFill>
            <a:ln w="3816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" name=""/>
            <p:cNvSpPr/>
            <p:nvPr/>
          </p:nvSpPr>
          <p:spPr>
            <a:xfrm>
              <a:off x="6867360" y="5511960"/>
              <a:ext cx="17640" cy="10800"/>
            </a:xfrm>
            <a:custGeom>
              <a:avLst/>
              <a:gdLst/>
              <a:ahLst/>
              <a:rect l="l" t="t" r="r" b="b"/>
              <a:pathLst>
                <a:path w="56" h="54">
                  <a:moveTo>
                    <a:pt x="56" y="11"/>
                  </a:moveTo>
                  <a:lnTo>
                    <a:pt x="50" y="6"/>
                  </a:lnTo>
                  <a:lnTo>
                    <a:pt x="44" y="3"/>
                  </a:lnTo>
                  <a:lnTo>
                    <a:pt x="39" y="0"/>
                  </a:lnTo>
                  <a:lnTo>
                    <a:pt x="32" y="0"/>
                  </a:lnTo>
                  <a:lnTo>
                    <a:pt x="27" y="2"/>
                  </a:lnTo>
                  <a:lnTo>
                    <a:pt x="20" y="3"/>
                  </a:lnTo>
                  <a:lnTo>
                    <a:pt x="15" y="6"/>
                  </a:lnTo>
                  <a:lnTo>
                    <a:pt x="11" y="9"/>
                  </a:lnTo>
                  <a:lnTo>
                    <a:pt x="7" y="13"/>
                  </a:lnTo>
                  <a:lnTo>
                    <a:pt x="3" y="19"/>
                  </a:lnTo>
                  <a:lnTo>
                    <a:pt x="2" y="24"/>
                  </a:lnTo>
                  <a:lnTo>
                    <a:pt x="0" y="30"/>
                  </a:lnTo>
                  <a:lnTo>
                    <a:pt x="0" y="37"/>
                  </a:lnTo>
                  <a:lnTo>
                    <a:pt x="2" y="42"/>
                  </a:lnTo>
                  <a:lnTo>
                    <a:pt x="4" y="49"/>
                  </a:lnTo>
                  <a:lnTo>
                    <a:pt x="10" y="54"/>
                  </a:lnTo>
                  <a:lnTo>
                    <a:pt x="56" y="11"/>
                  </a:lnTo>
                  <a:close/>
                </a:path>
              </a:pathLst>
            </a:custGeom>
            <a:solidFill>
              <a:srgbClr val="d81e04"/>
            </a:solidFill>
            <a:ln w="3816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" name=""/>
            <p:cNvSpPr/>
            <p:nvPr/>
          </p:nvSpPr>
          <p:spPr>
            <a:xfrm>
              <a:off x="7085160" y="5653080"/>
              <a:ext cx="15840" cy="11160"/>
            </a:xfrm>
            <a:custGeom>
              <a:avLst/>
              <a:gdLst/>
              <a:ahLst/>
              <a:rect l="l" t="t" r="r" b="b"/>
              <a:pathLst>
                <a:path w="54" h="56">
                  <a:moveTo>
                    <a:pt x="0" y="48"/>
                  </a:moveTo>
                  <a:lnTo>
                    <a:pt x="6" y="52"/>
                  </a:lnTo>
                  <a:lnTo>
                    <a:pt x="13" y="55"/>
                  </a:lnTo>
                  <a:lnTo>
                    <a:pt x="18" y="56"/>
                  </a:lnTo>
                  <a:lnTo>
                    <a:pt x="25" y="56"/>
                  </a:lnTo>
                  <a:lnTo>
                    <a:pt x="30" y="55"/>
                  </a:lnTo>
                  <a:lnTo>
                    <a:pt x="37" y="52"/>
                  </a:lnTo>
                  <a:lnTo>
                    <a:pt x="41" y="48"/>
                  </a:lnTo>
                  <a:lnTo>
                    <a:pt x="45" y="44"/>
                  </a:lnTo>
                  <a:lnTo>
                    <a:pt x="49" y="39"/>
                  </a:lnTo>
                  <a:lnTo>
                    <a:pt x="51" y="34"/>
                  </a:lnTo>
                  <a:lnTo>
                    <a:pt x="52" y="28"/>
                  </a:lnTo>
                  <a:lnTo>
                    <a:pt x="54" y="22"/>
                  </a:lnTo>
                  <a:lnTo>
                    <a:pt x="52" y="17"/>
                  </a:lnTo>
                  <a:lnTo>
                    <a:pt x="50" y="10"/>
                  </a:lnTo>
                  <a:lnTo>
                    <a:pt x="46" y="5"/>
                  </a:lnTo>
                  <a:lnTo>
                    <a:pt x="41" y="0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d81e04"/>
            </a:solidFill>
            <a:ln w="3816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" name=""/>
            <p:cNvSpPr/>
            <p:nvPr/>
          </p:nvSpPr>
          <p:spPr>
            <a:xfrm>
              <a:off x="6972480" y="5587920"/>
              <a:ext cx="125280" cy="76320"/>
            </a:xfrm>
            <a:custGeom>
              <a:avLst/>
              <a:gdLst/>
              <a:ahLst/>
              <a:rect l="l" t="t" r="r" b="b"/>
              <a:pathLst>
                <a:path w="393" h="344">
                  <a:moveTo>
                    <a:pt x="21" y="25"/>
                  </a:moveTo>
                  <a:lnTo>
                    <a:pt x="0" y="50"/>
                  </a:lnTo>
                  <a:lnTo>
                    <a:pt x="352" y="344"/>
                  </a:lnTo>
                  <a:lnTo>
                    <a:pt x="393" y="296"/>
                  </a:lnTo>
                  <a:lnTo>
                    <a:pt x="42" y="0"/>
                  </a:lnTo>
                  <a:lnTo>
                    <a:pt x="21" y="25"/>
                  </a:lnTo>
                  <a:close/>
                </a:path>
              </a:pathLst>
            </a:custGeom>
            <a:solidFill>
              <a:srgbClr val="d81e04"/>
            </a:solidFill>
            <a:ln w="3816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" name=""/>
            <p:cNvSpPr/>
            <p:nvPr/>
          </p:nvSpPr>
          <p:spPr>
            <a:xfrm>
              <a:off x="6969240" y="5586480"/>
              <a:ext cx="15840" cy="12600"/>
            </a:xfrm>
            <a:custGeom>
              <a:avLst/>
              <a:gdLst/>
              <a:ahLst/>
              <a:rect l="l" t="t" r="r" b="b"/>
              <a:pathLst>
                <a:path w="54" h="58">
                  <a:moveTo>
                    <a:pt x="54" y="8"/>
                  </a:moveTo>
                  <a:lnTo>
                    <a:pt x="47" y="4"/>
                  </a:lnTo>
                  <a:lnTo>
                    <a:pt x="41" y="1"/>
                  </a:lnTo>
                  <a:lnTo>
                    <a:pt x="34" y="0"/>
                  </a:lnTo>
                  <a:lnTo>
                    <a:pt x="29" y="1"/>
                  </a:lnTo>
                  <a:lnTo>
                    <a:pt x="22" y="3"/>
                  </a:lnTo>
                  <a:lnTo>
                    <a:pt x="17" y="5"/>
                  </a:lnTo>
                  <a:lnTo>
                    <a:pt x="12" y="8"/>
                  </a:lnTo>
                  <a:lnTo>
                    <a:pt x="8" y="12"/>
                  </a:lnTo>
                  <a:lnTo>
                    <a:pt x="5" y="17"/>
                  </a:lnTo>
                  <a:lnTo>
                    <a:pt x="2" y="22"/>
                  </a:lnTo>
                  <a:lnTo>
                    <a:pt x="1" y="29"/>
                  </a:lnTo>
                  <a:lnTo>
                    <a:pt x="0" y="34"/>
                  </a:lnTo>
                  <a:lnTo>
                    <a:pt x="1" y="41"/>
                  </a:lnTo>
                  <a:lnTo>
                    <a:pt x="2" y="46"/>
                  </a:lnTo>
                  <a:lnTo>
                    <a:pt x="6" y="53"/>
                  </a:lnTo>
                  <a:lnTo>
                    <a:pt x="12" y="58"/>
                  </a:lnTo>
                  <a:lnTo>
                    <a:pt x="54" y="8"/>
                  </a:lnTo>
                  <a:close/>
                </a:path>
              </a:pathLst>
            </a:custGeom>
            <a:solidFill>
              <a:srgbClr val="d81e04"/>
            </a:solidFill>
            <a:ln w="3816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" name=""/>
            <p:cNvSpPr/>
            <p:nvPr/>
          </p:nvSpPr>
          <p:spPr>
            <a:xfrm>
              <a:off x="7186680" y="5708520"/>
              <a:ext cx="15840" cy="12960"/>
            </a:xfrm>
            <a:custGeom>
              <a:avLst/>
              <a:gdLst/>
              <a:ahLst/>
              <a:rect l="l" t="t" r="r" b="b"/>
              <a:pathLst>
                <a:path w="52" h="57">
                  <a:moveTo>
                    <a:pt x="0" y="50"/>
                  </a:moveTo>
                  <a:lnTo>
                    <a:pt x="6" y="54"/>
                  </a:lnTo>
                  <a:lnTo>
                    <a:pt x="13" y="57"/>
                  </a:lnTo>
                  <a:lnTo>
                    <a:pt x="19" y="57"/>
                  </a:lnTo>
                  <a:lnTo>
                    <a:pt x="25" y="57"/>
                  </a:lnTo>
                  <a:lnTo>
                    <a:pt x="31" y="55"/>
                  </a:lnTo>
                  <a:lnTo>
                    <a:pt x="36" y="53"/>
                  </a:lnTo>
                  <a:lnTo>
                    <a:pt x="40" y="49"/>
                  </a:lnTo>
                  <a:lnTo>
                    <a:pt x="44" y="45"/>
                  </a:lnTo>
                  <a:lnTo>
                    <a:pt x="48" y="40"/>
                  </a:lnTo>
                  <a:lnTo>
                    <a:pt x="51" y="34"/>
                  </a:lnTo>
                  <a:lnTo>
                    <a:pt x="52" y="28"/>
                  </a:lnTo>
                  <a:lnTo>
                    <a:pt x="52" y="22"/>
                  </a:lnTo>
                  <a:lnTo>
                    <a:pt x="51" y="16"/>
                  </a:lnTo>
                  <a:lnTo>
                    <a:pt x="48" y="11"/>
                  </a:lnTo>
                  <a:lnTo>
                    <a:pt x="46" y="5"/>
                  </a:lnTo>
                  <a:lnTo>
                    <a:pt x="39" y="0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d81e04"/>
            </a:solidFill>
            <a:ln w="3816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" name=""/>
            <p:cNvSpPr/>
            <p:nvPr/>
          </p:nvSpPr>
          <p:spPr>
            <a:xfrm>
              <a:off x="7085160" y="5651640"/>
              <a:ext cx="114120" cy="68040"/>
            </a:xfrm>
            <a:custGeom>
              <a:avLst/>
              <a:gdLst/>
              <a:ahLst/>
              <a:rect l="l" t="t" r="r" b="b"/>
              <a:pathLst>
                <a:path w="359" h="305">
                  <a:moveTo>
                    <a:pt x="20" y="25"/>
                  </a:moveTo>
                  <a:lnTo>
                    <a:pt x="0" y="50"/>
                  </a:lnTo>
                  <a:lnTo>
                    <a:pt x="320" y="305"/>
                  </a:lnTo>
                  <a:lnTo>
                    <a:pt x="359" y="255"/>
                  </a:lnTo>
                  <a:lnTo>
                    <a:pt x="40" y="0"/>
                  </a:lnTo>
                  <a:lnTo>
                    <a:pt x="20" y="25"/>
                  </a:lnTo>
                  <a:close/>
                </a:path>
              </a:pathLst>
            </a:custGeom>
            <a:solidFill>
              <a:srgbClr val="d81e04"/>
            </a:solidFill>
            <a:ln w="3816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240" bIns="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" name=""/>
            <p:cNvSpPr/>
            <p:nvPr/>
          </p:nvSpPr>
          <p:spPr>
            <a:xfrm>
              <a:off x="7080120" y="5651640"/>
              <a:ext cx="17640" cy="12600"/>
            </a:xfrm>
            <a:custGeom>
              <a:avLst/>
              <a:gdLst/>
              <a:ahLst/>
              <a:rect l="l" t="t" r="r" b="b"/>
              <a:pathLst>
                <a:path w="53" h="56">
                  <a:moveTo>
                    <a:pt x="53" y="6"/>
                  </a:moveTo>
                  <a:lnTo>
                    <a:pt x="46" y="2"/>
                  </a:lnTo>
                  <a:lnTo>
                    <a:pt x="39" y="0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22" y="1"/>
                  </a:lnTo>
                  <a:lnTo>
                    <a:pt x="17" y="4"/>
                  </a:lnTo>
                  <a:lnTo>
                    <a:pt x="12" y="8"/>
                  </a:lnTo>
                  <a:lnTo>
                    <a:pt x="8" y="11"/>
                  </a:lnTo>
                  <a:lnTo>
                    <a:pt x="4" y="17"/>
                  </a:lnTo>
                  <a:lnTo>
                    <a:pt x="1" y="22"/>
                  </a:lnTo>
                  <a:lnTo>
                    <a:pt x="0" y="29"/>
                  </a:lnTo>
                  <a:lnTo>
                    <a:pt x="0" y="34"/>
                  </a:lnTo>
                  <a:lnTo>
                    <a:pt x="1" y="40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3" y="56"/>
                  </a:lnTo>
                  <a:lnTo>
                    <a:pt x="53" y="6"/>
                  </a:lnTo>
                  <a:close/>
                </a:path>
              </a:pathLst>
            </a:custGeom>
            <a:solidFill>
              <a:srgbClr val="d81e04"/>
            </a:solidFill>
            <a:ln w="3816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" name=""/>
            <p:cNvSpPr/>
            <p:nvPr/>
          </p:nvSpPr>
          <p:spPr>
            <a:xfrm>
              <a:off x="7182000" y="5707080"/>
              <a:ext cx="15840" cy="12600"/>
            </a:xfrm>
            <a:custGeom>
              <a:avLst/>
              <a:gdLst/>
              <a:ahLst/>
              <a:rect l="l" t="t" r="r" b="b"/>
              <a:pathLst>
                <a:path w="48" h="59">
                  <a:moveTo>
                    <a:pt x="48" y="6"/>
                  </a:moveTo>
                  <a:lnTo>
                    <a:pt x="42" y="2"/>
                  </a:lnTo>
                  <a:lnTo>
                    <a:pt x="35" y="0"/>
                  </a:lnTo>
                  <a:lnTo>
                    <a:pt x="29" y="0"/>
                  </a:lnTo>
                  <a:lnTo>
                    <a:pt x="22" y="2"/>
                  </a:lnTo>
                  <a:lnTo>
                    <a:pt x="17" y="4"/>
                  </a:lnTo>
                  <a:lnTo>
                    <a:pt x="13" y="7"/>
                  </a:lnTo>
                  <a:lnTo>
                    <a:pt x="8" y="11"/>
                  </a:lnTo>
                  <a:lnTo>
                    <a:pt x="5" y="16"/>
                  </a:lnTo>
                  <a:lnTo>
                    <a:pt x="2" y="21"/>
                  </a:lnTo>
                  <a:lnTo>
                    <a:pt x="0" y="27"/>
                  </a:lnTo>
                  <a:lnTo>
                    <a:pt x="0" y="33"/>
                  </a:lnTo>
                  <a:lnTo>
                    <a:pt x="0" y="38"/>
                  </a:lnTo>
                  <a:lnTo>
                    <a:pt x="1" y="45"/>
                  </a:lnTo>
                  <a:lnTo>
                    <a:pt x="5" y="50"/>
                  </a:lnTo>
                  <a:lnTo>
                    <a:pt x="9" y="55"/>
                  </a:lnTo>
                  <a:lnTo>
                    <a:pt x="16" y="59"/>
                  </a:lnTo>
                  <a:lnTo>
                    <a:pt x="48" y="6"/>
                  </a:lnTo>
                  <a:close/>
                </a:path>
              </a:pathLst>
            </a:custGeom>
            <a:solidFill>
              <a:srgbClr val="d81e04"/>
            </a:solidFill>
            <a:ln w="3816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" name=""/>
            <p:cNvSpPr/>
            <p:nvPr/>
          </p:nvSpPr>
          <p:spPr>
            <a:xfrm>
              <a:off x="1755720" y="5956200"/>
              <a:ext cx="6402600" cy="1800"/>
            </a:xfrm>
            <a:prstGeom prst="line">
              <a:avLst/>
            </a:prstGeom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" name=""/>
            <p:cNvSpPr/>
            <p:nvPr/>
          </p:nvSpPr>
          <p:spPr>
            <a:xfrm>
              <a:off x="1760400" y="5645160"/>
              <a:ext cx="1097280" cy="309600"/>
            </a:xfrm>
            <a:custGeom>
              <a:avLst/>
              <a:gdLst/>
              <a:ahLst/>
              <a:rect l="l" t="t" r="r" b="b"/>
              <a:pathLst>
                <a:path w="3456" h="1408">
                  <a:moveTo>
                    <a:pt x="0" y="1312"/>
                  </a:moveTo>
                  <a:lnTo>
                    <a:pt x="22" y="1312"/>
                  </a:lnTo>
                  <a:lnTo>
                    <a:pt x="85" y="1310"/>
                  </a:lnTo>
                  <a:lnTo>
                    <a:pt x="131" y="1309"/>
                  </a:lnTo>
                  <a:lnTo>
                    <a:pt x="188" y="1307"/>
                  </a:lnTo>
                  <a:lnTo>
                    <a:pt x="251" y="1303"/>
                  </a:lnTo>
                  <a:lnTo>
                    <a:pt x="325" y="1296"/>
                  </a:lnTo>
                  <a:lnTo>
                    <a:pt x="405" y="1288"/>
                  </a:lnTo>
                  <a:lnTo>
                    <a:pt x="493" y="1279"/>
                  </a:lnTo>
                  <a:lnTo>
                    <a:pt x="587" y="1266"/>
                  </a:lnTo>
                  <a:lnTo>
                    <a:pt x="689" y="1251"/>
                  </a:lnTo>
                  <a:lnTo>
                    <a:pt x="796" y="1234"/>
                  </a:lnTo>
                  <a:lnTo>
                    <a:pt x="909" y="1213"/>
                  </a:lnTo>
                  <a:lnTo>
                    <a:pt x="1029" y="1188"/>
                  </a:lnTo>
                  <a:lnTo>
                    <a:pt x="1153" y="1161"/>
                  </a:lnTo>
                  <a:lnTo>
                    <a:pt x="1280" y="1128"/>
                  </a:lnTo>
                  <a:lnTo>
                    <a:pt x="1413" y="1092"/>
                  </a:lnTo>
                  <a:lnTo>
                    <a:pt x="1548" y="1052"/>
                  </a:lnTo>
                  <a:lnTo>
                    <a:pt x="1688" y="1006"/>
                  </a:lnTo>
                  <a:lnTo>
                    <a:pt x="1829" y="956"/>
                  </a:lnTo>
                  <a:lnTo>
                    <a:pt x="1974" y="900"/>
                  </a:lnTo>
                  <a:lnTo>
                    <a:pt x="2120" y="839"/>
                  </a:lnTo>
                  <a:lnTo>
                    <a:pt x="2268" y="772"/>
                  </a:lnTo>
                  <a:lnTo>
                    <a:pt x="2417" y="699"/>
                  </a:lnTo>
                  <a:lnTo>
                    <a:pt x="2567" y="621"/>
                  </a:lnTo>
                  <a:lnTo>
                    <a:pt x="2717" y="535"/>
                  </a:lnTo>
                  <a:lnTo>
                    <a:pt x="2866" y="442"/>
                  </a:lnTo>
                  <a:lnTo>
                    <a:pt x="3016" y="343"/>
                  </a:lnTo>
                  <a:lnTo>
                    <a:pt x="3165" y="237"/>
                  </a:lnTo>
                  <a:lnTo>
                    <a:pt x="3312" y="123"/>
                  </a:lnTo>
                  <a:lnTo>
                    <a:pt x="3456" y="0"/>
                  </a:lnTo>
                  <a:lnTo>
                    <a:pt x="3456" y="1408"/>
                  </a:lnTo>
                  <a:lnTo>
                    <a:pt x="0" y="1408"/>
                  </a:lnTo>
                  <a:lnTo>
                    <a:pt x="0" y="1312"/>
                  </a:lnTo>
                  <a:close/>
                </a:path>
              </a:pathLst>
            </a:custGeom>
            <a:solidFill>
              <a:srgbClr val="aed3e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69" name=""/>
            <p:cNvGrpSpPr/>
            <p:nvPr/>
          </p:nvGrpSpPr>
          <p:grpSpPr>
            <a:xfrm>
              <a:off x="2179800" y="3736800"/>
              <a:ext cx="5987880" cy="2203560"/>
              <a:chOff x="2179800" y="3736800"/>
              <a:chExt cx="5987880" cy="2203560"/>
            </a:xfrm>
          </p:grpSpPr>
          <p:sp>
            <p:nvSpPr>
              <p:cNvPr id="270" name=""/>
              <p:cNvSpPr/>
              <p:nvPr/>
            </p:nvSpPr>
            <p:spPr>
              <a:xfrm>
                <a:off x="2281320" y="5853240"/>
                <a:ext cx="12600" cy="14040"/>
              </a:xfrm>
              <a:custGeom>
                <a:avLst/>
                <a:gdLst/>
                <a:ahLst/>
                <a:rect l="l" t="t" r="r" b="b"/>
                <a:pathLst>
                  <a:path w="41" h="62">
                    <a:moveTo>
                      <a:pt x="18" y="62"/>
                    </a:moveTo>
                    <a:lnTo>
                      <a:pt x="25" y="59"/>
                    </a:lnTo>
                    <a:lnTo>
                      <a:pt x="31" y="55"/>
                    </a:lnTo>
                    <a:lnTo>
                      <a:pt x="35" y="51"/>
                    </a:lnTo>
                    <a:lnTo>
                      <a:pt x="38" y="46"/>
                    </a:lnTo>
                    <a:lnTo>
                      <a:pt x="41" y="39"/>
                    </a:lnTo>
                    <a:lnTo>
                      <a:pt x="41" y="34"/>
                    </a:lnTo>
                    <a:lnTo>
                      <a:pt x="41" y="27"/>
                    </a:lnTo>
                    <a:lnTo>
                      <a:pt x="39" y="22"/>
                    </a:lnTo>
                    <a:lnTo>
                      <a:pt x="37" y="17"/>
                    </a:lnTo>
                    <a:lnTo>
                      <a:pt x="34" y="12"/>
                    </a:lnTo>
                    <a:lnTo>
                      <a:pt x="30" y="8"/>
                    </a:lnTo>
                    <a:lnTo>
                      <a:pt x="25" y="4"/>
                    </a:lnTo>
                    <a:lnTo>
                      <a:pt x="20" y="1"/>
                    </a:lnTo>
                    <a:lnTo>
                      <a:pt x="14" y="0"/>
                    </a:lnTo>
                    <a:lnTo>
                      <a:pt x="6" y="0"/>
                    </a:lnTo>
                    <a:lnTo>
                      <a:pt x="0" y="1"/>
                    </a:lnTo>
                    <a:lnTo>
                      <a:pt x="18" y="62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1" name=""/>
              <p:cNvSpPr/>
              <p:nvPr/>
            </p:nvSpPr>
            <p:spPr>
              <a:xfrm>
                <a:off x="2179800" y="5853240"/>
                <a:ext cx="107640" cy="36360"/>
              </a:xfrm>
              <a:custGeom>
                <a:avLst/>
                <a:gdLst/>
                <a:ahLst/>
                <a:rect l="l" t="t" r="r" b="b"/>
                <a:pathLst>
                  <a:path w="339" h="162">
                    <a:moveTo>
                      <a:pt x="9" y="130"/>
                    </a:moveTo>
                    <a:lnTo>
                      <a:pt x="20" y="162"/>
                    </a:lnTo>
                    <a:lnTo>
                      <a:pt x="339" y="61"/>
                    </a:lnTo>
                    <a:lnTo>
                      <a:pt x="321" y="0"/>
                    </a:lnTo>
                    <a:lnTo>
                      <a:pt x="0" y="100"/>
                    </a:lnTo>
                    <a:lnTo>
                      <a:pt x="9" y="130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440" bIns="-10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2" name=""/>
              <p:cNvSpPr/>
              <p:nvPr/>
            </p:nvSpPr>
            <p:spPr>
              <a:xfrm>
                <a:off x="2392200" y="5826240"/>
                <a:ext cx="12960" cy="14040"/>
              </a:xfrm>
              <a:custGeom>
                <a:avLst/>
                <a:gdLst/>
                <a:ahLst/>
                <a:rect l="l" t="t" r="r" b="b"/>
                <a:pathLst>
                  <a:path w="42" h="62">
                    <a:moveTo>
                      <a:pt x="21" y="62"/>
                    </a:moveTo>
                    <a:lnTo>
                      <a:pt x="27" y="59"/>
                    </a:lnTo>
                    <a:lnTo>
                      <a:pt x="33" y="55"/>
                    </a:lnTo>
                    <a:lnTo>
                      <a:pt x="37" y="50"/>
                    </a:lnTo>
                    <a:lnTo>
                      <a:pt x="41" y="45"/>
                    </a:lnTo>
                    <a:lnTo>
                      <a:pt x="42" y="40"/>
                    </a:lnTo>
                    <a:lnTo>
                      <a:pt x="42" y="33"/>
                    </a:lnTo>
                    <a:lnTo>
                      <a:pt x="42" y="28"/>
                    </a:lnTo>
                    <a:lnTo>
                      <a:pt x="41" y="21"/>
                    </a:lnTo>
                    <a:lnTo>
                      <a:pt x="38" y="16"/>
                    </a:lnTo>
                    <a:lnTo>
                      <a:pt x="34" y="11"/>
                    </a:lnTo>
                    <a:lnTo>
                      <a:pt x="30" y="7"/>
                    </a:lnTo>
                    <a:lnTo>
                      <a:pt x="26" y="4"/>
                    </a:lnTo>
                    <a:lnTo>
                      <a:pt x="19" y="2"/>
                    </a:lnTo>
                    <a:lnTo>
                      <a:pt x="14" y="0"/>
                    </a:lnTo>
                    <a:lnTo>
                      <a:pt x="6" y="0"/>
                    </a:lnTo>
                    <a:lnTo>
                      <a:pt x="0" y="2"/>
                    </a:lnTo>
                    <a:lnTo>
                      <a:pt x="21" y="62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3" name=""/>
              <p:cNvSpPr/>
              <p:nvPr/>
            </p:nvSpPr>
            <p:spPr>
              <a:xfrm>
                <a:off x="2281320" y="5826240"/>
                <a:ext cx="117360" cy="41040"/>
              </a:xfrm>
              <a:custGeom>
                <a:avLst/>
                <a:gdLst/>
                <a:ahLst/>
                <a:rect l="l" t="t" r="r" b="b"/>
                <a:pathLst>
                  <a:path w="373" h="184">
                    <a:moveTo>
                      <a:pt x="10" y="153"/>
                    </a:moveTo>
                    <a:lnTo>
                      <a:pt x="21" y="184"/>
                    </a:lnTo>
                    <a:lnTo>
                      <a:pt x="373" y="60"/>
                    </a:lnTo>
                    <a:lnTo>
                      <a:pt x="352" y="0"/>
                    </a:lnTo>
                    <a:lnTo>
                      <a:pt x="0" y="123"/>
                    </a:lnTo>
                    <a:lnTo>
                      <a:pt x="10" y="153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5760" bIns="-5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4" name=""/>
              <p:cNvSpPr/>
              <p:nvPr/>
            </p:nvSpPr>
            <p:spPr>
              <a:xfrm>
                <a:off x="2273400" y="5853240"/>
                <a:ext cx="14040" cy="14040"/>
              </a:xfrm>
              <a:custGeom>
                <a:avLst/>
                <a:gdLst/>
                <a:ahLst/>
                <a:rect l="l" t="t" r="r" b="b"/>
                <a:pathLst>
                  <a:path w="42" h="63">
                    <a:moveTo>
                      <a:pt x="21" y="0"/>
                    </a:moveTo>
                    <a:lnTo>
                      <a:pt x="14" y="4"/>
                    </a:lnTo>
                    <a:lnTo>
                      <a:pt x="9" y="8"/>
                    </a:lnTo>
                    <a:lnTo>
                      <a:pt x="5" y="12"/>
                    </a:lnTo>
                    <a:lnTo>
                      <a:pt x="1" y="17"/>
                    </a:lnTo>
                    <a:lnTo>
                      <a:pt x="0" y="24"/>
                    </a:lnTo>
                    <a:lnTo>
                      <a:pt x="0" y="29"/>
                    </a:lnTo>
                    <a:lnTo>
                      <a:pt x="0" y="36"/>
                    </a:lnTo>
                    <a:lnTo>
                      <a:pt x="1" y="41"/>
                    </a:lnTo>
                    <a:lnTo>
                      <a:pt x="3" y="46"/>
                    </a:lnTo>
                    <a:lnTo>
                      <a:pt x="6" y="51"/>
                    </a:lnTo>
                    <a:lnTo>
                      <a:pt x="11" y="55"/>
                    </a:lnTo>
                    <a:lnTo>
                      <a:pt x="15" y="59"/>
                    </a:lnTo>
                    <a:lnTo>
                      <a:pt x="22" y="62"/>
                    </a:lnTo>
                    <a:lnTo>
                      <a:pt x="27" y="63"/>
                    </a:lnTo>
                    <a:lnTo>
                      <a:pt x="34" y="63"/>
                    </a:lnTo>
                    <a:lnTo>
                      <a:pt x="42" y="61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5" name=""/>
              <p:cNvSpPr/>
              <p:nvPr/>
            </p:nvSpPr>
            <p:spPr>
              <a:xfrm>
                <a:off x="2492280" y="5792760"/>
                <a:ext cx="14400" cy="14400"/>
              </a:xfrm>
              <a:custGeom>
                <a:avLst/>
                <a:gdLst/>
                <a:ahLst/>
                <a:rect l="l" t="t" r="r" b="b"/>
                <a:pathLst>
                  <a:path w="46" h="62">
                    <a:moveTo>
                      <a:pt x="27" y="62"/>
                    </a:moveTo>
                    <a:lnTo>
                      <a:pt x="34" y="58"/>
                    </a:lnTo>
                    <a:lnTo>
                      <a:pt x="38" y="53"/>
                    </a:lnTo>
                    <a:lnTo>
                      <a:pt x="42" y="47"/>
                    </a:lnTo>
                    <a:lnTo>
                      <a:pt x="44" y="42"/>
                    </a:lnTo>
                    <a:lnTo>
                      <a:pt x="46" y="37"/>
                    </a:lnTo>
                    <a:lnTo>
                      <a:pt x="46" y="30"/>
                    </a:lnTo>
                    <a:lnTo>
                      <a:pt x="44" y="25"/>
                    </a:lnTo>
                    <a:lnTo>
                      <a:pt x="42" y="20"/>
                    </a:lnTo>
                    <a:lnTo>
                      <a:pt x="39" y="15"/>
                    </a:lnTo>
                    <a:lnTo>
                      <a:pt x="35" y="9"/>
                    </a:lnTo>
                    <a:lnTo>
                      <a:pt x="31" y="5"/>
                    </a:lnTo>
                    <a:lnTo>
                      <a:pt x="26" y="3"/>
                    </a:lnTo>
                    <a:lnTo>
                      <a:pt x="19" y="1"/>
                    </a:lnTo>
                    <a:lnTo>
                      <a:pt x="14" y="0"/>
                    </a:lnTo>
                    <a:lnTo>
                      <a:pt x="6" y="1"/>
                    </a:lnTo>
                    <a:lnTo>
                      <a:pt x="0" y="4"/>
                    </a:lnTo>
                    <a:lnTo>
                      <a:pt x="27" y="62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400" bIns="-32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6" name=""/>
              <p:cNvSpPr/>
              <p:nvPr/>
            </p:nvSpPr>
            <p:spPr>
              <a:xfrm>
                <a:off x="2390760" y="5794200"/>
                <a:ext cx="111240" cy="44640"/>
              </a:xfrm>
              <a:custGeom>
                <a:avLst/>
                <a:gdLst/>
                <a:ahLst/>
                <a:rect l="l" t="t" r="r" b="b"/>
                <a:pathLst>
                  <a:path w="347" h="208">
                    <a:moveTo>
                      <a:pt x="13" y="179"/>
                    </a:moveTo>
                    <a:lnTo>
                      <a:pt x="26" y="208"/>
                    </a:lnTo>
                    <a:lnTo>
                      <a:pt x="347" y="58"/>
                    </a:lnTo>
                    <a:lnTo>
                      <a:pt x="320" y="0"/>
                    </a:lnTo>
                    <a:lnTo>
                      <a:pt x="0" y="150"/>
                    </a:lnTo>
                    <a:lnTo>
                      <a:pt x="13" y="179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60" bIns="-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7" name=""/>
              <p:cNvSpPr/>
              <p:nvPr/>
            </p:nvSpPr>
            <p:spPr>
              <a:xfrm>
                <a:off x="2384280" y="5827680"/>
                <a:ext cx="16200" cy="12600"/>
              </a:xfrm>
              <a:custGeom>
                <a:avLst/>
                <a:gdLst/>
                <a:ahLst/>
                <a:rect l="l" t="t" r="r" b="b"/>
                <a:pathLst>
                  <a:path w="46" h="62">
                    <a:moveTo>
                      <a:pt x="20" y="0"/>
                    </a:moveTo>
                    <a:lnTo>
                      <a:pt x="14" y="4"/>
                    </a:lnTo>
                    <a:lnTo>
                      <a:pt x="8" y="9"/>
                    </a:lnTo>
                    <a:lnTo>
                      <a:pt x="4" y="14"/>
                    </a:lnTo>
                    <a:lnTo>
                      <a:pt x="2" y="20"/>
                    </a:lnTo>
                    <a:lnTo>
                      <a:pt x="0" y="25"/>
                    </a:lnTo>
                    <a:lnTo>
                      <a:pt x="2" y="31"/>
                    </a:lnTo>
                    <a:lnTo>
                      <a:pt x="2" y="37"/>
                    </a:lnTo>
                    <a:lnTo>
                      <a:pt x="4" y="43"/>
                    </a:lnTo>
                    <a:lnTo>
                      <a:pt x="7" y="48"/>
                    </a:lnTo>
                    <a:lnTo>
                      <a:pt x="11" y="52"/>
                    </a:lnTo>
                    <a:lnTo>
                      <a:pt x="15" y="56"/>
                    </a:lnTo>
                    <a:lnTo>
                      <a:pt x="20" y="59"/>
                    </a:lnTo>
                    <a:lnTo>
                      <a:pt x="27" y="60"/>
                    </a:lnTo>
                    <a:lnTo>
                      <a:pt x="33" y="62"/>
                    </a:lnTo>
                    <a:lnTo>
                      <a:pt x="40" y="60"/>
                    </a:lnTo>
                    <a:lnTo>
                      <a:pt x="46" y="58"/>
                    </a:lnTo>
                    <a:lnTo>
                      <a:pt x="20" y="0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200" bIns="-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8" name=""/>
              <p:cNvSpPr/>
              <p:nvPr/>
            </p:nvSpPr>
            <p:spPr>
              <a:xfrm>
                <a:off x="2604960" y="5753160"/>
                <a:ext cx="14400" cy="12600"/>
              </a:xfrm>
              <a:custGeom>
                <a:avLst/>
                <a:gdLst/>
                <a:ahLst/>
                <a:rect l="l" t="t" r="r" b="b"/>
                <a:pathLst>
                  <a:path w="48" h="60">
                    <a:moveTo>
                      <a:pt x="29" y="60"/>
                    </a:moveTo>
                    <a:lnTo>
                      <a:pt x="36" y="56"/>
                    </a:lnTo>
                    <a:lnTo>
                      <a:pt x="41" y="52"/>
                    </a:lnTo>
                    <a:lnTo>
                      <a:pt x="44" y="47"/>
                    </a:lnTo>
                    <a:lnTo>
                      <a:pt x="46" y="41"/>
                    </a:lnTo>
                    <a:lnTo>
                      <a:pt x="48" y="35"/>
                    </a:lnTo>
                    <a:lnTo>
                      <a:pt x="48" y="29"/>
                    </a:lnTo>
                    <a:lnTo>
                      <a:pt x="46" y="23"/>
                    </a:lnTo>
                    <a:lnTo>
                      <a:pt x="44" y="18"/>
                    </a:lnTo>
                    <a:lnTo>
                      <a:pt x="40" y="13"/>
                    </a:lnTo>
                    <a:lnTo>
                      <a:pt x="36" y="8"/>
                    </a:lnTo>
                    <a:lnTo>
                      <a:pt x="32" y="5"/>
                    </a:lnTo>
                    <a:lnTo>
                      <a:pt x="27" y="2"/>
                    </a:lnTo>
                    <a:lnTo>
                      <a:pt x="20" y="0"/>
                    </a:lnTo>
                    <a:lnTo>
                      <a:pt x="15" y="0"/>
                    </a:lnTo>
                    <a:lnTo>
                      <a:pt x="7" y="1"/>
                    </a:lnTo>
                    <a:lnTo>
                      <a:pt x="0" y="4"/>
                    </a:lnTo>
                    <a:lnTo>
                      <a:pt x="29" y="60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200" bIns="-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9" name=""/>
              <p:cNvSpPr/>
              <p:nvPr/>
            </p:nvSpPr>
            <p:spPr>
              <a:xfrm>
                <a:off x="2492280" y="5754600"/>
                <a:ext cx="120600" cy="50760"/>
              </a:xfrm>
              <a:custGeom>
                <a:avLst/>
                <a:gdLst/>
                <a:ahLst/>
                <a:rect l="l" t="t" r="r" b="b"/>
                <a:pathLst>
                  <a:path w="381" h="238">
                    <a:moveTo>
                      <a:pt x="15" y="210"/>
                    </a:moveTo>
                    <a:lnTo>
                      <a:pt x="30" y="238"/>
                    </a:lnTo>
                    <a:lnTo>
                      <a:pt x="381" y="56"/>
                    </a:lnTo>
                    <a:lnTo>
                      <a:pt x="352" y="0"/>
                    </a:lnTo>
                    <a:lnTo>
                      <a:pt x="0" y="181"/>
                    </a:lnTo>
                    <a:lnTo>
                      <a:pt x="15" y="210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960" bIns="3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0" name=""/>
              <p:cNvSpPr/>
              <p:nvPr/>
            </p:nvSpPr>
            <p:spPr>
              <a:xfrm>
                <a:off x="2486160" y="5794200"/>
                <a:ext cx="15840" cy="12960"/>
              </a:xfrm>
              <a:custGeom>
                <a:avLst/>
                <a:gdLst/>
                <a:ahLst/>
                <a:rect l="l" t="t" r="r" b="b"/>
                <a:pathLst>
                  <a:path w="47" h="61">
                    <a:moveTo>
                      <a:pt x="17" y="0"/>
                    </a:moveTo>
                    <a:lnTo>
                      <a:pt x="11" y="4"/>
                    </a:lnTo>
                    <a:lnTo>
                      <a:pt x="7" y="9"/>
                    </a:lnTo>
                    <a:lnTo>
                      <a:pt x="3" y="15"/>
                    </a:lnTo>
                    <a:lnTo>
                      <a:pt x="1" y="20"/>
                    </a:lnTo>
                    <a:lnTo>
                      <a:pt x="0" y="26"/>
                    </a:lnTo>
                    <a:lnTo>
                      <a:pt x="0" y="32"/>
                    </a:lnTo>
                    <a:lnTo>
                      <a:pt x="1" y="38"/>
                    </a:lnTo>
                    <a:lnTo>
                      <a:pt x="4" y="43"/>
                    </a:lnTo>
                    <a:lnTo>
                      <a:pt x="7" y="49"/>
                    </a:lnTo>
                    <a:lnTo>
                      <a:pt x="11" y="53"/>
                    </a:lnTo>
                    <a:lnTo>
                      <a:pt x="16" y="57"/>
                    </a:lnTo>
                    <a:lnTo>
                      <a:pt x="21" y="59"/>
                    </a:lnTo>
                    <a:lnTo>
                      <a:pt x="26" y="61"/>
                    </a:lnTo>
                    <a:lnTo>
                      <a:pt x="33" y="61"/>
                    </a:lnTo>
                    <a:lnTo>
                      <a:pt x="40" y="59"/>
                    </a:lnTo>
                    <a:lnTo>
                      <a:pt x="47" y="57"/>
                    </a:lnTo>
                    <a:lnTo>
                      <a:pt x="17" y="0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840" bIns="-33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1" name=""/>
              <p:cNvSpPr/>
              <p:nvPr/>
            </p:nvSpPr>
            <p:spPr>
              <a:xfrm>
                <a:off x="2705040" y="5707080"/>
                <a:ext cx="15840" cy="12600"/>
              </a:xfrm>
              <a:custGeom>
                <a:avLst/>
                <a:gdLst/>
                <a:ahLst/>
                <a:rect l="l" t="t" r="r" b="b"/>
                <a:pathLst>
                  <a:path w="50" h="59">
                    <a:moveTo>
                      <a:pt x="36" y="59"/>
                    </a:moveTo>
                    <a:lnTo>
                      <a:pt x="42" y="54"/>
                    </a:lnTo>
                    <a:lnTo>
                      <a:pt x="46" y="49"/>
                    </a:lnTo>
                    <a:lnTo>
                      <a:pt x="49" y="44"/>
                    </a:lnTo>
                    <a:lnTo>
                      <a:pt x="50" y="37"/>
                    </a:lnTo>
                    <a:lnTo>
                      <a:pt x="50" y="32"/>
                    </a:lnTo>
                    <a:lnTo>
                      <a:pt x="50" y="25"/>
                    </a:lnTo>
                    <a:lnTo>
                      <a:pt x="47" y="20"/>
                    </a:lnTo>
                    <a:lnTo>
                      <a:pt x="45" y="15"/>
                    </a:lnTo>
                    <a:lnTo>
                      <a:pt x="41" y="9"/>
                    </a:lnTo>
                    <a:lnTo>
                      <a:pt x="37" y="6"/>
                    </a:lnTo>
                    <a:lnTo>
                      <a:pt x="32" y="3"/>
                    </a:lnTo>
                    <a:lnTo>
                      <a:pt x="26" y="2"/>
                    </a:lnTo>
                    <a:lnTo>
                      <a:pt x="20" y="0"/>
                    </a:lnTo>
                    <a:lnTo>
                      <a:pt x="13" y="0"/>
                    </a:lnTo>
                    <a:lnTo>
                      <a:pt x="7" y="3"/>
                    </a:lnTo>
                    <a:lnTo>
                      <a:pt x="0" y="6"/>
                    </a:lnTo>
                    <a:lnTo>
                      <a:pt x="36" y="59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200" bIns="-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2" name=""/>
              <p:cNvSpPr/>
              <p:nvPr/>
            </p:nvSpPr>
            <p:spPr>
              <a:xfrm>
                <a:off x="2603520" y="5707080"/>
                <a:ext cx="112680" cy="58680"/>
              </a:xfrm>
              <a:custGeom>
                <a:avLst/>
                <a:gdLst/>
                <a:ahLst/>
                <a:rect l="l" t="t" r="r" b="b"/>
                <a:pathLst>
                  <a:path w="355" h="269">
                    <a:moveTo>
                      <a:pt x="17" y="243"/>
                    </a:moveTo>
                    <a:lnTo>
                      <a:pt x="35" y="269"/>
                    </a:lnTo>
                    <a:lnTo>
                      <a:pt x="355" y="53"/>
                    </a:lnTo>
                    <a:lnTo>
                      <a:pt x="319" y="0"/>
                    </a:lnTo>
                    <a:lnTo>
                      <a:pt x="0" y="216"/>
                    </a:lnTo>
                    <a:lnTo>
                      <a:pt x="17" y="243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1880" bIns="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3" name=""/>
              <p:cNvSpPr/>
              <p:nvPr/>
            </p:nvSpPr>
            <p:spPr>
              <a:xfrm>
                <a:off x="2598840" y="5754600"/>
                <a:ext cx="15840" cy="12960"/>
              </a:xfrm>
              <a:custGeom>
                <a:avLst/>
                <a:gdLst/>
                <a:ahLst/>
                <a:rect l="l" t="t" r="r" b="b"/>
                <a:pathLst>
                  <a:path w="50" h="59">
                    <a:moveTo>
                      <a:pt x="15" y="0"/>
                    </a:moveTo>
                    <a:lnTo>
                      <a:pt x="8" y="4"/>
                    </a:lnTo>
                    <a:lnTo>
                      <a:pt x="4" y="10"/>
                    </a:lnTo>
                    <a:lnTo>
                      <a:pt x="2" y="16"/>
                    </a:lnTo>
                    <a:lnTo>
                      <a:pt x="0" y="21"/>
                    </a:lnTo>
                    <a:lnTo>
                      <a:pt x="0" y="28"/>
                    </a:lnTo>
                    <a:lnTo>
                      <a:pt x="0" y="33"/>
                    </a:lnTo>
                    <a:lnTo>
                      <a:pt x="3" y="38"/>
                    </a:lnTo>
                    <a:lnTo>
                      <a:pt x="6" y="44"/>
                    </a:lnTo>
                    <a:lnTo>
                      <a:pt x="10" y="49"/>
                    </a:lnTo>
                    <a:lnTo>
                      <a:pt x="13" y="53"/>
                    </a:lnTo>
                    <a:lnTo>
                      <a:pt x="19" y="56"/>
                    </a:lnTo>
                    <a:lnTo>
                      <a:pt x="25" y="58"/>
                    </a:lnTo>
                    <a:lnTo>
                      <a:pt x="31" y="59"/>
                    </a:lnTo>
                    <a:lnTo>
                      <a:pt x="37" y="58"/>
                    </a:lnTo>
                    <a:lnTo>
                      <a:pt x="44" y="57"/>
                    </a:lnTo>
                    <a:lnTo>
                      <a:pt x="50" y="53"/>
                    </a:lnTo>
                    <a:lnTo>
                      <a:pt x="15" y="0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840" bIns="-33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4" name=""/>
              <p:cNvSpPr/>
              <p:nvPr/>
            </p:nvSpPr>
            <p:spPr>
              <a:xfrm>
                <a:off x="2816280" y="5651640"/>
                <a:ext cx="15840" cy="12600"/>
              </a:xfrm>
              <a:custGeom>
                <a:avLst/>
                <a:gdLst/>
                <a:ahLst/>
                <a:rect l="l" t="t" r="r" b="b"/>
                <a:pathLst>
                  <a:path w="50" h="57">
                    <a:moveTo>
                      <a:pt x="37" y="57"/>
                    </a:moveTo>
                    <a:lnTo>
                      <a:pt x="42" y="52"/>
                    </a:lnTo>
                    <a:lnTo>
                      <a:pt x="46" y="47"/>
                    </a:lnTo>
                    <a:lnTo>
                      <a:pt x="49" y="42"/>
                    </a:lnTo>
                    <a:lnTo>
                      <a:pt x="50" y="35"/>
                    </a:lnTo>
                    <a:lnTo>
                      <a:pt x="50" y="30"/>
                    </a:lnTo>
                    <a:lnTo>
                      <a:pt x="49" y="23"/>
                    </a:lnTo>
                    <a:lnTo>
                      <a:pt x="48" y="18"/>
                    </a:lnTo>
                    <a:lnTo>
                      <a:pt x="44" y="13"/>
                    </a:lnTo>
                    <a:lnTo>
                      <a:pt x="40" y="9"/>
                    </a:lnTo>
                    <a:lnTo>
                      <a:pt x="36" y="5"/>
                    </a:lnTo>
                    <a:lnTo>
                      <a:pt x="31" y="2"/>
                    </a:lnTo>
                    <a:lnTo>
                      <a:pt x="25" y="0"/>
                    </a:lnTo>
                    <a:lnTo>
                      <a:pt x="19" y="0"/>
                    </a:lnTo>
                    <a:lnTo>
                      <a:pt x="12" y="0"/>
                    </a:lnTo>
                    <a:lnTo>
                      <a:pt x="6" y="2"/>
                    </a:lnTo>
                    <a:lnTo>
                      <a:pt x="0" y="6"/>
                    </a:lnTo>
                    <a:lnTo>
                      <a:pt x="37" y="57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200" bIns="-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5" name=""/>
              <p:cNvSpPr/>
              <p:nvPr/>
            </p:nvSpPr>
            <p:spPr>
              <a:xfrm>
                <a:off x="2705040" y="5651640"/>
                <a:ext cx="123840" cy="68040"/>
              </a:xfrm>
              <a:custGeom>
                <a:avLst/>
                <a:gdLst/>
                <a:ahLst/>
                <a:rect l="l" t="t" r="r" b="b"/>
                <a:pathLst>
                  <a:path w="389" h="305">
                    <a:moveTo>
                      <a:pt x="19" y="280"/>
                    </a:moveTo>
                    <a:lnTo>
                      <a:pt x="37" y="305"/>
                    </a:lnTo>
                    <a:lnTo>
                      <a:pt x="389" y="51"/>
                    </a:lnTo>
                    <a:lnTo>
                      <a:pt x="352" y="0"/>
                    </a:lnTo>
                    <a:lnTo>
                      <a:pt x="0" y="254"/>
                    </a:lnTo>
                    <a:lnTo>
                      <a:pt x="19" y="280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240" bIns="21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6" name=""/>
              <p:cNvSpPr/>
              <p:nvPr/>
            </p:nvSpPr>
            <p:spPr>
              <a:xfrm>
                <a:off x="2700360" y="5708520"/>
                <a:ext cx="15840" cy="12960"/>
              </a:xfrm>
              <a:custGeom>
                <a:avLst/>
                <a:gdLst/>
                <a:ahLst/>
                <a:rect l="l" t="t" r="r" b="b"/>
                <a:pathLst>
                  <a:path w="51" h="58">
                    <a:moveTo>
                      <a:pt x="14" y="0"/>
                    </a:moveTo>
                    <a:lnTo>
                      <a:pt x="8" y="5"/>
                    </a:lnTo>
                    <a:lnTo>
                      <a:pt x="4" y="10"/>
                    </a:lnTo>
                    <a:lnTo>
                      <a:pt x="1" y="16"/>
                    </a:lnTo>
                    <a:lnTo>
                      <a:pt x="0" y="22"/>
                    </a:lnTo>
                    <a:lnTo>
                      <a:pt x="0" y="27"/>
                    </a:lnTo>
                    <a:lnTo>
                      <a:pt x="1" y="34"/>
                    </a:lnTo>
                    <a:lnTo>
                      <a:pt x="4" y="39"/>
                    </a:lnTo>
                    <a:lnTo>
                      <a:pt x="6" y="45"/>
                    </a:lnTo>
                    <a:lnTo>
                      <a:pt x="10" y="48"/>
                    </a:lnTo>
                    <a:lnTo>
                      <a:pt x="15" y="52"/>
                    </a:lnTo>
                    <a:lnTo>
                      <a:pt x="19" y="55"/>
                    </a:lnTo>
                    <a:lnTo>
                      <a:pt x="26" y="58"/>
                    </a:lnTo>
                    <a:lnTo>
                      <a:pt x="31" y="58"/>
                    </a:lnTo>
                    <a:lnTo>
                      <a:pt x="38" y="58"/>
                    </a:lnTo>
                    <a:lnTo>
                      <a:pt x="44" y="55"/>
                    </a:lnTo>
                    <a:lnTo>
                      <a:pt x="51" y="51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840" bIns="-33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7" name=""/>
              <p:cNvSpPr/>
              <p:nvPr/>
            </p:nvSpPr>
            <p:spPr>
              <a:xfrm>
                <a:off x="2917800" y="5586480"/>
                <a:ext cx="15840" cy="12600"/>
              </a:xfrm>
              <a:custGeom>
                <a:avLst/>
                <a:gdLst/>
                <a:ahLst/>
                <a:rect l="l" t="t" r="r" b="b"/>
                <a:pathLst>
                  <a:path w="54" h="56">
                    <a:moveTo>
                      <a:pt x="43" y="56"/>
                    </a:moveTo>
                    <a:lnTo>
                      <a:pt x="47" y="51"/>
                    </a:lnTo>
                    <a:lnTo>
                      <a:pt x="51" y="45"/>
                    </a:lnTo>
                    <a:lnTo>
                      <a:pt x="54" y="39"/>
                    </a:lnTo>
                    <a:lnTo>
                      <a:pt x="54" y="33"/>
                    </a:lnTo>
                    <a:lnTo>
                      <a:pt x="53" y="28"/>
                    </a:lnTo>
                    <a:lnTo>
                      <a:pt x="51" y="21"/>
                    </a:lnTo>
                    <a:lnTo>
                      <a:pt x="49" y="16"/>
                    </a:lnTo>
                    <a:lnTo>
                      <a:pt x="45" y="12"/>
                    </a:lnTo>
                    <a:lnTo>
                      <a:pt x="41" y="8"/>
                    </a:lnTo>
                    <a:lnTo>
                      <a:pt x="36" y="4"/>
                    </a:lnTo>
                    <a:lnTo>
                      <a:pt x="30" y="1"/>
                    </a:lnTo>
                    <a:lnTo>
                      <a:pt x="24" y="0"/>
                    </a:lnTo>
                    <a:lnTo>
                      <a:pt x="19" y="0"/>
                    </a:lnTo>
                    <a:lnTo>
                      <a:pt x="12" y="3"/>
                    </a:lnTo>
                    <a:lnTo>
                      <a:pt x="5" y="5"/>
                    </a:lnTo>
                    <a:lnTo>
                      <a:pt x="0" y="9"/>
                    </a:lnTo>
                    <a:lnTo>
                      <a:pt x="43" y="56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200" bIns="-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8" name=""/>
              <p:cNvSpPr/>
              <p:nvPr/>
            </p:nvSpPr>
            <p:spPr>
              <a:xfrm>
                <a:off x="2816280" y="5587920"/>
                <a:ext cx="114120" cy="74520"/>
              </a:xfrm>
              <a:custGeom>
                <a:avLst/>
                <a:gdLst/>
                <a:ahLst/>
                <a:rect l="l" t="t" r="r" b="b"/>
                <a:pathLst>
                  <a:path w="364" h="342">
                    <a:moveTo>
                      <a:pt x="23" y="318"/>
                    </a:moveTo>
                    <a:lnTo>
                      <a:pt x="44" y="342"/>
                    </a:lnTo>
                    <a:lnTo>
                      <a:pt x="364" y="47"/>
                    </a:lnTo>
                    <a:lnTo>
                      <a:pt x="321" y="0"/>
                    </a:lnTo>
                    <a:lnTo>
                      <a:pt x="0" y="296"/>
                    </a:lnTo>
                    <a:lnTo>
                      <a:pt x="23" y="318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720" bIns="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9" name=""/>
              <p:cNvSpPr/>
              <p:nvPr/>
            </p:nvSpPr>
            <p:spPr>
              <a:xfrm>
                <a:off x="2811600" y="5653080"/>
                <a:ext cx="17280" cy="11160"/>
              </a:xfrm>
              <a:custGeom>
                <a:avLst/>
                <a:gdLst/>
                <a:ahLst/>
                <a:rect l="l" t="t" r="r" b="b"/>
                <a:pathLst>
                  <a:path w="54" h="55">
                    <a:moveTo>
                      <a:pt x="10" y="0"/>
                    </a:moveTo>
                    <a:lnTo>
                      <a:pt x="5" y="5"/>
                    </a:lnTo>
                    <a:lnTo>
                      <a:pt x="3" y="10"/>
                    </a:lnTo>
                    <a:lnTo>
                      <a:pt x="0" y="17"/>
                    </a:lnTo>
                    <a:lnTo>
                      <a:pt x="0" y="22"/>
                    </a:lnTo>
                    <a:lnTo>
                      <a:pt x="0" y="29"/>
                    </a:lnTo>
                    <a:lnTo>
                      <a:pt x="3" y="34"/>
                    </a:lnTo>
                    <a:lnTo>
                      <a:pt x="5" y="39"/>
                    </a:lnTo>
                    <a:lnTo>
                      <a:pt x="9" y="45"/>
                    </a:lnTo>
                    <a:lnTo>
                      <a:pt x="13" y="48"/>
                    </a:lnTo>
                    <a:lnTo>
                      <a:pt x="18" y="51"/>
                    </a:lnTo>
                    <a:lnTo>
                      <a:pt x="24" y="54"/>
                    </a:lnTo>
                    <a:lnTo>
                      <a:pt x="30" y="55"/>
                    </a:lnTo>
                    <a:lnTo>
                      <a:pt x="35" y="55"/>
                    </a:lnTo>
                    <a:lnTo>
                      <a:pt x="42" y="54"/>
                    </a:lnTo>
                    <a:lnTo>
                      <a:pt x="49" y="51"/>
                    </a:lnTo>
                    <a:lnTo>
                      <a:pt x="54" y="46"/>
                    </a:lnTo>
                    <a:lnTo>
                      <a:pt x="10" y="0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0" name=""/>
              <p:cNvSpPr/>
              <p:nvPr/>
            </p:nvSpPr>
            <p:spPr>
              <a:xfrm>
                <a:off x="3029040" y="5511960"/>
                <a:ext cx="17280" cy="10800"/>
              </a:xfrm>
              <a:custGeom>
                <a:avLst/>
                <a:gdLst/>
                <a:ahLst/>
                <a:rect l="l" t="t" r="r" b="b"/>
                <a:pathLst>
                  <a:path w="55" h="55">
                    <a:moveTo>
                      <a:pt x="45" y="55"/>
                    </a:moveTo>
                    <a:lnTo>
                      <a:pt x="50" y="50"/>
                    </a:lnTo>
                    <a:lnTo>
                      <a:pt x="53" y="44"/>
                    </a:lnTo>
                    <a:lnTo>
                      <a:pt x="54" y="38"/>
                    </a:lnTo>
                    <a:lnTo>
                      <a:pt x="55" y="32"/>
                    </a:lnTo>
                    <a:lnTo>
                      <a:pt x="54" y="27"/>
                    </a:lnTo>
                    <a:lnTo>
                      <a:pt x="53" y="20"/>
                    </a:lnTo>
                    <a:lnTo>
                      <a:pt x="49" y="15"/>
                    </a:lnTo>
                    <a:lnTo>
                      <a:pt x="46" y="11"/>
                    </a:lnTo>
                    <a:lnTo>
                      <a:pt x="41" y="7"/>
                    </a:lnTo>
                    <a:lnTo>
                      <a:pt x="35" y="3"/>
                    </a:lnTo>
                    <a:lnTo>
                      <a:pt x="30" y="2"/>
                    </a:lnTo>
                    <a:lnTo>
                      <a:pt x="25" y="0"/>
                    </a:lnTo>
                    <a:lnTo>
                      <a:pt x="18" y="0"/>
                    </a:lnTo>
                    <a:lnTo>
                      <a:pt x="12" y="2"/>
                    </a:lnTo>
                    <a:lnTo>
                      <a:pt x="7" y="6"/>
                    </a:lnTo>
                    <a:lnTo>
                      <a:pt x="0" y="9"/>
                    </a:lnTo>
                    <a:lnTo>
                      <a:pt x="45" y="55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00" bIns="-36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1" name=""/>
              <p:cNvSpPr/>
              <p:nvPr/>
            </p:nvSpPr>
            <p:spPr>
              <a:xfrm>
                <a:off x="2917800" y="5514840"/>
                <a:ext cx="125280" cy="84240"/>
              </a:xfrm>
              <a:custGeom>
                <a:avLst/>
                <a:gdLst/>
                <a:ahLst/>
                <a:rect l="l" t="t" r="r" b="b"/>
                <a:pathLst>
                  <a:path w="397" h="385">
                    <a:moveTo>
                      <a:pt x="22" y="362"/>
                    </a:moveTo>
                    <a:lnTo>
                      <a:pt x="44" y="385"/>
                    </a:lnTo>
                    <a:lnTo>
                      <a:pt x="397" y="46"/>
                    </a:lnTo>
                    <a:lnTo>
                      <a:pt x="352" y="0"/>
                    </a:lnTo>
                    <a:lnTo>
                      <a:pt x="0" y="339"/>
                    </a:lnTo>
                    <a:lnTo>
                      <a:pt x="22" y="362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7440" bIns="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2" name=""/>
              <p:cNvSpPr/>
              <p:nvPr/>
            </p:nvSpPr>
            <p:spPr>
              <a:xfrm>
                <a:off x="2913120" y="5587920"/>
                <a:ext cx="17280" cy="12960"/>
              </a:xfrm>
              <a:custGeom>
                <a:avLst/>
                <a:gdLst/>
                <a:ahLst/>
                <a:rect l="l" t="t" r="r" b="b"/>
                <a:pathLst>
                  <a:path w="53" h="56">
                    <a:moveTo>
                      <a:pt x="9" y="0"/>
                    </a:moveTo>
                    <a:lnTo>
                      <a:pt x="5" y="6"/>
                    </a:lnTo>
                    <a:lnTo>
                      <a:pt x="1" y="11"/>
                    </a:lnTo>
                    <a:lnTo>
                      <a:pt x="0" y="18"/>
                    </a:lnTo>
                    <a:lnTo>
                      <a:pt x="0" y="24"/>
                    </a:lnTo>
                    <a:lnTo>
                      <a:pt x="0" y="29"/>
                    </a:lnTo>
                    <a:lnTo>
                      <a:pt x="2" y="35"/>
                    </a:lnTo>
                    <a:lnTo>
                      <a:pt x="5" y="40"/>
                    </a:lnTo>
                    <a:lnTo>
                      <a:pt x="9" y="45"/>
                    </a:lnTo>
                    <a:lnTo>
                      <a:pt x="13" y="49"/>
                    </a:lnTo>
                    <a:lnTo>
                      <a:pt x="18" y="52"/>
                    </a:lnTo>
                    <a:lnTo>
                      <a:pt x="23" y="54"/>
                    </a:lnTo>
                    <a:lnTo>
                      <a:pt x="30" y="56"/>
                    </a:lnTo>
                    <a:lnTo>
                      <a:pt x="35" y="56"/>
                    </a:lnTo>
                    <a:lnTo>
                      <a:pt x="42" y="53"/>
                    </a:lnTo>
                    <a:lnTo>
                      <a:pt x="48" y="50"/>
                    </a:lnTo>
                    <a:lnTo>
                      <a:pt x="53" y="46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840" bIns="-33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3" name=""/>
              <p:cNvSpPr/>
              <p:nvPr/>
            </p:nvSpPr>
            <p:spPr>
              <a:xfrm>
                <a:off x="3129120" y="5427720"/>
                <a:ext cx="17280" cy="12600"/>
              </a:xfrm>
              <a:custGeom>
                <a:avLst/>
                <a:gdLst/>
                <a:ahLst/>
                <a:rect l="l" t="t" r="r" b="b"/>
                <a:pathLst>
                  <a:path w="57" h="52">
                    <a:moveTo>
                      <a:pt x="49" y="52"/>
                    </a:moveTo>
                    <a:lnTo>
                      <a:pt x="53" y="46"/>
                    </a:lnTo>
                    <a:lnTo>
                      <a:pt x="55" y="39"/>
                    </a:lnTo>
                    <a:lnTo>
                      <a:pt x="57" y="34"/>
                    </a:lnTo>
                    <a:lnTo>
                      <a:pt x="57" y="27"/>
                    </a:lnTo>
                    <a:lnTo>
                      <a:pt x="55" y="22"/>
                    </a:lnTo>
                    <a:lnTo>
                      <a:pt x="53" y="16"/>
                    </a:lnTo>
                    <a:lnTo>
                      <a:pt x="49" y="12"/>
                    </a:lnTo>
                    <a:lnTo>
                      <a:pt x="45" y="8"/>
                    </a:lnTo>
                    <a:lnTo>
                      <a:pt x="39" y="4"/>
                    </a:lnTo>
                    <a:lnTo>
                      <a:pt x="34" y="1"/>
                    </a:lnTo>
                    <a:lnTo>
                      <a:pt x="29" y="0"/>
                    </a:lnTo>
                    <a:lnTo>
                      <a:pt x="22" y="0"/>
                    </a:lnTo>
                    <a:lnTo>
                      <a:pt x="17" y="0"/>
                    </a:lnTo>
                    <a:lnTo>
                      <a:pt x="11" y="2"/>
                    </a:lnTo>
                    <a:lnTo>
                      <a:pt x="5" y="6"/>
                    </a:lnTo>
                    <a:lnTo>
                      <a:pt x="0" y="12"/>
                    </a:lnTo>
                    <a:lnTo>
                      <a:pt x="49" y="52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200" bIns="-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4" name=""/>
              <p:cNvSpPr/>
              <p:nvPr/>
            </p:nvSpPr>
            <p:spPr>
              <a:xfrm>
                <a:off x="3027240" y="5430960"/>
                <a:ext cx="117720" cy="91800"/>
              </a:xfrm>
              <a:custGeom>
                <a:avLst/>
                <a:gdLst/>
                <a:ahLst/>
                <a:rect l="l" t="t" r="r" b="b"/>
                <a:pathLst>
                  <a:path w="370" h="423">
                    <a:moveTo>
                      <a:pt x="25" y="403"/>
                    </a:moveTo>
                    <a:lnTo>
                      <a:pt x="50" y="423"/>
                    </a:lnTo>
                    <a:lnTo>
                      <a:pt x="370" y="40"/>
                    </a:lnTo>
                    <a:lnTo>
                      <a:pt x="321" y="0"/>
                    </a:lnTo>
                    <a:lnTo>
                      <a:pt x="0" y="382"/>
                    </a:lnTo>
                    <a:lnTo>
                      <a:pt x="25" y="403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5" name=""/>
              <p:cNvSpPr/>
              <p:nvPr/>
            </p:nvSpPr>
            <p:spPr>
              <a:xfrm>
                <a:off x="3025800" y="5514840"/>
                <a:ext cx="19080" cy="11160"/>
              </a:xfrm>
              <a:custGeom>
                <a:avLst/>
                <a:gdLst/>
                <a:ahLst/>
                <a:rect l="l" t="t" r="r" b="b"/>
                <a:pathLst>
                  <a:path w="58" h="53">
                    <a:moveTo>
                      <a:pt x="8" y="0"/>
                    </a:moveTo>
                    <a:lnTo>
                      <a:pt x="4" y="7"/>
                    </a:lnTo>
                    <a:lnTo>
                      <a:pt x="2" y="13"/>
                    </a:lnTo>
                    <a:lnTo>
                      <a:pt x="0" y="18"/>
                    </a:lnTo>
                    <a:lnTo>
                      <a:pt x="2" y="25"/>
                    </a:lnTo>
                    <a:lnTo>
                      <a:pt x="3" y="30"/>
                    </a:lnTo>
                    <a:lnTo>
                      <a:pt x="6" y="36"/>
                    </a:lnTo>
                    <a:lnTo>
                      <a:pt x="8" y="41"/>
                    </a:lnTo>
                    <a:lnTo>
                      <a:pt x="12" y="45"/>
                    </a:lnTo>
                    <a:lnTo>
                      <a:pt x="18" y="49"/>
                    </a:lnTo>
                    <a:lnTo>
                      <a:pt x="23" y="51"/>
                    </a:lnTo>
                    <a:lnTo>
                      <a:pt x="29" y="53"/>
                    </a:lnTo>
                    <a:lnTo>
                      <a:pt x="35" y="53"/>
                    </a:lnTo>
                    <a:lnTo>
                      <a:pt x="41" y="53"/>
                    </a:lnTo>
                    <a:lnTo>
                      <a:pt x="46" y="50"/>
                    </a:lnTo>
                    <a:lnTo>
                      <a:pt x="53" y="46"/>
                    </a:lnTo>
                    <a:lnTo>
                      <a:pt x="58" y="41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6" name=""/>
              <p:cNvSpPr/>
              <p:nvPr/>
            </p:nvSpPr>
            <p:spPr>
              <a:xfrm>
                <a:off x="3241800" y="5335560"/>
                <a:ext cx="17280" cy="11160"/>
              </a:xfrm>
              <a:custGeom>
                <a:avLst/>
                <a:gdLst/>
                <a:ahLst/>
                <a:rect l="l" t="t" r="r" b="b"/>
                <a:pathLst>
                  <a:path w="57" h="53">
                    <a:moveTo>
                      <a:pt x="49" y="53"/>
                    </a:moveTo>
                    <a:lnTo>
                      <a:pt x="53" y="46"/>
                    </a:lnTo>
                    <a:lnTo>
                      <a:pt x="55" y="40"/>
                    </a:lnTo>
                    <a:lnTo>
                      <a:pt x="57" y="35"/>
                    </a:lnTo>
                    <a:lnTo>
                      <a:pt x="57" y="28"/>
                    </a:lnTo>
                    <a:lnTo>
                      <a:pt x="55" y="23"/>
                    </a:lnTo>
                    <a:lnTo>
                      <a:pt x="53" y="18"/>
                    </a:lnTo>
                    <a:lnTo>
                      <a:pt x="49" y="12"/>
                    </a:lnTo>
                    <a:lnTo>
                      <a:pt x="45" y="8"/>
                    </a:lnTo>
                    <a:lnTo>
                      <a:pt x="40" y="4"/>
                    </a:lnTo>
                    <a:lnTo>
                      <a:pt x="34" y="2"/>
                    </a:lnTo>
                    <a:lnTo>
                      <a:pt x="29" y="0"/>
                    </a:lnTo>
                    <a:lnTo>
                      <a:pt x="23" y="0"/>
                    </a:lnTo>
                    <a:lnTo>
                      <a:pt x="17" y="2"/>
                    </a:lnTo>
                    <a:lnTo>
                      <a:pt x="11" y="3"/>
                    </a:lnTo>
                    <a:lnTo>
                      <a:pt x="6" y="7"/>
                    </a:lnTo>
                    <a:lnTo>
                      <a:pt x="0" y="12"/>
                    </a:lnTo>
                    <a:lnTo>
                      <a:pt x="49" y="53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7" name=""/>
              <p:cNvSpPr/>
              <p:nvPr/>
            </p:nvSpPr>
            <p:spPr>
              <a:xfrm>
                <a:off x="3129120" y="5338800"/>
                <a:ext cx="126720" cy="101520"/>
              </a:xfrm>
              <a:custGeom>
                <a:avLst/>
                <a:gdLst/>
                <a:ahLst/>
                <a:rect l="l" t="t" r="r" b="b"/>
                <a:pathLst>
                  <a:path w="401" h="469">
                    <a:moveTo>
                      <a:pt x="25" y="448"/>
                    </a:moveTo>
                    <a:lnTo>
                      <a:pt x="49" y="469"/>
                    </a:lnTo>
                    <a:lnTo>
                      <a:pt x="401" y="41"/>
                    </a:lnTo>
                    <a:lnTo>
                      <a:pt x="352" y="0"/>
                    </a:lnTo>
                    <a:lnTo>
                      <a:pt x="0" y="429"/>
                    </a:lnTo>
                    <a:lnTo>
                      <a:pt x="25" y="448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8" name=""/>
              <p:cNvSpPr/>
              <p:nvPr/>
            </p:nvSpPr>
            <p:spPr>
              <a:xfrm>
                <a:off x="3127320" y="5430960"/>
                <a:ext cx="17640" cy="11160"/>
              </a:xfrm>
              <a:custGeom>
                <a:avLst/>
                <a:gdLst/>
                <a:ahLst/>
                <a:rect l="l" t="t" r="r" b="b"/>
                <a:pathLst>
                  <a:path w="57" h="52">
                    <a:moveTo>
                      <a:pt x="8" y="0"/>
                    </a:moveTo>
                    <a:lnTo>
                      <a:pt x="4" y="6"/>
                    </a:lnTo>
                    <a:lnTo>
                      <a:pt x="1" y="12"/>
                    </a:lnTo>
                    <a:lnTo>
                      <a:pt x="0" y="18"/>
                    </a:lnTo>
                    <a:lnTo>
                      <a:pt x="0" y="25"/>
                    </a:lnTo>
                    <a:lnTo>
                      <a:pt x="1" y="30"/>
                    </a:lnTo>
                    <a:lnTo>
                      <a:pt x="4" y="35"/>
                    </a:lnTo>
                    <a:lnTo>
                      <a:pt x="8" y="40"/>
                    </a:lnTo>
                    <a:lnTo>
                      <a:pt x="12" y="44"/>
                    </a:lnTo>
                    <a:lnTo>
                      <a:pt x="17" y="48"/>
                    </a:lnTo>
                    <a:lnTo>
                      <a:pt x="23" y="50"/>
                    </a:lnTo>
                    <a:lnTo>
                      <a:pt x="28" y="52"/>
                    </a:lnTo>
                    <a:lnTo>
                      <a:pt x="34" y="52"/>
                    </a:lnTo>
                    <a:lnTo>
                      <a:pt x="40" y="51"/>
                    </a:lnTo>
                    <a:lnTo>
                      <a:pt x="46" y="50"/>
                    </a:lnTo>
                    <a:lnTo>
                      <a:pt x="51" y="46"/>
                    </a:lnTo>
                    <a:lnTo>
                      <a:pt x="57" y="40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9" name=""/>
              <p:cNvSpPr/>
              <p:nvPr/>
            </p:nvSpPr>
            <p:spPr>
              <a:xfrm>
                <a:off x="3343320" y="5232240"/>
                <a:ext cx="19080" cy="11160"/>
              </a:xfrm>
              <a:custGeom>
                <a:avLst/>
                <a:gdLst/>
                <a:ahLst/>
                <a:rect l="l" t="t" r="r" b="b"/>
                <a:pathLst>
                  <a:path w="59" h="50">
                    <a:moveTo>
                      <a:pt x="53" y="50"/>
                    </a:moveTo>
                    <a:lnTo>
                      <a:pt x="57" y="43"/>
                    </a:lnTo>
                    <a:lnTo>
                      <a:pt x="58" y="36"/>
                    </a:lnTo>
                    <a:lnTo>
                      <a:pt x="59" y="30"/>
                    </a:lnTo>
                    <a:lnTo>
                      <a:pt x="58" y="25"/>
                    </a:lnTo>
                    <a:lnTo>
                      <a:pt x="56" y="19"/>
                    </a:lnTo>
                    <a:lnTo>
                      <a:pt x="53" y="14"/>
                    </a:lnTo>
                    <a:lnTo>
                      <a:pt x="49" y="9"/>
                    </a:lnTo>
                    <a:lnTo>
                      <a:pt x="45" y="6"/>
                    </a:lnTo>
                    <a:lnTo>
                      <a:pt x="40" y="2"/>
                    </a:lnTo>
                    <a:lnTo>
                      <a:pt x="33" y="1"/>
                    </a:lnTo>
                    <a:lnTo>
                      <a:pt x="28" y="0"/>
                    </a:lnTo>
                    <a:lnTo>
                      <a:pt x="21" y="0"/>
                    </a:lnTo>
                    <a:lnTo>
                      <a:pt x="16" y="1"/>
                    </a:lnTo>
                    <a:lnTo>
                      <a:pt x="11" y="4"/>
                    </a:lnTo>
                    <a:lnTo>
                      <a:pt x="6" y="9"/>
                    </a:lnTo>
                    <a:lnTo>
                      <a:pt x="0" y="14"/>
                    </a:lnTo>
                    <a:lnTo>
                      <a:pt x="53" y="50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0" name=""/>
              <p:cNvSpPr/>
              <p:nvPr/>
            </p:nvSpPr>
            <p:spPr>
              <a:xfrm>
                <a:off x="3241800" y="5235480"/>
                <a:ext cx="117360" cy="109800"/>
              </a:xfrm>
              <a:custGeom>
                <a:avLst/>
                <a:gdLst/>
                <a:ahLst/>
                <a:rect l="l" t="t" r="r" b="b"/>
                <a:pathLst>
                  <a:path w="373" h="507">
                    <a:moveTo>
                      <a:pt x="26" y="490"/>
                    </a:moveTo>
                    <a:lnTo>
                      <a:pt x="54" y="507"/>
                    </a:lnTo>
                    <a:lnTo>
                      <a:pt x="373" y="36"/>
                    </a:lnTo>
                    <a:lnTo>
                      <a:pt x="320" y="0"/>
                    </a:lnTo>
                    <a:lnTo>
                      <a:pt x="0" y="472"/>
                    </a:lnTo>
                    <a:lnTo>
                      <a:pt x="26" y="490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1" name=""/>
              <p:cNvSpPr/>
              <p:nvPr/>
            </p:nvSpPr>
            <p:spPr>
              <a:xfrm>
                <a:off x="3238560" y="5338800"/>
                <a:ext cx="19080" cy="11160"/>
              </a:xfrm>
              <a:custGeom>
                <a:avLst/>
                <a:gdLst/>
                <a:ahLst/>
                <a:rect l="l" t="t" r="r" b="b"/>
                <a:pathLst>
                  <a:path w="60" h="50">
                    <a:moveTo>
                      <a:pt x="6" y="0"/>
                    </a:moveTo>
                    <a:lnTo>
                      <a:pt x="3" y="6"/>
                    </a:lnTo>
                    <a:lnTo>
                      <a:pt x="0" y="13"/>
                    </a:lnTo>
                    <a:lnTo>
                      <a:pt x="0" y="20"/>
                    </a:lnTo>
                    <a:lnTo>
                      <a:pt x="0" y="25"/>
                    </a:lnTo>
                    <a:lnTo>
                      <a:pt x="3" y="31"/>
                    </a:lnTo>
                    <a:lnTo>
                      <a:pt x="6" y="35"/>
                    </a:lnTo>
                    <a:lnTo>
                      <a:pt x="10" y="41"/>
                    </a:lnTo>
                    <a:lnTo>
                      <a:pt x="15" y="45"/>
                    </a:lnTo>
                    <a:lnTo>
                      <a:pt x="20" y="47"/>
                    </a:lnTo>
                    <a:lnTo>
                      <a:pt x="25" y="49"/>
                    </a:lnTo>
                    <a:lnTo>
                      <a:pt x="32" y="50"/>
                    </a:lnTo>
                    <a:lnTo>
                      <a:pt x="37" y="50"/>
                    </a:lnTo>
                    <a:lnTo>
                      <a:pt x="44" y="49"/>
                    </a:lnTo>
                    <a:lnTo>
                      <a:pt x="49" y="46"/>
                    </a:lnTo>
                    <a:lnTo>
                      <a:pt x="54" y="42"/>
                    </a:lnTo>
                    <a:lnTo>
                      <a:pt x="60" y="35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2" name=""/>
              <p:cNvSpPr/>
              <p:nvPr/>
            </p:nvSpPr>
            <p:spPr>
              <a:xfrm>
                <a:off x="3454560" y="5119560"/>
                <a:ext cx="18720" cy="11160"/>
              </a:xfrm>
              <a:custGeom>
                <a:avLst/>
                <a:gdLst/>
                <a:ahLst/>
                <a:rect l="l" t="t" r="r" b="b"/>
                <a:pathLst>
                  <a:path w="59" h="50">
                    <a:moveTo>
                      <a:pt x="52" y="50"/>
                    </a:moveTo>
                    <a:lnTo>
                      <a:pt x="56" y="44"/>
                    </a:lnTo>
                    <a:lnTo>
                      <a:pt x="57" y="37"/>
                    </a:lnTo>
                    <a:lnTo>
                      <a:pt x="59" y="30"/>
                    </a:lnTo>
                    <a:lnTo>
                      <a:pt x="57" y="25"/>
                    </a:lnTo>
                    <a:lnTo>
                      <a:pt x="55" y="20"/>
                    </a:lnTo>
                    <a:lnTo>
                      <a:pt x="52" y="15"/>
                    </a:lnTo>
                    <a:lnTo>
                      <a:pt x="48" y="9"/>
                    </a:lnTo>
                    <a:lnTo>
                      <a:pt x="44" y="5"/>
                    </a:lnTo>
                    <a:lnTo>
                      <a:pt x="39" y="3"/>
                    </a:lnTo>
                    <a:lnTo>
                      <a:pt x="32" y="2"/>
                    </a:lnTo>
                    <a:lnTo>
                      <a:pt x="27" y="0"/>
                    </a:lnTo>
                    <a:lnTo>
                      <a:pt x="21" y="0"/>
                    </a:lnTo>
                    <a:lnTo>
                      <a:pt x="15" y="2"/>
                    </a:lnTo>
                    <a:lnTo>
                      <a:pt x="10" y="4"/>
                    </a:lnTo>
                    <a:lnTo>
                      <a:pt x="3" y="8"/>
                    </a:lnTo>
                    <a:lnTo>
                      <a:pt x="0" y="15"/>
                    </a:lnTo>
                    <a:lnTo>
                      <a:pt x="52" y="50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3" name=""/>
              <p:cNvSpPr/>
              <p:nvPr/>
            </p:nvSpPr>
            <p:spPr>
              <a:xfrm>
                <a:off x="3343320" y="5121360"/>
                <a:ext cx="127080" cy="122040"/>
              </a:xfrm>
              <a:custGeom>
                <a:avLst/>
                <a:gdLst/>
                <a:ahLst/>
                <a:rect l="l" t="t" r="r" b="b"/>
                <a:pathLst>
                  <a:path w="405" h="548">
                    <a:moveTo>
                      <a:pt x="27" y="531"/>
                    </a:moveTo>
                    <a:lnTo>
                      <a:pt x="53" y="548"/>
                    </a:lnTo>
                    <a:lnTo>
                      <a:pt x="405" y="35"/>
                    </a:lnTo>
                    <a:lnTo>
                      <a:pt x="353" y="0"/>
                    </a:lnTo>
                    <a:lnTo>
                      <a:pt x="0" y="512"/>
                    </a:lnTo>
                    <a:lnTo>
                      <a:pt x="27" y="531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4" name=""/>
              <p:cNvSpPr/>
              <p:nvPr/>
            </p:nvSpPr>
            <p:spPr>
              <a:xfrm>
                <a:off x="3340080" y="5235480"/>
                <a:ext cx="19080" cy="11160"/>
              </a:xfrm>
              <a:custGeom>
                <a:avLst/>
                <a:gdLst/>
                <a:ahLst/>
                <a:rect l="l" t="t" r="r" b="b"/>
                <a:pathLst>
                  <a:path w="59" h="50">
                    <a:moveTo>
                      <a:pt x="6" y="0"/>
                    </a:moveTo>
                    <a:lnTo>
                      <a:pt x="2" y="7"/>
                    </a:lnTo>
                    <a:lnTo>
                      <a:pt x="1" y="13"/>
                    </a:lnTo>
                    <a:lnTo>
                      <a:pt x="0" y="20"/>
                    </a:lnTo>
                    <a:lnTo>
                      <a:pt x="1" y="25"/>
                    </a:lnTo>
                    <a:lnTo>
                      <a:pt x="2" y="32"/>
                    </a:lnTo>
                    <a:lnTo>
                      <a:pt x="6" y="36"/>
                    </a:lnTo>
                    <a:lnTo>
                      <a:pt x="10" y="41"/>
                    </a:lnTo>
                    <a:lnTo>
                      <a:pt x="14" y="45"/>
                    </a:lnTo>
                    <a:lnTo>
                      <a:pt x="19" y="47"/>
                    </a:lnTo>
                    <a:lnTo>
                      <a:pt x="26" y="49"/>
                    </a:lnTo>
                    <a:lnTo>
                      <a:pt x="31" y="50"/>
                    </a:lnTo>
                    <a:lnTo>
                      <a:pt x="38" y="50"/>
                    </a:lnTo>
                    <a:lnTo>
                      <a:pt x="43" y="49"/>
                    </a:lnTo>
                    <a:lnTo>
                      <a:pt x="48" y="46"/>
                    </a:lnTo>
                    <a:lnTo>
                      <a:pt x="54" y="42"/>
                    </a:lnTo>
                    <a:lnTo>
                      <a:pt x="59" y="36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5" name=""/>
              <p:cNvSpPr/>
              <p:nvPr/>
            </p:nvSpPr>
            <p:spPr>
              <a:xfrm>
                <a:off x="3554280" y="4998960"/>
                <a:ext cx="20880" cy="11160"/>
              </a:xfrm>
              <a:custGeom>
                <a:avLst/>
                <a:gdLst/>
                <a:ahLst/>
                <a:rect l="l" t="t" r="r" b="b"/>
                <a:pathLst>
                  <a:path w="60" h="49">
                    <a:moveTo>
                      <a:pt x="55" y="49"/>
                    </a:moveTo>
                    <a:lnTo>
                      <a:pt x="59" y="42"/>
                    </a:lnTo>
                    <a:lnTo>
                      <a:pt x="60" y="35"/>
                    </a:lnTo>
                    <a:lnTo>
                      <a:pt x="60" y="29"/>
                    </a:lnTo>
                    <a:lnTo>
                      <a:pt x="59" y="22"/>
                    </a:lnTo>
                    <a:lnTo>
                      <a:pt x="56" y="17"/>
                    </a:lnTo>
                    <a:lnTo>
                      <a:pt x="53" y="13"/>
                    </a:lnTo>
                    <a:lnTo>
                      <a:pt x="48" y="8"/>
                    </a:lnTo>
                    <a:lnTo>
                      <a:pt x="44" y="5"/>
                    </a:lnTo>
                    <a:lnTo>
                      <a:pt x="38" y="3"/>
                    </a:lnTo>
                    <a:lnTo>
                      <a:pt x="32" y="1"/>
                    </a:lnTo>
                    <a:lnTo>
                      <a:pt x="27" y="0"/>
                    </a:lnTo>
                    <a:lnTo>
                      <a:pt x="21" y="1"/>
                    </a:lnTo>
                    <a:lnTo>
                      <a:pt x="15" y="3"/>
                    </a:lnTo>
                    <a:lnTo>
                      <a:pt x="10" y="5"/>
                    </a:lnTo>
                    <a:lnTo>
                      <a:pt x="5" y="10"/>
                    </a:lnTo>
                    <a:lnTo>
                      <a:pt x="0" y="17"/>
                    </a:lnTo>
                    <a:lnTo>
                      <a:pt x="55" y="49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6" name=""/>
              <p:cNvSpPr/>
              <p:nvPr/>
            </p:nvSpPr>
            <p:spPr>
              <a:xfrm>
                <a:off x="3454560" y="5002200"/>
                <a:ext cx="117360" cy="128520"/>
              </a:xfrm>
              <a:custGeom>
                <a:avLst/>
                <a:gdLst/>
                <a:ahLst/>
                <a:rect l="l" t="t" r="r" b="b"/>
                <a:pathLst>
                  <a:path w="375" h="581">
                    <a:moveTo>
                      <a:pt x="28" y="565"/>
                    </a:moveTo>
                    <a:lnTo>
                      <a:pt x="55" y="581"/>
                    </a:lnTo>
                    <a:lnTo>
                      <a:pt x="375" y="32"/>
                    </a:lnTo>
                    <a:lnTo>
                      <a:pt x="320" y="0"/>
                    </a:lnTo>
                    <a:lnTo>
                      <a:pt x="0" y="548"/>
                    </a:lnTo>
                    <a:lnTo>
                      <a:pt x="28" y="565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7" name=""/>
              <p:cNvSpPr/>
              <p:nvPr/>
            </p:nvSpPr>
            <p:spPr>
              <a:xfrm>
                <a:off x="3451320" y="5121360"/>
                <a:ext cx="19080" cy="12600"/>
              </a:xfrm>
              <a:custGeom>
                <a:avLst/>
                <a:gdLst/>
                <a:ahLst/>
                <a:rect l="l" t="t" r="r" b="b"/>
                <a:pathLst>
                  <a:path w="60" h="49">
                    <a:moveTo>
                      <a:pt x="5" y="0"/>
                    </a:moveTo>
                    <a:lnTo>
                      <a:pt x="1" y="8"/>
                    </a:lnTo>
                    <a:lnTo>
                      <a:pt x="0" y="14"/>
                    </a:lnTo>
                    <a:lnTo>
                      <a:pt x="0" y="20"/>
                    </a:lnTo>
                    <a:lnTo>
                      <a:pt x="1" y="26"/>
                    </a:lnTo>
                    <a:lnTo>
                      <a:pt x="4" y="32"/>
                    </a:lnTo>
                    <a:lnTo>
                      <a:pt x="8" y="37"/>
                    </a:lnTo>
                    <a:lnTo>
                      <a:pt x="12" y="41"/>
                    </a:lnTo>
                    <a:lnTo>
                      <a:pt x="17" y="45"/>
                    </a:lnTo>
                    <a:lnTo>
                      <a:pt x="22" y="46"/>
                    </a:lnTo>
                    <a:lnTo>
                      <a:pt x="28" y="49"/>
                    </a:lnTo>
                    <a:lnTo>
                      <a:pt x="34" y="49"/>
                    </a:lnTo>
                    <a:lnTo>
                      <a:pt x="39" y="49"/>
                    </a:lnTo>
                    <a:lnTo>
                      <a:pt x="46" y="46"/>
                    </a:lnTo>
                    <a:lnTo>
                      <a:pt x="51" y="43"/>
                    </a:lnTo>
                    <a:lnTo>
                      <a:pt x="56" y="38"/>
                    </a:lnTo>
                    <a:lnTo>
                      <a:pt x="60" y="33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200" bIns="-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8" name=""/>
              <p:cNvSpPr/>
              <p:nvPr/>
            </p:nvSpPr>
            <p:spPr>
              <a:xfrm>
                <a:off x="3666960" y="4873680"/>
                <a:ext cx="19080" cy="9360"/>
              </a:xfrm>
              <a:custGeom>
                <a:avLst/>
                <a:gdLst/>
                <a:ahLst/>
                <a:rect l="l" t="t" r="r" b="b"/>
                <a:pathLst>
                  <a:path w="59" h="48">
                    <a:moveTo>
                      <a:pt x="54" y="48"/>
                    </a:moveTo>
                    <a:lnTo>
                      <a:pt x="58" y="42"/>
                    </a:lnTo>
                    <a:lnTo>
                      <a:pt x="59" y="35"/>
                    </a:lnTo>
                    <a:lnTo>
                      <a:pt x="59" y="29"/>
                    </a:lnTo>
                    <a:lnTo>
                      <a:pt x="58" y="23"/>
                    </a:lnTo>
                    <a:lnTo>
                      <a:pt x="55" y="17"/>
                    </a:lnTo>
                    <a:lnTo>
                      <a:pt x="53" y="13"/>
                    </a:lnTo>
                    <a:lnTo>
                      <a:pt x="49" y="8"/>
                    </a:lnTo>
                    <a:lnTo>
                      <a:pt x="43" y="5"/>
                    </a:lnTo>
                    <a:lnTo>
                      <a:pt x="38" y="2"/>
                    </a:lnTo>
                    <a:lnTo>
                      <a:pt x="33" y="0"/>
                    </a:lnTo>
                    <a:lnTo>
                      <a:pt x="26" y="0"/>
                    </a:lnTo>
                    <a:lnTo>
                      <a:pt x="21" y="0"/>
                    </a:lnTo>
                    <a:lnTo>
                      <a:pt x="15" y="1"/>
                    </a:lnTo>
                    <a:lnTo>
                      <a:pt x="9" y="5"/>
                    </a:lnTo>
                    <a:lnTo>
                      <a:pt x="4" y="9"/>
                    </a:lnTo>
                    <a:lnTo>
                      <a:pt x="0" y="15"/>
                    </a:lnTo>
                    <a:lnTo>
                      <a:pt x="54" y="48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9" name=""/>
              <p:cNvSpPr/>
              <p:nvPr/>
            </p:nvSpPr>
            <p:spPr>
              <a:xfrm>
                <a:off x="3556080" y="4876920"/>
                <a:ext cx="128520" cy="133200"/>
              </a:xfrm>
              <a:custGeom>
                <a:avLst/>
                <a:gdLst/>
                <a:ahLst/>
                <a:rect l="l" t="t" r="r" b="b"/>
                <a:pathLst>
                  <a:path w="406" h="612">
                    <a:moveTo>
                      <a:pt x="26" y="596"/>
                    </a:moveTo>
                    <a:lnTo>
                      <a:pt x="54" y="612"/>
                    </a:lnTo>
                    <a:lnTo>
                      <a:pt x="406" y="33"/>
                    </a:lnTo>
                    <a:lnTo>
                      <a:pt x="352" y="0"/>
                    </a:lnTo>
                    <a:lnTo>
                      <a:pt x="0" y="579"/>
                    </a:lnTo>
                    <a:lnTo>
                      <a:pt x="26" y="596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0" name=""/>
              <p:cNvSpPr/>
              <p:nvPr/>
            </p:nvSpPr>
            <p:spPr>
              <a:xfrm>
                <a:off x="3552840" y="5002200"/>
                <a:ext cx="19080" cy="11160"/>
              </a:xfrm>
              <a:custGeom>
                <a:avLst/>
                <a:gdLst/>
                <a:ahLst/>
                <a:rect l="l" t="t" r="r" b="b"/>
                <a:pathLst>
                  <a:path w="59" h="48">
                    <a:moveTo>
                      <a:pt x="5" y="0"/>
                    </a:moveTo>
                    <a:lnTo>
                      <a:pt x="1" y="6"/>
                    </a:lnTo>
                    <a:lnTo>
                      <a:pt x="0" y="13"/>
                    </a:lnTo>
                    <a:lnTo>
                      <a:pt x="0" y="19"/>
                    </a:lnTo>
                    <a:lnTo>
                      <a:pt x="1" y="26"/>
                    </a:lnTo>
                    <a:lnTo>
                      <a:pt x="2" y="31"/>
                    </a:lnTo>
                    <a:lnTo>
                      <a:pt x="6" y="36"/>
                    </a:lnTo>
                    <a:lnTo>
                      <a:pt x="10" y="40"/>
                    </a:lnTo>
                    <a:lnTo>
                      <a:pt x="15" y="44"/>
                    </a:lnTo>
                    <a:lnTo>
                      <a:pt x="21" y="47"/>
                    </a:lnTo>
                    <a:lnTo>
                      <a:pt x="26" y="48"/>
                    </a:lnTo>
                    <a:lnTo>
                      <a:pt x="33" y="48"/>
                    </a:lnTo>
                    <a:lnTo>
                      <a:pt x="38" y="48"/>
                    </a:lnTo>
                    <a:lnTo>
                      <a:pt x="44" y="47"/>
                    </a:lnTo>
                    <a:lnTo>
                      <a:pt x="50" y="43"/>
                    </a:lnTo>
                    <a:lnTo>
                      <a:pt x="55" y="39"/>
                    </a:lnTo>
                    <a:lnTo>
                      <a:pt x="59" y="33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1" name=""/>
              <p:cNvSpPr/>
              <p:nvPr/>
            </p:nvSpPr>
            <p:spPr>
              <a:xfrm>
                <a:off x="3768840" y="4741920"/>
                <a:ext cx="19080" cy="11160"/>
              </a:xfrm>
              <a:custGeom>
                <a:avLst/>
                <a:gdLst/>
                <a:ahLst/>
                <a:rect l="l" t="t" r="r" b="b"/>
                <a:pathLst>
                  <a:path w="61" h="47">
                    <a:moveTo>
                      <a:pt x="57" y="47"/>
                    </a:moveTo>
                    <a:lnTo>
                      <a:pt x="59" y="41"/>
                    </a:lnTo>
                    <a:lnTo>
                      <a:pt x="61" y="34"/>
                    </a:lnTo>
                    <a:lnTo>
                      <a:pt x="61" y="28"/>
                    </a:lnTo>
                    <a:lnTo>
                      <a:pt x="59" y="21"/>
                    </a:lnTo>
                    <a:lnTo>
                      <a:pt x="57" y="16"/>
                    </a:lnTo>
                    <a:lnTo>
                      <a:pt x="53" y="12"/>
                    </a:lnTo>
                    <a:lnTo>
                      <a:pt x="49" y="8"/>
                    </a:lnTo>
                    <a:lnTo>
                      <a:pt x="44" y="4"/>
                    </a:lnTo>
                    <a:lnTo>
                      <a:pt x="38" y="1"/>
                    </a:lnTo>
                    <a:lnTo>
                      <a:pt x="33" y="0"/>
                    </a:lnTo>
                    <a:lnTo>
                      <a:pt x="26" y="0"/>
                    </a:lnTo>
                    <a:lnTo>
                      <a:pt x="21" y="1"/>
                    </a:lnTo>
                    <a:lnTo>
                      <a:pt x="15" y="3"/>
                    </a:lnTo>
                    <a:lnTo>
                      <a:pt x="9" y="7"/>
                    </a:lnTo>
                    <a:lnTo>
                      <a:pt x="5" y="11"/>
                    </a:lnTo>
                    <a:lnTo>
                      <a:pt x="0" y="17"/>
                    </a:lnTo>
                    <a:lnTo>
                      <a:pt x="57" y="47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2" name=""/>
              <p:cNvSpPr/>
              <p:nvPr/>
            </p:nvSpPr>
            <p:spPr>
              <a:xfrm>
                <a:off x="3666960" y="4746600"/>
                <a:ext cx="119160" cy="136440"/>
              </a:xfrm>
              <a:custGeom>
                <a:avLst/>
                <a:gdLst/>
                <a:ahLst/>
                <a:rect l="l" t="t" r="r" b="b"/>
                <a:pathLst>
                  <a:path w="376" h="631">
                    <a:moveTo>
                      <a:pt x="27" y="615"/>
                    </a:moveTo>
                    <a:lnTo>
                      <a:pt x="56" y="631"/>
                    </a:lnTo>
                    <a:lnTo>
                      <a:pt x="376" y="30"/>
                    </a:lnTo>
                    <a:lnTo>
                      <a:pt x="319" y="0"/>
                    </a:lnTo>
                    <a:lnTo>
                      <a:pt x="0" y="601"/>
                    </a:lnTo>
                    <a:lnTo>
                      <a:pt x="27" y="615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3" name=""/>
              <p:cNvSpPr/>
              <p:nvPr/>
            </p:nvSpPr>
            <p:spPr>
              <a:xfrm>
                <a:off x="3665520" y="4876920"/>
                <a:ext cx="20520" cy="9360"/>
              </a:xfrm>
              <a:custGeom>
                <a:avLst/>
                <a:gdLst/>
                <a:ahLst/>
                <a:rect l="l" t="t" r="r" b="b"/>
                <a:pathLst>
                  <a:path w="60" h="47">
                    <a:moveTo>
                      <a:pt x="4" y="0"/>
                    </a:moveTo>
                    <a:lnTo>
                      <a:pt x="1" y="6"/>
                    </a:lnTo>
                    <a:lnTo>
                      <a:pt x="0" y="13"/>
                    </a:lnTo>
                    <a:lnTo>
                      <a:pt x="0" y="20"/>
                    </a:lnTo>
                    <a:lnTo>
                      <a:pt x="1" y="26"/>
                    </a:lnTo>
                    <a:lnTo>
                      <a:pt x="4" y="31"/>
                    </a:lnTo>
                    <a:lnTo>
                      <a:pt x="8" y="35"/>
                    </a:lnTo>
                    <a:lnTo>
                      <a:pt x="12" y="39"/>
                    </a:lnTo>
                    <a:lnTo>
                      <a:pt x="17" y="43"/>
                    </a:lnTo>
                    <a:lnTo>
                      <a:pt x="22" y="46"/>
                    </a:lnTo>
                    <a:lnTo>
                      <a:pt x="27" y="47"/>
                    </a:lnTo>
                    <a:lnTo>
                      <a:pt x="34" y="47"/>
                    </a:lnTo>
                    <a:lnTo>
                      <a:pt x="39" y="46"/>
                    </a:lnTo>
                    <a:lnTo>
                      <a:pt x="46" y="44"/>
                    </a:lnTo>
                    <a:lnTo>
                      <a:pt x="51" y="41"/>
                    </a:lnTo>
                    <a:lnTo>
                      <a:pt x="56" y="37"/>
                    </a:lnTo>
                    <a:lnTo>
                      <a:pt x="60" y="3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4" name=""/>
              <p:cNvSpPr/>
              <p:nvPr/>
            </p:nvSpPr>
            <p:spPr>
              <a:xfrm>
                <a:off x="3881520" y="4608360"/>
                <a:ext cx="17280" cy="9720"/>
              </a:xfrm>
              <a:custGeom>
                <a:avLst/>
                <a:gdLst/>
                <a:ahLst/>
                <a:rect l="l" t="t" r="r" b="b"/>
                <a:pathLst>
                  <a:path w="59" h="47">
                    <a:moveTo>
                      <a:pt x="55" y="47"/>
                    </a:moveTo>
                    <a:lnTo>
                      <a:pt x="58" y="41"/>
                    </a:lnTo>
                    <a:lnTo>
                      <a:pt x="59" y="34"/>
                    </a:lnTo>
                    <a:lnTo>
                      <a:pt x="59" y="28"/>
                    </a:lnTo>
                    <a:lnTo>
                      <a:pt x="58" y="22"/>
                    </a:lnTo>
                    <a:lnTo>
                      <a:pt x="55" y="16"/>
                    </a:lnTo>
                    <a:lnTo>
                      <a:pt x="52" y="12"/>
                    </a:lnTo>
                    <a:lnTo>
                      <a:pt x="48" y="8"/>
                    </a:lnTo>
                    <a:lnTo>
                      <a:pt x="43" y="4"/>
                    </a:lnTo>
                    <a:lnTo>
                      <a:pt x="38" y="1"/>
                    </a:lnTo>
                    <a:lnTo>
                      <a:pt x="31" y="0"/>
                    </a:lnTo>
                    <a:lnTo>
                      <a:pt x="26" y="0"/>
                    </a:lnTo>
                    <a:lnTo>
                      <a:pt x="19" y="0"/>
                    </a:lnTo>
                    <a:lnTo>
                      <a:pt x="14" y="1"/>
                    </a:lnTo>
                    <a:lnTo>
                      <a:pt x="9" y="5"/>
                    </a:lnTo>
                    <a:lnTo>
                      <a:pt x="4" y="9"/>
                    </a:lnTo>
                    <a:lnTo>
                      <a:pt x="0" y="16"/>
                    </a:lnTo>
                    <a:lnTo>
                      <a:pt x="55" y="47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5" name=""/>
              <p:cNvSpPr/>
              <p:nvPr/>
            </p:nvSpPr>
            <p:spPr>
              <a:xfrm>
                <a:off x="3768840" y="4611600"/>
                <a:ext cx="128520" cy="141480"/>
              </a:xfrm>
              <a:custGeom>
                <a:avLst/>
                <a:gdLst/>
                <a:ahLst/>
                <a:rect l="l" t="t" r="r" b="b"/>
                <a:pathLst>
                  <a:path w="408" h="644">
                    <a:moveTo>
                      <a:pt x="28" y="628"/>
                    </a:moveTo>
                    <a:lnTo>
                      <a:pt x="56" y="644"/>
                    </a:lnTo>
                    <a:lnTo>
                      <a:pt x="408" y="31"/>
                    </a:lnTo>
                    <a:lnTo>
                      <a:pt x="353" y="0"/>
                    </a:lnTo>
                    <a:lnTo>
                      <a:pt x="0" y="612"/>
                    </a:lnTo>
                    <a:lnTo>
                      <a:pt x="28" y="628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6" name=""/>
              <p:cNvSpPr/>
              <p:nvPr/>
            </p:nvSpPr>
            <p:spPr>
              <a:xfrm>
                <a:off x="3767040" y="4746600"/>
                <a:ext cx="19080" cy="9720"/>
              </a:xfrm>
              <a:custGeom>
                <a:avLst/>
                <a:gdLst/>
                <a:ahLst/>
                <a:rect l="l" t="t" r="r" b="b"/>
                <a:pathLst>
                  <a:path w="61" h="48">
                    <a:moveTo>
                      <a:pt x="5" y="0"/>
                    </a:moveTo>
                    <a:lnTo>
                      <a:pt x="2" y="7"/>
                    </a:lnTo>
                    <a:lnTo>
                      <a:pt x="0" y="13"/>
                    </a:lnTo>
                    <a:lnTo>
                      <a:pt x="0" y="20"/>
                    </a:lnTo>
                    <a:lnTo>
                      <a:pt x="2" y="25"/>
                    </a:lnTo>
                    <a:lnTo>
                      <a:pt x="4" y="30"/>
                    </a:lnTo>
                    <a:lnTo>
                      <a:pt x="8" y="36"/>
                    </a:lnTo>
                    <a:lnTo>
                      <a:pt x="12" y="40"/>
                    </a:lnTo>
                    <a:lnTo>
                      <a:pt x="17" y="44"/>
                    </a:lnTo>
                    <a:lnTo>
                      <a:pt x="23" y="46"/>
                    </a:lnTo>
                    <a:lnTo>
                      <a:pt x="28" y="48"/>
                    </a:lnTo>
                    <a:lnTo>
                      <a:pt x="34" y="48"/>
                    </a:lnTo>
                    <a:lnTo>
                      <a:pt x="40" y="48"/>
                    </a:lnTo>
                    <a:lnTo>
                      <a:pt x="46" y="45"/>
                    </a:lnTo>
                    <a:lnTo>
                      <a:pt x="51" y="42"/>
                    </a:lnTo>
                    <a:lnTo>
                      <a:pt x="57" y="37"/>
                    </a:lnTo>
                    <a:lnTo>
                      <a:pt x="61" y="32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7" name=""/>
              <p:cNvSpPr/>
              <p:nvPr/>
            </p:nvSpPr>
            <p:spPr>
              <a:xfrm>
                <a:off x="3983040" y="4473720"/>
                <a:ext cx="19080" cy="10800"/>
              </a:xfrm>
              <a:custGeom>
                <a:avLst/>
                <a:gdLst/>
                <a:ahLst/>
                <a:rect l="l" t="t" r="r" b="b"/>
                <a:pathLst>
                  <a:path w="61" h="47">
                    <a:moveTo>
                      <a:pt x="57" y="47"/>
                    </a:moveTo>
                    <a:lnTo>
                      <a:pt x="59" y="40"/>
                    </a:lnTo>
                    <a:lnTo>
                      <a:pt x="61" y="33"/>
                    </a:lnTo>
                    <a:lnTo>
                      <a:pt x="61" y="27"/>
                    </a:lnTo>
                    <a:lnTo>
                      <a:pt x="58" y="21"/>
                    </a:lnTo>
                    <a:lnTo>
                      <a:pt x="55" y="16"/>
                    </a:lnTo>
                    <a:lnTo>
                      <a:pt x="53" y="12"/>
                    </a:lnTo>
                    <a:lnTo>
                      <a:pt x="47" y="8"/>
                    </a:lnTo>
                    <a:lnTo>
                      <a:pt x="42" y="4"/>
                    </a:lnTo>
                    <a:lnTo>
                      <a:pt x="37" y="1"/>
                    </a:lnTo>
                    <a:lnTo>
                      <a:pt x="32" y="0"/>
                    </a:lnTo>
                    <a:lnTo>
                      <a:pt x="25" y="0"/>
                    </a:lnTo>
                    <a:lnTo>
                      <a:pt x="20" y="1"/>
                    </a:lnTo>
                    <a:lnTo>
                      <a:pt x="15" y="2"/>
                    </a:lnTo>
                    <a:lnTo>
                      <a:pt x="9" y="6"/>
                    </a:lnTo>
                    <a:lnTo>
                      <a:pt x="4" y="12"/>
                    </a:lnTo>
                    <a:lnTo>
                      <a:pt x="0" y="17"/>
                    </a:lnTo>
                    <a:lnTo>
                      <a:pt x="57" y="47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00" bIns="-36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8" name=""/>
              <p:cNvSpPr/>
              <p:nvPr/>
            </p:nvSpPr>
            <p:spPr>
              <a:xfrm>
                <a:off x="3879720" y="4478400"/>
                <a:ext cx="120960" cy="139680"/>
              </a:xfrm>
              <a:custGeom>
                <a:avLst/>
                <a:gdLst/>
                <a:ahLst/>
                <a:rect l="l" t="t" r="r" b="b"/>
                <a:pathLst>
                  <a:path w="378" h="641">
                    <a:moveTo>
                      <a:pt x="29" y="627"/>
                    </a:moveTo>
                    <a:lnTo>
                      <a:pt x="57" y="641"/>
                    </a:lnTo>
                    <a:lnTo>
                      <a:pt x="378" y="30"/>
                    </a:lnTo>
                    <a:lnTo>
                      <a:pt x="321" y="0"/>
                    </a:lnTo>
                    <a:lnTo>
                      <a:pt x="0" y="612"/>
                    </a:lnTo>
                    <a:lnTo>
                      <a:pt x="29" y="627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9" name=""/>
              <p:cNvSpPr/>
              <p:nvPr/>
            </p:nvSpPr>
            <p:spPr>
              <a:xfrm>
                <a:off x="3878280" y="4611600"/>
                <a:ext cx="19080" cy="11160"/>
              </a:xfrm>
              <a:custGeom>
                <a:avLst/>
                <a:gdLst/>
                <a:ahLst/>
                <a:rect l="l" t="t" r="r" b="b"/>
                <a:pathLst>
                  <a:path w="61" h="48">
                    <a:moveTo>
                      <a:pt x="4" y="0"/>
                    </a:moveTo>
                    <a:lnTo>
                      <a:pt x="2" y="7"/>
                    </a:lnTo>
                    <a:lnTo>
                      <a:pt x="0" y="13"/>
                    </a:lnTo>
                    <a:lnTo>
                      <a:pt x="0" y="20"/>
                    </a:lnTo>
                    <a:lnTo>
                      <a:pt x="3" y="25"/>
                    </a:lnTo>
                    <a:lnTo>
                      <a:pt x="6" y="32"/>
                    </a:lnTo>
                    <a:lnTo>
                      <a:pt x="8" y="36"/>
                    </a:lnTo>
                    <a:lnTo>
                      <a:pt x="14" y="40"/>
                    </a:lnTo>
                    <a:lnTo>
                      <a:pt x="18" y="44"/>
                    </a:lnTo>
                    <a:lnTo>
                      <a:pt x="24" y="45"/>
                    </a:lnTo>
                    <a:lnTo>
                      <a:pt x="29" y="46"/>
                    </a:lnTo>
                    <a:lnTo>
                      <a:pt x="36" y="48"/>
                    </a:lnTo>
                    <a:lnTo>
                      <a:pt x="41" y="46"/>
                    </a:lnTo>
                    <a:lnTo>
                      <a:pt x="46" y="44"/>
                    </a:lnTo>
                    <a:lnTo>
                      <a:pt x="52" y="41"/>
                    </a:lnTo>
                    <a:lnTo>
                      <a:pt x="57" y="36"/>
                    </a:lnTo>
                    <a:lnTo>
                      <a:pt x="61" y="29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0" name=""/>
              <p:cNvSpPr/>
              <p:nvPr/>
            </p:nvSpPr>
            <p:spPr>
              <a:xfrm>
                <a:off x="4094280" y="4343400"/>
                <a:ext cx="19080" cy="9360"/>
              </a:xfrm>
              <a:custGeom>
                <a:avLst/>
                <a:gdLst/>
                <a:ahLst/>
                <a:rect l="l" t="t" r="r" b="b"/>
                <a:pathLst>
                  <a:path w="61" h="48">
                    <a:moveTo>
                      <a:pt x="55" y="48"/>
                    </a:moveTo>
                    <a:lnTo>
                      <a:pt x="58" y="42"/>
                    </a:lnTo>
                    <a:lnTo>
                      <a:pt x="61" y="35"/>
                    </a:lnTo>
                    <a:lnTo>
                      <a:pt x="61" y="28"/>
                    </a:lnTo>
                    <a:lnTo>
                      <a:pt x="59" y="23"/>
                    </a:lnTo>
                    <a:lnTo>
                      <a:pt x="57" y="18"/>
                    </a:lnTo>
                    <a:lnTo>
                      <a:pt x="53" y="13"/>
                    </a:lnTo>
                    <a:lnTo>
                      <a:pt x="49" y="9"/>
                    </a:lnTo>
                    <a:lnTo>
                      <a:pt x="44" y="5"/>
                    </a:lnTo>
                    <a:lnTo>
                      <a:pt x="38" y="2"/>
                    </a:lnTo>
                    <a:lnTo>
                      <a:pt x="33" y="1"/>
                    </a:lnTo>
                    <a:lnTo>
                      <a:pt x="27" y="0"/>
                    </a:lnTo>
                    <a:lnTo>
                      <a:pt x="21" y="1"/>
                    </a:lnTo>
                    <a:lnTo>
                      <a:pt x="16" y="2"/>
                    </a:lnTo>
                    <a:lnTo>
                      <a:pt x="9" y="6"/>
                    </a:lnTo>
                    <a:lnTo>
                      <a:pt x="6" y="10"/>
                    </a:lnTo>
                    <a:lnTo>
                      <a:pt x="0" y="17"/>
                    </a:lnTo>
                    <a:lnTo>
                      <a:pt x="55" y="48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1" name=""/>
              <p:cNvSpPr/>
              <p:nvPr/>
            </p:nvSpPr>
            <p:spPr>
              <a:xfrm>
                <a:off x="3983040" y="4346640"/>
                <a:ext cx="128520" cy="137880"/>
              </a:xfrm>
              <a:custGeom>
                <a:avLst/>
                <a:gdLst/>
                <a:ahLst/>
                <a:rect l="l" t="t" r="r" b="b"/>
                <a:pathLst>
                  <a:path w="407" h="630">
                    <a:moveTo>
                      <a:pt x="28" y="615"/>
                    </a:moveTo>
                    <a:lnTo>
                      <a:pt x="55" y="630"/>
                    </a:lnTo>
                    <a:lnTo>
                      <a:pt x="407" y="31"/>
                    </a:lnTo>
                    <a:lnTo>
                      <a:pt x="352" y="0"/>
                    </a:lnTo>
                    <a:lnTo>
                      <a:pt x="0" y="598"/>
                    </a:lnTo>
                    <a:lnTo>
                      <a:pt x="28" y="615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2" name=""/>
              <p:cNvSpPr/>
              <p:nvPr/>
            </p:nvSpPr>
            <p:spPr>
              <a:xfrm>
                <a:off x="3981600" y="4478400"/>
                <a:ext cx="17280" cy="9360"/>
              </a:xfrm>
              <a:custGeom>
                <a:avLst/>
                <a:gdLst/>
                <a:ahLst/>
                <a:rect l="l" t="t" r="r" b="b"/>
                <a:pathLst>
                  <a:path w="59" h="48">
                    <a:moveTo>
                      <a:pt x="4" y="0"/>
                    </a:moveTo>
                    <a:lnTo>
                      <a:pt x="1" y="7"/>
                    </a:lnTo>
                    <a:lnTo>
                      <a:pt x="0" y="14"/>
                    </a:lnTo>
                    <a:lnTo>
                      <a:pt x="0" y="19"/>
                    </a:lnTo>
                    <a:lnTo>
                      <a:pt x="1" y="26"/>
                    </a:lnTo>
                    <a:lnTo>
                      <a:pt x="3" y="31"/>
                    </a:lnTo>
                    <a:lnTo>
                      <a:pt x="7" y="36"/>
                    </a:lnTo>
                    <a:lnTo>
                      <a:pt x="11" y="40"/>
                    </a:lnTo>
                    <a:lnTo>
                      <a:pt x="16" y="44"/>
                    </a:lnTo>
                    <a:lnTo>
                      <a:pt x="21" y="47"/>
                    </a:lnTo>
                    <a:lnTo>
                      <a:pt x="26" y="48"/>
                    </a:lnTo>
                    <a:lnTo>
                      <a:pt x="33" y="48"/>
                    </a:lnTo>
                    <a:lnTo>
                      <a:pt x="38" y="48"/>
                    </a:lnTo>
                    <a:lnTo>
                      <a:pt x="45" y="46"/>
                    </a:lnTo>
                    <a:lnTo>
                      <a:pt x="50" y="43"/>
                    </a:lnTo>
                    <a:lnTo>
                      <a:pt x="55" y="39"/>
                    </a:lnTo>
                    <a:lnTo>
                      <a:pt x="59" y="32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3" name=""/>
              <p:cNvSpPr/>
              <p:nvPr/>
            </p:nvSpPr>
            <p:spPr>
              <a:xfrm>
                <a:off x="4194000" y="4216320"/>
                <a:ext cx="20880" cy="12960"/>
              </a:xfrm>
              <a:custGeom>
                <a:avLst/>
                <a:gdLst/>
                <a:ahLst/>
                <a:rect l="l" t="t" r="r" b="b"/>
                <a:pathLst>
                  <a:path w="60" h="47">
                    <a:moveTo>
                      <a:pt x="56" y="47"/>
                    </a:moveTo>
                    <a:lnTo>
                      <a:pt x="59" y="41"/>
                    </a:lnTo>
                    <a:lnTo>
                      <a:pt x="60" y="34"/>
                    </a:lnTo>
                    <a:lnTo>
                      <a:pt x="60" y="27"/>
                    </a:lnTo>
                    <a:lnTo>
                      <a:pt x="59" y="22"/>
                    </a:lnTo>
                    <a:lnTo>
                      <a:pt x="56" y="17"/>
                    </a:lnTo>
                    <a:lnTo>
                      <a:pt x="52" y="12"/>
                    </a:lnTo>
                    <a:lnTo>
                      <a:pt x="48" y="8"/>
                    </a:lnTo>
                    <a:lnTo>
                      <a:pt x="43" y="4"/>
                    </a:lnTo>
                    <a:lnTo>
                      <a:pt x="38" y="1"/>
                    </a:lnTo>
                    <a:lnTo>
                      <a:pt x="33" y="0"/>
                    </a:lnTo>
                    <a:lnTo>
                      <a:pt x="26" y="0"/>
                    </a:lnTo>
                    <a:lnTo>
                      <a:pt x="21" y="0"/>
                    </a:lnTo>
                    <a:lnTo>
                      <a:pt x="15" y="3"/>
                    </a:lnTo>
                    <a:lnTo>
                      <a:pt x="9" y="5"/>
                    </a:lnTo>
                    <a:lnTo>
                      <a:pt x="5" y="10"/>
                    </a:lnTo>
                    <a:lnTo>
                      <a:pt x="0" y="17"/>
                    </a:lnTo>
                    <a:lnTo>
                      <a:pt x="56" y="47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840" bIns="-33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4" name=""/>
              <p:cNvSpPr/>
              <p:nvPr/>
            </p:nvSpPr>
            <p:spPr>
              <a:xfrm>
                <a:off x="4094280" y="4221000"/>
                <a:ext cx="118800" cy="131760"/>
              </a:xfrm>
              <a:custGeom>
                <a:avLst/>
                <a:gdLst/>
                <a:ahLst/>
                <a:rect l="l" t="t" r="r" b="b"/>
                <a:pathLst>
                  <a:path w="376" h="603">
                    <a:moveTo>
                      <a:pt x="28" y="587"/>
                    </a:moveTo>
                    <a:lnTo>
                      <a:pt x="55" y="603"/>
                    </a:lnTo>
                    <a:lnTo>
                      <a:pt x="376" y="30"/>
                    </a:lnTo>
                    <a:lnTo>
                      <a:pt x="320" y="0"/>
                    </a:lnTo>
                    <a:lnTo>
                      <a:pt x="0" y="572"/>
                    </a:lnTo>
                    <a:lnTo>
                      <a:pt x="28" y="587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5" name=""/>
              <p:cNvSpPr/>
              <p:nvPr/>
            </p:nvSpPr>
            <p:spPr>
              <a:xfrm>
                <a:off x="4092480" y="4346640"/>
                <a:ext cx="19080" cy="11160"/>
              </a:xfrm>
              <a:custGeom>
                <a:avLst/>
                <a:gdLst/>
                <a:ahLst/>
                <a:rect l="l" t="t" r="r" b="b"/>
                <a:pathLst>
                  <a:path w="59" h="48">
                    <a:moveTo>
                      <a:pt x="4" y="0"/>
                    </a:moveTo>
                    <a:lnTo>
                      <a:pt x="2" y="6"/>
                    </a:lnTo>
                    <a:lnTo>
                      <a:pt x="0" y="13"/>
                    </a:lnTo>
                    <a:lnTo>
                      <a:pt x="0" y="19"/>
                    </a:lnTo>
                    <a:lnTo>
                      <a:pt x="2" y="26"/>
                    </a:lnTo>
                    <a:lnTo>
                      <a:pt x="4" y="31"/>
                    </a:lnTo>
                    <a:lnTo>
                      <a:pt x="7" y="36"/>
                    </a:lnTo>
                    <a:lnTo>
                      <a:pt x="12" y="40"/>
                    </a:lnTo>
                    <a:lnTo>
                      <a:pt x="16" y="43"/>
                    </a:lnTo>
                    <a:lnTo>
                      <a:pt x="21" y="46"/>
                    </a:lnTo>
                    <a:lnTo>
                      <a:pt x="28" y="47"/>
                    </a:lnTo>
                    <a:lnTo>
                      <a:pt x="33" y="48"/>
                    </a:lnTo>
                    <a:lnTo>
                      <a:pt x="40" y="47"/>
                    </a:lnTo>
                    <a:lnTo>
                      <a:pt x="45" y="46"/>
                    </a:lnTo>
                    <a:lnTo>
                      <a:pt x="50" y="42"/>
                    </a:lnTo>
                    <a:lnTo>
                      <a:pt x="56" y="36"/>
                    </a:lnTo>
                    <a:lnTo>
                      <a:pt x="59" y="31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6" name=""/>
              <p:cNvSpPr/>
              <p:nvPr/>
            </p:nvSpPr>
            <p:spPr>
              <a:xfrm>
                <a:off x="4308480" y="4102200"/>
                <a:ext cx="19080" cy="9360"/>
              </a:xfrm>
              <a:custGeom>
                <a:avLst/>
                <a:gdLst/>
                <a:ahLst/>
                <a:rect l="l" t="t" r="r" b="b"/>
                <a:pathLst>
                  <a:path w="59" h="50">
                    <a:moveTo>
                      <a:pt x="54" y="50"/>
                    </a:moveTo>
                    <a:lnTo>
                      <a:pt x="57" y="43"/>
                    </a:lnTo>
                    <a:lnTo>
                      <a:pt x="59" y="36"/>
                    </a:lnTo>
                    <a:lnTo>
                      <a:pt x="59" y="30"/>
                    </a:lnTo>
                    <a:lnTo>
                      <a:pt x="59" y="25"/>
                    </a:lnTo>
                    <a:lnTo>
                      <a:pt x="57" y="18"/>
                    </a:lnTo>
                    <a:lnTo>
                      <a:pt x="54" y="14"/>
                    </a:lnTo>
                    <a:lnTo>
                      <a:pt x="50" y="9"/>
                    </a:lnTo>
                    <a:lnTo>
                      <a:pt x="45" y="5"/>
                    </a:lnTo>
                    <a:lnTo>
                      <a:pt x="40" y="2"/>
                    </a:lnTo>
                    <a:lnTo>
                      <a:pt x="34" y="1"/>
                    </a:lnTo>
                    <a:lnTo>
                      <a:pt x="28" y="0"/>
                    </a:lnTo>
                    <a:lnTo>
                      <a:pt x="23" y="0"/>
                    </a:lnTo>
                    <a:lnTo>
                      <a:pt x="16" y="1"/>
                    </a:lnTo>
                    <a:lnTo>
                      <a:pt x="11" y="5"/>
                    </a:lnTo>
                    <a:lnTo>
                      <a:pt x="5" y="9"/>
                    </a:lnTo>
                    <a:lnTo>
                      <a:pt x="0" y="14"/>
                    </a:lnTo>
                    <a:lnTo>
                      <a:pt x="54" y="50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7" name=""/>
              <p:cNvSpPr/>
              <p:nvPr/>
            </p:nvSpPr>
            <p:spPr>
              <a:xfrm>
                <a:off x="4195800" y="4105440"/>
                <a:ext cx="128520" cy="123840"/>
              </a:xfrm>
              <a:custGeom>
                <a:avLst/>
                <a:gdLst/>
                <a:ahLst/>
                <a:rect l="l" t="t" r="r" b="b"/>
                <a:pathLst>
                  <a:path w="406" h="568">
                    <a:moveTo>
                      <a:pt x="28" y="549"/>
                    </a:moveTo>
                    <a:lnTo>
                      <a:pt x="54" y="568"/>
                    </a:lnTo>
                    <a:lnTo>
                      <a:pt x="406" y="36"/>
                    </a:lnTo>
                    <a:lnTo>
                      <a:pt x="352" y="0"/>
                    </a:lnTo>
                    <a:lnTo>
                      <a:pt x="0" y="532"/>
                    </a:lnTo>
                    <a:lnTo>
                      <a:pt x="28" y="549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8" name=""/>
              <p:cNvSpPr/>
              <p:nvPr/>
            </p:nvSpPr>
            <p:spPr>
              <a:xfrm>
                <a:off x="4194000" y="4221000"/>
                <a:ext cx="19080" cy="11160"/>
              </a:xfrm>
              <a:custGeom>
                <a:avLst/>
                <a:gdLst/>
                <a:ahLst/>
                <a:rect l="l" t="t" r="r" b="b"/>
                <a:pathLst>
                  <a:path w="59" h="50">
                    <a:moveTo>
                      <a:pt x="5" y="0"/>
                    </a:moveTo>
                    <a:lnTo>
                      <a:pt x="2" y="7"/>
                    </a:lnTo>
                    <a:lnTo>
                      <a:pt x="0" y="13"/>
                    </a:lnTo>
                    <a:lnTo>
                      <a:pt x="0" y="20"/>
                    </a:lnTo>
                    <a:lnTo>
                      <a:pt x="1" y="25"/>
                    </a:lnTo>
                    <a:lnTo>
                      <a:pt x="2" y="32"/>
                    </a:lnTo>
                    <a:lnTo>
                      <a:pt x="6" y="37"/>
                    </a:lnTo>
                    <a:lnTo>
                      <a:pt x="10" y="41"/>
                    </a:lnTo>
                    <a:lnTo>
                      <a:pt x="14" y="45"/>
                    </a:lnTo>
                    <a:lnTo>
                      <a:pt x="19" y="48"/>
                    </a:lnTo>
                    <a:lnTo>
                      <a:pt x="26" y="49"/>
                    </a:lnTo>
                    <a:lnTo>
                      <a:pt x="31" y="50"/>
                    </a:lnTo>
                    <a:lnTo>
                      <a:pt x="38" y="50"/>
                    </a:lnTo>
                    <a:lnTo>
                      <a:pt x="43" y="49"/>
                    </a:lnTo>
                    <a:lnTo>
                      <a:pt x="48" y="46"/>
                    </a:lnTo>
                    <a:lnTo>
                      <a:pt x="54" y="41"/>
                    </a:lnTo>
                    <a:lnTo>
                      <a:pt x="59" y="36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9" name=""/>
              <p:cNvSpPr/>
              <p:nvPr/>
            </p:nvSpPr>
            <p:spPr>
              <a:xfrm>
                <a:off x="4410000" y="3995640"/>
                <a:ext cx="19080" cy="11160"/>
              </a:xfrm>
              <a:custGeom>
                <a:avLst/>
                <a:gdLst/>
                <a:ahLst/>
                <a:rect l="l" t="t" r="r" b="b"/>
                <a:pathLst>
                  <a:path w="59" h="52">
                    <a:moveTo>
                      <a:pt x="52" y="52"/>
                    </a:moveTo>
                    <a:lnTo>
                      <a:pt x="56" y="45"/>
                    </a:lnTo>
                    <a:lnTo>
                      <a:pt x="58" y="38"/>
                    </a:lnTo>
                    <a:lnTo>
                      <a:pt x="59" y="32"/>
                    </a:lnTo>
                    <a:lnTo>
                      <a:pt x="58" y="25"/>
                    </a:lnTo>
                    <a:lnTo>
                      <a:pt x="55" y="20"/>
                    </a:lnTo>
                    <a:lnTo>
                      <a:pt x="52" y="15"/>
                    </a:lnTo>
                    <a:lnTo>
                      <a:pt x="48" y="11"/>
                    </a:lnTo>
                    <a:lnTo>
                      <a:pt x="45" y="7"/>
                    </a:lnTo>
                    <a:lnTo>
                      <a:pt x="39" y="4"/>
                    </a:lnTo>
                    <a:lnTo>
                      <a:pt x="33" y="2"/>
                    </a:lnTo>
                    <a:lnTo>
                      <a:pt x="27" y="0"/>
                    </a:lnTo>
                    <a:lnTo>
                      <a:pt x="21" y="2"/>
                    </a:lnTo>
                    <a:lnTo>
                      <a:pt x="16" y="3"/>
                    </a:lnTo>
                    <a:lnTo>
                      <a:pt x="10" y="6"/>
                    </a:lnTo>
                    <a:lnTo>
                      <a:pt x="5" y="10"/>
                    </a:lnTo>
                    <a:lnTo>
                      <a:pt x="0" y="16"/>
                    </a:lnTo>
                    <a:lnTo>
                      <a:pt x="52" y="52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0" name=""/>
              <p:cNvSpPr/>
              <p:nvPr/>
            </p:nvSpPr>
            <p:spPr>
              <a:xfrm>
                <a:off x="4308480" y="4000680"/>
                <a:ext cx="117360" cy="110880"/>
              </a:xfrm>
              <a:custGeom>
                <a:avLst/>
                <a:gdLst/>
                <a:ahLst/>
                <a:rect l="l" t="t" r="r" b="b"/>
                <a:pathLst>
                  <a:path w="373" h="513">
                    <a:moveTo>
                      <a:pt x="28" y="496"/>
                    </a:moveTo>
                    <a:lnTo>
                      <a:pt x="54" y="513"/>
                    </a:lnTo>
                    <a:lnTo>
                      <a:pt x="373" y="36"/>
                    </a:lnTo>
                    <a:lnTo>
                      <a:pt x="321" y="0"/>
                    </a:lnTo>
                    <a:lnTo>
                      <a:pt x="0" y="477"/>
                    </a:lnTo>
                    <a:lnTo>
                      <a:pt x="28" y="496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1" name=""/>
              <p:cNvSpPr/>
              <p:nvPr/>
            </p:nvSpPr>
            <p:spPr>
              <a:xfrm>
                <a:off x="4305240" y="4105440"/>
                <a:ext cx="19080" cy="9360"/>
              </a:xfrm>
              <a:custGeom>
                <a:avLst/>
                <a:gdLst/>
                <a:ahLst/>
                <a:rect l="l" t="t" r="r" b="b"/>
                <a:pathLst>
                  <a:path w="59" h="50">
                    <a:moveTo>
                      <a:pt x="5" y="0"/>
                    </a:moveTo>
                    <a:lnTo>
                      <a:pt x="3" y="7"/>
                    </a:lnTo>
                    <a:lnTo>
                      <a:pt x="0" y="13"/>
                    </a:lnTo>
                    <a:lnTo>
                      <a:pt x="0" y="20"/>
                    </a:lnTo>
                    <a:lnTo>
                      <a:pt x="1" y="26"/>
                    </a:lnTo>
                    <a:lnTo>
                      <a:pt x="3" y="32"/>
                    </a:lnTo>
                    <a:lnTo>
                      <a:pt x="5" y="37"/>
                    </a:lnTo>
                    <a:lnTo>
                      <a:pt x="9" y="41"/>
                    </a:lnTo>
                    <a:lnTo>
                      <a:pt x="14" y="45"/>
                    </a:lnTo>
                    <a:lnTo>
                      <a:pt x="20" y="47"/>
                    </a:lnTo>
                    <a:lnTo>
                      <a:pt x="25" y="50"/>
                    </a:lnTo>
                    <a:lnTo>
                      <a:pt x="31" y="50"/>
                    </a:lnTo>
                    <a:lnTo>
                      <a:pt x="37" y="50"/>
                    </a:lnTo>
                    <a:lnTo>
                      <a:pt x="43" y="49"/>
                    </a:lnTo>
                    <a:lnTo>
                      <a:pt x="49" y="46"/>
                    </a:lnTo>
                    <a:lnTo>
                      <a:pt x="54" y="42"/>
                    </a:lnTo>
                    <a:lnTo>
                      <a:pt x="59" y="36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2" name=""/>
              <p:cNvSpPr/>
              <p:nvPr/>
            </p:nvSpPr>
            <p:spPr>
              <a:xfrm>
                <a:off x="4521240" y="3906720"/>
                <a:ext cx="19080" cy="11160"/>
              </a:xfrm>
              <a:custGeom>
                <a:avLst/>
                <a:gdLst/>
                <a:ahLst/>
                <a:rect l="l" t="t" r="r" b="b"/>
                <a:pathLst>
                  <a:path w="58" h="53">
                    <a:moveTo>
                      <a:pt x="49" y="53"/>
                    </a:moveTo>
                    <a:lnTo>
                      <a:pt x="54" y="46"/>
                    </a:lnTo>
                    <a:lnTo>
                      <a:pt x="57" y="41"/>
                    </a:lnTo>
                    <a:lnTo>
                      <a:pt x="58" y="35"/>
                    </a:lnTo>
                    <a:lnTo>
                      <a:pt x="57" y="28"/>
                    </a:lnTo>
                    <a:lnTo>
                      <a:pt x="56" y="23"/>
                    </a:lnTo>
                    <a:lnTo>
                      <a:pt x="54" y="17"/>
                    </a:lnTo>
                    <a:lnTo>
                      <a:pt x="50" y="12"/>
                    </a:lnTo>
                    <a:lnTo>
                      <a:pt x="46" y="8"/>
                    </a:lnTo>
                    <a:lnTo>
                      <a:pt x="41" y="4"/>
                    </a:lnTo>
                    <a:lnTo>
                      <a:pt x="36" y="2"/>
                    </a:lnTo>
                    <a:lnTo>
                      <a:pt x="31" y="0"/>
                    </a:lnTo>
                    <a:lnTo>
                      <a:pt x="24" y="0"/>
                    </a:lnTo>
                    <a:lnTo>
                      <a:pt x="17" y="0"/>
                    </a:lnTo>
                    <a:lnTo>
                      <a:pt x="12" y="3"/>
                    </a:lnTo>
                    <a:lnTo>
                      <a:pt x="7" y="7"/>
                    </a:lnTo>
                    <a:lnTo>
                      <a:pt x="0" y="11"/>
                    </a:lnTo>
                    <a:lnTo>
                      <a:pt x="49" y="53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3" name=""/>
              <p:cNvSpPr/>
              <p:nvPr/>
            </p:nvSpPr>
            <p:spPr>
              <a:xfrm>
                <a:off x="4410000" y="3908520"/>
                <a:ext cx="127080" cy="100080"/>
              </a:xfrm>
              <a:custGeom>
                <a:avLst/>
                <a:gdLst/>
                <a:ahLst/>
                <a:rect l="l" t="t" r="r" b="b"/>
                <a:pathLst>
                  <a:path w="400" h="453">
                    <a:moveTo>
                      <a:pt x="24" y="432"/>
                    </a:moveTo>
                    <a:lnTo>
                      <a:pt x="49" y="453"/>
                    </a:lnTo>
                    <a:lnTo>
                      <a:pt x="400" y="42"/>
                    </a:lnTo>
                    <a:lnTo>
                      <a:pt x="351" y="0"/>
                    </a:lnTo>
                    <a:lnTo>
                      <a:pt x="0" y="411"/>
                    </a:lnTo>
                    <a:lnTo>
                      <a:pt x="24" y="432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4" name=""/>
              <p:cNvSpPr/>
              <p:nvPr/>
            </p:nvSpPr>
            <p:spPr>
              <a:xfrm>
                <a:off x="4406760" y="3998880"/>
                <a:ext cx="19080" cy="12600"/>
              </a:xfrm>
              <a:custGeom>
                <a:avLst/>
                <a:gdLst/>
                <a:ahLst/>
                <a:rect l="l" t="t" r="r" b="b"/>
                <a:pathLst>
                  <a:path w="58" h="54">
                    <a:moveTo>
                      <a:pt x="9" y="0"/>
                    </a:moveTo>
                    <a:lnTo>
                      <a:pt x="4" y="7"/>
                    </a:lnTo>
                    <a:lnTo>
                      <a:pt x="2" y="13"/>
                    </a:lnTo>
                    <a:lnTo>
                      <a:pt x="0" y="19"/>
                    </a:lnTo>
                    <a:lnTo>
                      <a:pt x="2" y="25"/>
                    </a:lnTo>
                    <a:lnTo>
                      <a:pt x="3" y="30"/>
                    </a:lnTo>
                    <a:lnTo>
                      <a:pt x="4" y="37"/>
                    </a:lnTo>
                    <a:lnTo>
                      <a:pt x="8" y="41"/>
                    </a:lnTo>
                    <a:lnTo>
                      <a:pt x="12" y="45"/>
                    </a:lnTo>
                    <a:lnTo>
                      <a:pt x="17" y="49"/>
                    </a:lnTo>
                    <a:lnTo>
                      <a:pt x="23" y="51"/>
                    </a:lnTo>
                    <a:lnTo>
                      <a:pt x="28" y="53"/>
                    </a:lnTo>
                    <a:lnTo>
                      <a:pt x="34" y="54"/>
                    </a:lnTo>
                    <a:lnTo>
                      <a:pt x="40" y="53"/>
                    </a:lnTo>
                    <a:lnTo>
                      <a:pt x="46" y="51"/>
                    </a:lnTo>
                    <a:lnTo>
                      <a:pt x="52" y="47"/>
                    </a:lnTo>
                    <a:lnTo>
                      <a:pt x="58" y="42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200" bIns="-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5" name=""/>
              <p:cNvSpPr/>
              <p:nvPr/>
            </p:nvSpPr>
            <p:spPr>
              <a:xfrm>
                <a:off x="4624560" y="3833640"/>
                <a:ext cx="17280" cy="12960"/>
              </a:xfrm>
              <a:custGeom>
                <a:avLst/>
                <a:gdLst/>
                <a:ahLst/>
                <a:rect l="l" t="t" r="r" b="b"/>
                <a:pathLst>
                  <a:path w="56" h="55">
                    <a:moveTo>
                      <a:pt x="46" y="55"/>
                    </a:moveTo>
                    <a:lnTo>
                      <a:pt x="52" y="48"/>
                    </a:lnTo>
                    <a:lnTo>
                      <a:pt x="54" y="43"/>
                    </a:lnTo>
                    <a:lnTo>
                      <a:pt x="56" y="36"/>
                    </a:lnTo>
                    <a:lnTo>
                      <a:pt x="56" y="31"/>
                    </a:lnTo>
                    <a:lnTo>
                      <a:pt x="54" y="25"/>
                    </a:lnTo>
                    <a:lnTo>
                      <a:pt x="53" y="19"/>
                    </a:lnTo>
                    <a:lnTo>
                      <a:pt x="49" y="14"/>
                    </a:lnTo>
                    <a:lnTo>
                      <a:pt x="45" y="10"/>
                    </a:lnTo>
                    <a:lnTo>
                      <a:pt x="41" y="6"/>
                    </a:lnTo>
                    <a:lnTo>
                      <a:pt x="36" y="2"/>
                    </a:lnTo>
                    <a:lnTo>
                      <a:pt x="31" y="1"/>
                    </a:lnTo>
                    <a:lnTo>
                      <a:pt x="24" y="0"/>
                    </a:lnTo>
                    <a:lnTo>
                      <a:pt x="17" y="1"/>
                    </a:lnTo>
                    <a:lnTo>
                      <a:pt x="12" y="2"/>
                    </a:lnTo>
                    <a:lnTo>
                      <a:pt x="6" y="6"/>
                    </a:lnTo>
                    <a:lnTo>
                      <a:pt x="0" y="10"/>
                    </a:lnTo>
                    <a:lnTo>
                      <a:pt x="46" y="55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840" bIns="-33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6" name=""/>
              <p:cNvSpPr/>
              <p:nvPr/>
            </p:nvSpPr>
            <p:spPr>
              <a:xfrm>
                <a:off x="4522680" y="3835440"/>
                <a:ext cx="115920" cy="82440"/>
              </a:xfrm>
              <a:custGeom>
                <a:avLst/>
                <a:gdLst/>
                <a:ahLst/>
                <a:rect l="l" t="t" r="r" b="b"/>
                <a:pathLst>
                  <a:path w="366" h="377">
                    <a:moveTo>
                      <a:pt x="23" y="355"/>
                    </a:moveTo>
                    <a:lnTo>
                      <a:pt x="46" y="377"/>
                    </a:lnTo>
                    <a:lnTo>
                      <a:pt x="366" y="45"/>
                    </a:lnTo>
                    <a:lnTo>
                      <a:pt x="320" y="0"/>
                    </a:lnTo>
                    <a:lnTo>
                      <a:pt x="0" y="333"/>
                    </a:lnTo>
                    <a:lnTo>
                      <a:pt x="23" y="355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5640" bIns="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7" name=""/>
              <p:cNvSpPr/>
              <p:nvPr/>
            </p:nvSpPr>
            <p:spPr>
              <a:xfrm>
                <a:off x="4518000" y="3908520"/>
                <a:ext cx="19080" cy="12600"/>
              </a:xfrm>
              <a:custGeom>
                <a:avLst/>
                <a:gdLst/>
                <a:ahLst/>
                <a:rect l="l" t="t" r="r" b="b"/>
                <a:pathLst>
                  <a:path w="55" h="55">
                    <a:moveTo>
                      <a:pt x="9" y="0"/>
                    </a:moveTo>
                    <a:lnTo>
                      <a:pt x="5" y="6"/>
                    </a:lnTo>
                    <a:lnTo>
                      <a:pt x="2" y="13"/>
                    </a:lnTo>
                    <a:lnTo>
                      <a:pt x="0" y="18"/>
                    </a:lnTo>
                    <a:lnTo>
                      <a:pt x="0" y="25"/>
                    </a:lnTo>
                    <a:lnTo>
                      <a:pt x="1" y="30"/>
                    </a:lnTo>
                    <a:lnTo>
                      <a:pt x="3" y="35"/>
                    </a:lnTo>
                    <a:lnTo>
                      <a:pt x="6" y="40"/>
                    </a:lnTo>
                    <a:lnTo>
                      <a:pt x="10" y="46"/>
                    </a:lnTo>
                    <a:lnTo>
                      <a:pt x="15" y="49"/>
                    </a:lnTo>
                    <a:lnTo>
                      <a:pt x="21" y="52"/>
                    </a:lnTo>
                    <a:lnTo>
                      <a:pt x="26" y="53"/>
                    </a:lnTo>
                    <a:lnTo>
                      <a:pt x="31" y="55"/>
                    </a:lnTo>
                    <a:lnTo>
                      <a:pt x="38" y="55"/>
                    </a:lnTo>
                    <a:lnTo>
                      <a:pt x="44" y="52"/>
                    </a:lnTo>
                    <a:lnTo>
                      <a:pt x="49" y="49"/>
                    </a:lnTo>
                    <a:lnTo>
                      <a:pt x="55" y="4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200" bIns="-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8" name=""/>
              <p:cNvSpPr/>
              <p:nvPr/>
            </p:nvSpPr>
            <p:spPr>
              <a:xfrm>
                <a:off x="4737240" y="3780000"/>
                <a:ext cx="15840" cy="14040"/>
              </a:xfrm>
              <a:custGeom>
                <a:avLst/>
                <a:gdLst/>
                <a:ahLst/>
                <a:rect l="l" t="t" r="r" b="b"/>
                <a:pathLst>
                  <a:path w="51" h="59">
                    <a:moveTo>
                      <a:pt x="36" y="59"/>
                    </a:moveTo>
                    <a:lnTo>
                      <a:pt x="43" y="54"/>
                    </a:lnTo>
                    <a:lnTo>
                      <a:pt x="47" y="49"/>
                    </a:lnTo>
                    <a:lnTo>
                      <a:pt x="49" y="44"/>
                    </a:lnTo>
                    <a:lnTo>
                      <a:pt x="51" y="37"/>
                    </a:lnTo>
                    <a:lnTo>
                      <a:pt x="51" y="30"/>
                    </a:lnTo>
                    <a:lnTo>
                      <a:pt x="49" y="25"/>
                    </a:lnTo>
                    <a:lnTo>
                      <a:pt x="48" y="20"/>
                    </a:lnTo>
                    <a:lnTo>
                      <a:pt x="44" y="15"/>
                    </a:lnTo>
                    <a:lnTo>
                      <a:pt x="40" y="9"/>
                    </a:lnTo>
                    <a:lnTo>
                      <a:pt x="36" y="5"/>
                    </a:lnTo>
                    <a:lnTo>
                      <a:pt x="31" y="3"/>
                    </a:lnTo>
                    <a:lnTo>
                      <a:pt x="26" y="1"/>
                    </a:lnTo>
                    <a:lnTo>
                      <a:pt x="19" y="0"/>
                    </a:lnTo>
                    <a:lnTo>
                      <a:pt x="13" y="0"/>
                    </a:lnTo>
                    <a:lnTo>
                      <a:pt x="6" y="3"/>
                    </a:lnTo>
                    <a:lnTo>
                      <a:pt x="0" y="7"/>
                    </a:lnTo>
                    <a:lnTo>
                      <a:pt x="36" y="59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9" name=""/>
              <p:cNvSpPr/>
              <p:nvPr/>
            </p:nvSpPr>
            <p:spPr>
              <a:xfrm>
                <a:off x="4626000" y="3782880"/>
                <a:ext cx="122040" cy="63720"/>
              </a:xfrm>
              <a:custGeom>
                <a:avLst/>
                <a:gdLst/>
                <a:ahLst/>
                <a:rect l="l" t="t" r="r" b="b"/>
                <a:pathLst>
                  <a:path w="387" h="297">
                    <a:moveTo>
                      <a:pt x="17" y="270"/>
                    </a:moveTo>
                    <a:lnTo>
                      <a:pt x="35" y="297"/>
                    </a:lnTo>
                    <a:lnTo>
                      <a:pt x="387" y="52"/>
                    </a:lnTo>
                    <a:lnTo>
                      <a:pt x="351" y="0"/>
                    </a:lnTo>
                    <a:lnTo>
                      <a:pt x="0" y="244"/>
                    </a:lnTo>
                    <a:lnTo>
                      <a:pt x="17" y="270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6920" bIns="16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0" name=""/>
              <p:cNvSpPr/>
              <p:nvPr/>
            </p:nvSpPr>
            <p:spPr>
              <a:xfrm>
                <a:off x="4621320" y="3835440"/>
                <a:ext cx="15840" cy="12600"/>
              </a:xfrm>
              <a:custGeom>
                <a:avLst/>
                <a:gdLst/>
                <a:ahLst/>
                <a:rect l="l" t="t" r="r" b="b"/>
                <a:pathLst>
                  <a:path w="50" h="59">
                    <a:moveTo>
                      <a:pt x="15" y="0"/>
                    </a:moveTo>
                    <a:lnTo>
                      <a:pt x="8" y="5"/>
                    </a:lnTo>
                    <a:lnTo>
                      <a:pt x="4" y="11"/>
                    </a:lnTo>
                    <a:lnTo>
                      <a:pt x="2" y="16"/>
                    </a:lnTo>
                    <a:lnTo>
                      <a:pt x="0" y="22"/>
                    </a:lnTo>
                    <a:lnTo>
                      <a:pt x="0" y="28"/>
                    </a:lnTo>
                    <a:lnTo>
                      <a:pt x="2" y="34"/>
                    </a:lnTo>
                    <a:lnTo>
                      <a:pt x="3" y="40"/>
                    </a:lnTo>
                    <a:lnTo>
                      <a:pt x="5" y="45"/>
                    </a:lnTo>
                    <a:lnTo>
                      <a:pt x="9" y="49"/>
                    </a:lnTo>
                    <a:lnTo>
                      <a:pt x="15" y="53"/>
                    </a:lnTo>
                    <a:lnTo>
                      <a:pt x="20" y="57"/>
                    </a:lnTo>
                    <a:lnTo>
                      <a:pt x="25" y="58"/>
                    </a:lnTo>
                    <a:lnTo>
                      <a:pt x="32" y="59"/>
                    </a:lnTo>
                    <a:lnTo>
                      <a:pt x="37" y="58"/>
                    </a:lnTo>
                    <a:lnTo>
                      <a:pt x="44" y="57"/>
                    </a:lnTo>
                    <a:lnTo>
                      <a:pt x="50" y="53"/>
                    </a:lnTo>
                    <a:lnTo>
                      <a:pt x="15" y="0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200" bIns="-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1" name=""/>
              <p:cNvSpPr/>
              <p:nvPr/>
            </p:nvSpPr>
            <p:spPr>
              <a:xfrm>
                <a:off x="4840200" y="3747960"/>
                <a:ext cx="15840" cy="12960"/>
              </a:xfrm>
              <a:custGeom>
                <a:avLst/>
                <a:gdLst/>
                <a:ahLst/>
                <a:rect l="l" t="t" r="r" b="b"/>
                <a:pathLst>
                  <a:path w="45" h="62">
                    <a:moveTo>
                      <a:pt x="27" y="62"/>
                    </a:moveTo>
                    <a:lnTo>
                      <a:pt x="33" y="58"/>
                    </a:lnTo>
                    <a:lnTo>
                      <a:pt x="39" y="53"/>
                    </a:lnTo>
                    <a:lnTo>
                      <a:pt x="43" y="48"/>
                    </a:lnTo>
                    <a:lnTo>
                      <a:pt x="44" y="42"/>
                    </a:lnTo>
                    <a:lnTo>
                      <a:pt x="45" y="37"/>
                    </a:lnTo>
                    <a:lnTo>
                      <a:pt x="45" y="31"/>
                    </a:lnTo>
                    <a:lnTo>
                      <a:pt x="44" y="25"/>
                    </a:lnTo>
                    <a:lnTo>
                      <a:pt x="43" y="19"/>
                    </a:lnTo>
                    <a:lnTo>
                      <a:pt x="40" y="13"/>
                    </a:lnTo>
                    <a:lnTo>
                      <a:pt x="36" y="10"/>
                    </a:lnTo>
                    <a:lnTo>
                      <a:pt x="31" y="6"/>
                    </a:lnTo>
                    <a:lnTo>
                      <a:pt x="25" y="3"/>
                    </a:lnTo>
                    <a:lnTo>
                      <a:pt x="20" y="0"/>
                    </a:lnTo>
                    <a:lnTo>
                      <a:pt x="14" y="0"/>
                    </a:lnTo>
                    <a:lnTo>
                      <a:pt x="7" y="2"/>
                    </a:lnTo>
                    <a:lnTo>
                      <a:pt x="0" y="4"/>
                    </a:lnTo>
                    <a:lnTo>
                      <a:pt x="27" y="62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840" bIns="-33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2" name=""/>
              <p:cNvSpPr/>
              <p:nvPr/>
            </p:nvSpPr>
            <p:spPr>
              <a:xfrm>
                <a:off x="4738680" y="3747960"/>
                <a:ext cx="111240" cy="46080"/>
              </a:xfrm>
              <a:custGeom>
                <a:avLst/>
                <a:gdLst/>
                <a:ahLst/>
                <a:rect l="l" t="t" r="r" b="b"/>
                <a:pathLst>
                  <a:path w="347" h="208">
                    <a:moveTo>
                      <a:pt x="13" y="179"/>
                    </a:moveTo>
                    <a:lnTo>
                      <a:pt x="27" y="208"/>
                    </a:lnTo>
                    <a:lnTo>
                      <a:pt x="347" y="58"/>
                    </a:lnTo>
                    <a:lnTo>
                      <a:pt x="320" y="0"/>
                    </a:lnTo>
                    <a:lnTo>
                      <a:pt x="0" y="150"/>
                    </a:lnTo>
                    <a:lnTo>
                      <a:pt x="13" y="179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3" name=""/>
              <p:cNvSpPr/>
              <p:nvPr/>
            </p:nvSpPr>
            <p:spPr>
              <a:xfrm>
                <a:off x="4734000" y="3781440"/>
                <a:ext cx="12600" cy="12600"/>
              </a:xfrm>
              <a:custGeom>
                <a:avLst/>
                <a:gdLst/>
                <a:ahLst/>
                <a:rect l="l" t="t" r="r" b="b"/>
                <a:pathLst>
                  <a:path w="46" h="61">
                    <a:moveTo>
                      <a:pt x="19" y="0"/>
                    </a:moveTo>
                    <a:lnTo>
                      <a:pt x="12" y="4"/>
                    </a:lnTo>
                    <a:lnTo>
                      <a:pt x="7" y="8"/>
                    </a:lnTo>
                    <a:lnTo>
                      <a:pt x="4" y="13"/>
                    </a:lnTo>
                    <a:lnTo>
                      <a:pt x="2" y="19"/>
                    </a:lnTo>
                    <a:lnTo>
                      <a:pt x="0" y="25"/>
                    </a:lnTo>
                    <a:lnTo>
                      <a:pt x="0" y="30"/>
                    </a:lnTo>
                    <a:lnTo>
                      <a:pt x="2" y="37"/>
                    </a:lnTo>
                    <a:lnTo>
                      <a:pt x="3" y="42"/>
                    </a:lnTo>
                    <a:lnTo>
                      <a:pt x="7" y="47"/>
                    </a:lnTo>
                    <a:lnTo>
                      <a:pt x="11" y="51"/>
                    </a:lnTo>
                    <a:lnTo>
                      <a:pt x="15" y="55"/>
                    </a:lnTo>
                    <a:lnTo>
                      <a:pt x="20" y="59"/>
                    </a:lnTo>
                    <a:lnTo>
                      <a:pt x="25" y="61"/>
                    </a:lnTo>
                    <a:lnTo>
                      <a:pt x="32" y="61"/>
                    </a:lnTo>
                    <a:lnTo>
                      <a:pt x="39" y="61"/>
                    </a:lnTo>
                    <a:lnTo>
                      <a:pt x="46" y="58"/>
                    </a:lnTo>
                    <a:lnTo>
                      <a:pt x="19" y="0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200" bIns="-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4" name=""/>
              <p:cNvSpPr/>
              <p:nvPr/>
            </p:nvSpPr>
            <p:spPr>
              <a:xfrm>
                <a:off x="4954680" y="3736800"/>
                <a:ext cx="12600" cy="14400"/>
              </a:xfrm>
              <a:custGeom>
                <a:avLst/>
                <a:gdLst/>
                <a:ahLst/>
                <a:rect l="l" t="t" r="r" b="b"/>
                <a:pathLst>
                  <a:path w="36" h="63">
                    <a:moveTo>
                      <a:pt x="9" y="63"/>
                    </a:moveTo>
                    <a:lnTo>
                      <a:pt x="17" y="62"/>
                    </a:lnTo>
                    <a:lnTo>
                      <a:pt x="22" y="60"/>
                    </a:lnTo>
                    <a:lnTo>
                      <a:pt x="27" y="56"/>
                    </a:lnTo>
                    <a:lnTo>
                      <a:pt x="31" y="50"/>
                    </a:lnTo>
                    <a:lnTo>
                      <a:pt x="34" y="45"/>
                    </a:lnTo>
                    <a:lnTo>
                      <a:pt x="36" y="40"/>
                    </a:lnTo>
                    <a:lnTo>
                      <a:pt x="36" y="33"/>
                    </a:lnTo>
                    <a:lnTo>
                      <a:pt x="36" y="28"/>
                    </a:lnTo>
                    <a:lnTo>
                      <a:pt x="35" y="21"/>
                    </a:lnTo>
                    <a:lnTo>
                      <a:pt x="32" y="16"/>
                    </a:lnTo>
                    <a:lnTo>
                      <a:pt x="30" y="11"/>
                    </a:lnTo>
                    <a:lnTo>
                      <a:pt x="25" y="7"/>
                    </a:lnTo>
                    <a:lnTo>
                      <a:pt x="21" y="4"/>
                    </a:lnTo>
                    <a:lnTo>
                      <a:pt x="14" y="2"/>
                    </a:lnTo>
                    <a:lnTo>
                      <a:pt x="7" y="0"/>
                    </a:lnTo>
                    <a:lnTo>
                      <a:pt x="0" y="0"/>
                    </a:lnTo>
                    <a:lnTo>
                      <a:pt x="9" y="63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400" bIns="-32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5" name=""/>
              <p:cNvSpPr/>
              <p:nvPr/>
            </p:nvSpPr>
            <p:spPr>
              <a:xfrm>
                <a:off x="4843440" y="3736800"/>
                <a:ext cx="114480" cy="25560"/>
              </a:xfrm>
              <a:custGeom>
                <a:avLst/>
                <a:gdLst/>
                <a:ahLst/>
                <a:rect l="l" t="t" r="r" b="b"/>
                <a:pathLst>
                  <a:path w="362" h="115">
                    <a:moveTo>
                      <a:pt x="6" y="83"/>
                    </a:moveTo>
                    <a:lnTo>
                      <a:pt x="10" y="115"/>
                    </a:lnTo>
                    <a:lnTo>
                      <a:pt x="362" y="63"/>
                    </a:lnTo>
                    <a:lnTo>
                      <a:pt x="353" y="0"/>
                    </a:lnTo>
                    <a:lnTo>
                      <a:pt x="0" y="52"/>
                    </a:lnTo>
                    <a:lnTo>
                      <a:pt x="6" y="83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240" bIns="-21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6" name=""/>
              <p:cNvSpPr/>
              <p:nvPr/>
            </p:nvSpPr>
            <p:spPr>
              <a:xfrm>
                <a:off x="4835520" y="3747960"/>
                <a:ext cx="11160" cy="14400"/>
              </a:xfrm>
              <a:custGeom>
                <a:avLst/>
                <a:gdLst/>
                <a:ahLst/>
                <a:rect l="l" t="t" r="r" b="b"/>
                <a:pathLst>
                  <a:path w="36" h="63">
                    <a:moveTo>
                      <a:pt x="26" y="0"/>
                    </a:moveTo>
                    <a:lnTo>
                      <a:pt x="20" y="1"/>
                    </a:lnTo>
                    <a:lnTo>
                      <a:pt x="13" y="4"/>
                    </a:lnTo>
                    <a:lnTo>
                      <a:pt x="8" y="8"/>
                    </a:lnTo>
                    <a:lnTo>
                      <a:pt x="4" y="13"/>
                    </a:lnTo>
                    <a:lnTo>
                      <a:pt x="1" y="18"/>
                    </a:lnTo>
                    <a:lnTo>
                      <a:pt x="0" y="23"/>
                    </a:lnTo>
                    <a:lnTo>
                      <a:pt x="0" y="30"/>
                    </a:lnTo>
                    <a:lnTo>
                      <a:pt x="0" y="35"/>
                    </a:lnTo>
                    <a:lnTo>
                      <a:pt x="1" y="42"/>
                    </a:lnTo>
                    <a:lnTo>
                      <a:pt x="4" y="47"/>
                    </a:lnTo>
                    <a:lnTo>
                      <a:pt x="7" y="51"/>
                    </a:lnTo>
                    <a:lnTo>
                      <a:pt x="11" y="56"/>
                    </a:lnTo>
                    <a:lnTo>
                      <a:pt x="16" y="59"/>
                    </a:lnTo>
                    <a:lnTo>
                      <a:pt x="21" y="61"/>
                    </a:lnTo>
                    <a:lnTo>
                      <a:pt x="29" y="63"/>
                    </a:lnTo>
                    <a:lnTo>
                      <a:pt x="36" y="63"/>
                    </a:lnTo>
                    <a:lnTo>
                      <a:pt x="26" y="0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400" bIns="-32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7" name=""/>
              <p:cNvSpPr/>
              <p:nvPr/>
            </p:nvSpPr>
            <p:spPr>
              <a:xfrm>
                <a:off x="5057640" y="3747960"/>
                <a:ext cx="11160" cy="14400"/>
              </a:xfrm>
              <a:custGeom>
                <a:avLst/>
                <a:gdLst/>
                <a:ahLst/>
                <a:rect l="l" t="t" r="r" b="b"/>
                <a:pathLst>
                  <a:path w="37" h="63">
                    <a:moveTo>
                      <a:pt x="0" y="63"/>
                    </a:moveTo>
                    <a:lnTo>
                      <a:pt x="7" y="63"/>
                    </a:lnTo>
                    <a:lnTo>
                      <a:pt x="13" y="61"/>
                    </a:lnTo>
                    <a:lnTo>
                      <a:pt x="20" y="59"/>
                    </a:lnTo>
                    <a:lnTo>
                      <a:pt x="25" y="56"/>
                    </a:lnTo>
                    <a:lnTo>
                      <a:pt x="29" y="52"/>
                    </a:lnTo>
                    <a:lnTo>
                      <a:pt x="32" y="47"/>
                    </a:lnTo>
                    <a:lnTo>
                      <a:pt x="34" y="42"/>
                    </a:lnTo>
                    <a:lnTo>
                      <a:pt x="36" y="35"/>
                    </a:lnTo>
                    <a:lnTo>
                      <a:pt x="37" y="30"/>
                    </a:lnTo>
                    <a:lnTo>
                      <a:pt x="36" y="23"/>
                    </a:lnTo>
                    <a:lnTo>
                      <a:pt x="34" y="18"/>
                    </a:lnTo>
                    <a:lnTo>
                      <a:pt x="32" y="13"/>
                    </a:lnTo>
                    <a:lnTo>
                      <a:pt x="28" y="8"/>
                    </a:lnTo>
                    <a:lnTo>
                      <a:pt x="23" y="4"/>
                    </a:lnTo>
                    <a:lnTo>
                      <a:pt x="16" y="1"/>
                    </a:lnTo>
                    <a:lnTo>
                      <a:pt x="9" y="0"/>
                    </a:lnTo>
                    <a:lnTo>
                      <a:pt x="0" y="63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400" bIns="-32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8" name=""/>
              <p:cNvSpPr/>
              <p:nvPr/>
            </p:nvSpPr>
            <p:spPr>
              <a:xfrm>
                <a:off x="4954680" y="3736800"/>
                <a:ext cx="104760" cy="25560"/>
              </a:xfrm>
              <a:custGeom>
                <a:avLst/>
                <a:gdLst/>
                <a:ahLst/>
                <a:rect l="l" t="t" r="r" b="b"/>
                <a:pathLst>
                  <a:path w="329" h="115">
                    <a:moveTo>
                      <a:pt x="5" y="32"/>
                    </a:moveTo>
                    <a:lnTo>
                      <a:pt x="0" y="63"/>
                    </a:lnTo>
                    <a:lnTo>
                      <a:pt x="320" y="115"/>
                    </a:lnTo>
                    <a:lnTo>
                      <a:pt x="329" y="52"/>
                    </a:lnTo>
                    <a:lnTo>
                      <a:pt x="9" y="0"/>
                    </a:lnTo>
                    <a:lnTo>
                      <a:pt x="5" y="32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240" bIns="-21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9" name=""/>
              <p:cNvSpPr/>
              <p:nvPr/>
            </p:nvSpPr>
            <p:spPr>
              <a:xfrm>
                <a:off x="4944960" y="3736800"/>
                <a:ext cx="12960" cy="14400"/>
              </a:xfrm>
              <a:custGeom>
                <a:avLst/>
                <a:gdLst/>
                <a:ahLst/>
                <a:rect l="l" t="t" r="r" b="b"/>
                <a:pathLst>
                  <a:path w="37" h="63">
                    <a:moveTo>
                      <a:pt x="37" y="0"/>
                    </a:moveTo>
                    <a:lnTo>
                      <a:pt x="30" y="0"/>
                    </a:lnTo>
                    <a:lnTo>
                      <a:pt x="24" y="2"/>
                    </a:lnTo>
                    <a:lnTo>
                      <a:pt x="17" y="3"/>
                    </a:lnTo>
                    <a:lnTo>
                      <a:pt x="12" y="7"/>
                    </a:lnTo>
                    <a:lnTo>
                      <a:pt x="8" y="11"/>
                    </a:lnTo>
                    <a:lnTo>
                      <a:pt x="5" y="16"/>
                    </a:lnTo>
                    <a:lnTo>
                      <a:pt x="3" y="21"/>
                    </a:lnTo>
                    <a:lnTo>
                      <a:pt x="1" y="28"/>
                    </a:lnTo>
                    <a:lnTo>
                      <a:pt x="0" y="33"/>
                    </a:lnTo>
                    <a:lnTo>
                      <a:pt x="1" y="40"/>
                    </a:lnTo>
                    <a:lnTo>
                      <a:pt x="3" y="45"/>
                    </a:lnTo>
                    <a:lnTo>
                      <a:pt x="5" y="50"/>
                    </a:lnTo>
                    <a:lnTo>
                      <a:pt x="9" y="56"/>
                    </a:lnTo>
                    <a:lnTo>
                      <a:pt x="14" y="60"/>
                    </a:lnTo>
                    <a:lnTo>
                      <a:pt x="20" y="62"/>
                    </a:lnTo>
                    <a:lnTo>
                      <a:pt x="28" y="63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400" bIns="-32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0" name=""/>
              <p:cNvSpPr/>
              <p:nvPr/>
            </p:nvSpPr>
            <p:spPr>
              <a:xfrm>
                <a:off x="5167440" y="3781440"/>
                <a:ext cx="12600" cy="12600"/>
              </a:xfrm>
              <a:custGeom>
                <a:avLst/>
                <a:gdLst/>
                <a:ahLst/>
                <a:rect l="l" t="t" r="r" b="b"/>
                <a:pathLst>
                  <a:path w="44" h="62">
                    <a:moveTo>
                      <a:pt x="0" y="59"/>
                    </a:moveTo>
                    <a:lnTo>
                      <a:pt x="6" y="62"/>
                    </a:lnTo>
                    <a:lnTo>
                      <a:pt x="13" y="62"/>
                    </a:lnTo>
                    <a:lnTo>
                      <a:pt x="19" y="62"/>
                    </a:lnTo>
                    <a:lnTo>
                      <a:pt x="25" y="59"/>
                    </a:lnTo>
                    <a:lnTo>
                      <a:pt x="30" y="56"/>
                    </a:lnTo>
                    <a:lnTo>
                      <a:pt x="35" y="52"/>
                    </a:lnTo>
                    <a:lnTo>
                      <a:pt x="38" y="47"/>
                    </a:lnTo>
                    <a:lnTo>
                      <a:pt x="40" y="42"/>
                    </a:lnTo>
                    <a:lnTo>
                      <a:pt x="43" y="37"/>
                    </a:lnTo>
                    <a:lnTo>
                      <a:pt x="44" y="30"/>
                    </a:lnTo>
                    <a:lnTo>
                      <a:pt x="43" y="25"/>
                    </a:lnTo>
                    <a:lnTo>
                      <a:pt x="42" y="18"/>
                    </a:lnTo>
                    <a:lnTo>
                      <a:pt x="40" y="13"/>
                    </a:lnTo>
                    <a:lnTo>
                      <a:pt x="36" y="8"/>
                    </a:lnTo>
                    <a:lnTo>
                      <a:pt x="31" y="4"/>
                    </a:lnTo>
                    <a:lnTo>
                      <a:pt x="25" y="0"/>
                    </a:lnTo>
                    <a:lnTo>
                      <a:pt x="0" y="59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200" bIns="-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1" name=""/>
              <p:cNvSpPr/>
              <p:nvPr/>
            </p:nvSpPr>
            <p:spPr>
              <a:xfrm>
                <a:off x="5054760" y="3747960"/>
                <a:ext cx="118800" cy="46080"/>
              </a:xfrm>
              <a:custGeom>
                <a:avLst/>
                <a:gdLst/>
                <a:ahLst/>
                <a:rect l="l" t="t" r="r" b="b"/>
                <a:pathLst>
                  <a:path w="378" h="209">
                    <a:moveTo>
                      <a:pt x="12" y="30"/>
                    </a:moveTo>
                    <a:lnTo>
                      <a:pt x="0" y="59"/>
                    </a:lnTo>
                    <a:lnTo>
                      <a:pt x="353" y="209"/>
                    </a:lnTo>
                    <a:lnTo>
                      <a:pt x="378" y="150"/>
                    </a:lnTo>
                    <a:lnTo>
                      <a:pt x="25" y="0"/>
                    </a:lnTo>
                    <a:lnTo>
                      <a:pt x="12" y="30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2" name=""/>
              <p:cNvSpPr/>
              <p:nvPr/>
            </p:nvSpPr>
            <p:spPr>
              <a:xfrm>
                <a:off x="5048280" y="3747960"/>
                <a:ext cx="14400" cy="12960"/>
              </a:xfrm>
              <a:custGeom>
                <a:avLst/>
                <a:gdLst/>
                <a:ahLst/>
                <a:rect l="l" t="t" r="r" b="b"/>
                <a:pathLst>
                  <a:path w="44" h="62">
                    <a:moveTo>
                      <a:pt x="44" y="3"/>
                    </a:moveTo>
                    <a:lnTo>
                      <a:pt x="36" y="2"/>
                    </a:lnTo>
                    <a:lnTo>
                      <a:pt x="30" y="0"/>
                    </a:lnTo>
                    <a:lnTo>
                      <a:pt x="23" y="2"/>
                    </a:lnTo>
                    <a:lnTo>
                      <a:pt x="18" y="3"/>
                    </a:lnTo>
                    <a:lnTo>
                      <a:pt x="13" y="6"/>
                    </a:lnTo>
                    <a:lnTo>
                      <a:pt x="9" y="11"/>
                    </a:lnTo>
                    <a:lnTo>
                      <a:pt x="5" y="15"/>
                    </a:lnTo>
                    <a:lnTo>
                      <a:pt x="2" y="20"/>
                    </a:lnTo>
                    <a:lnTo>
                      <a:pt x="0" y="25"/>
                    </a:lnTo>
                    <a:lnTo>
                      <a:pt x="0" y="32"/>
                    </a:lnTo>
                    <a:lnTo>
                      <a:pt x="0" y="37"/>
                    </a:lnTo>
                    <a:lnTo>
                      <a:pt x="1" y="44"/>
                    </a:lnTo>
                    <a:lnTo>
                      <a:pt x="4" y="49"/>
                    </a:lnTo>
                    <a:lnTo>
                      <a:pt x="8" y="54"/>
                    </a:lnTo>
                    <a:lnTo>
                      <a:pt x="13" y="58"/>
                    </a:lnTo>
                    <a:lnTo>
                      <a:pt x="19" y="62"/>
                    </a:lnTo>
                    <a:lnTo>
                      <a:pt x="44" y="3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840" bIns="-33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3" name=""/>
              <p:cNvSpPr/>
              <p:nvPr/>
            </p:nvSpPr>
            <p:spPr>
              <a:xfrm>
                <a:off x="5265720" y="3835440"/>
                <a:ext cx="15840" cy="12600"/>
              </a:xfrm>
              <a:custGeom>
                <a:avLst/>
                <a:gdLst/>
                <a:ahLst/>
                <a:rect l="l" t="t" r="r" b="b"/>
                <a:pathLst>
                  <a:path w="52" h="58">
                    <a:moveTo>
                      <a:pt x="0" y="50"/>
                    </a:moveTo>
                    <a:lnTo>
                      <a:pt x="7" y="54"/>
                    </a:lnTo>
                    <a:lnTo>
                      <a:pt x="14" y="57"/>
                    </a:lnTo>
                    <a:lnTo>
                      <a:pt x="19" y="58"/>
                    </a:lnTo>
                    <a:lnTo>
                      <a:pt x="25" y="57"/>
                    </a:lnTo>
                    <a:lnTo>
                      <a:pt x="31" y="56"/>
                    </a:lnTo>
                    <a:lnTo>
                      <a:pt x="36" y="53"/>
                    </a:lnTo>
                    <a:lnTo>
                      <a:pt x="41" y="49"/>
                    </a:lnTo>
                    <a:lnTo>
                      <a:pt x="45" y="45"/>
                    </a:lnTo>
                    <a:lnTo>
                      <a:pt x="48" y="40"/>
                    </a:lnTo>
                    <a:lnTo>
                      <a:pt x="50" y="35"/>
                    </a:lnTo>
                    <a:lnTo>
                      <a:pt x="52" y="28"/>
                    </a:lnTo>
                    <a:lnTo>
                      <a:pt x="52" y="23"/>
                    </a:lnTo>
                    <a:lnTo>
                      <a:pt x="50" y="16"/>
                    </a:lnTo>
                    <a:lnTo>
                      <a:pt x="49" y="11"/>
                    </a:lnTo>
                    <a:lnTo>
                      <a:pt x="45" y="6"/>
                    </a:lnTo>
                    <a:lnTo>
                      <a:pt x="39" y="0"/>
                    </a:lnTo>
                    <a:lnTo>
                      <a:pt x="0" y="50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200" bIns="-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4" name=""/>
              <p:cNvSpPr/>
              <p:nvPr/>
            </p:nvSpPr>
            <p:spPr>
              <a:xfrm>
                <a:off x="5164200" y="3782880"/>
                <a:ext cx="112680" cy="63720"/>
              </a:xfrm>
              <a:custGeom>
                <a:avLst/>
                <a:gdLst/>
                <a:ahLst/>
                <a:rect l="l" t="t" r="r" b="b"/>
                <a:pathLst>
                  <a:path w="359" h="295">
                    <a:moveTo>
                      <a:pt x="19" y="26"/>
                    </a:moveTo>
                    <a:lnTo>
                      <a:pt x="0" y="51"/>
                    </a:lnTo>
                    <a:lnTo>
                      <a:pt x="320" y="295"/>
                    </a:lnTo>
                    <a:lnTo>
                      <a:pt x="359" y="245"/>
                    </a:lnTo>
                    <a:lnTo>
                      <a:pt x="39" y="0"/>
                    </a:lnTo>
                    <a:lnTo>
                      <a:pt x="19" y="26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6920" bIns="16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5" name=""/>
              <p:cNvSpPr/>
              <p:nvPr/>
            </p:nvSpPr>
            <p:spPr>
              <a:xfrm>
                <a:off x="5160960" y="3780000"/>
                <a:ext cx="15840" cy="14040"/>
              </a:xfrm>
              <a:custGeom>
                <a:avLst/>
                <a:gdLst/>
                <a:ahLst/>
                <a:rect l="l" t="t" r="r" b="b"/>
                <a:pathLst>
                  <a:path w="51" h="58">
                    <a:moveTo>
                      <a:pt x="51" y="7"/>
                    </a:moveTo>
                    <a:lnTo>
                      <a:pt x="45" y="3"/>
                    </a:lnTo>
                    <a:lnTo>
                      <a:pt x="38" y="1"/>
                    </a:lnTo>
                    <a:lnTo>
                      <a:pt x="31" y="0"/>
                    </a:lnTo>
                    <a:lnTo>
                      <a:pt x="26" y="0"/>
                    </a:lnTo>
                    <a:lnTo>
                      <a:pt x="20" y="3"/>
                    </a:lnTo>
                    <a:lnTo>
                      <a:pt x="14" y="5"/>
                    </a:lnTo>
                    <a:lnTo>
                      <a:pt x="10" y="9"/>
                    </a:lnTo>
                    <a:lnTo>
                      <a:pt x="6" y="13"/>
                    </a:lnTo>
                    <a:lnTo>
                      <a:pt x="3" y="19"/>
                    </a:lnTo>
                    <a:lnTo>
                      <a:pt x="1" y="24"/>
                    </a:lnTo>
                    <a:lnTo>
                      <a:pt x="0" y="29"/>
                    </a:lnTo>
                    <a:lnTo>
                      <a:pt x="0" y="36"/>
                    </a:lnTo>
                    <a:lnTo>
                      <a:pt x="0" y="41"/>
                    </a:lnTo>
                    <a:lnTo>
                      <a:pt x="3" y="47"/>
                    </a:lnTo>
                    <a:lnTo>
                      <a:pt x="6" y="53"/>
                    </a:lnTo>
                    <a:lnTo>
                      <a:pt x="12" y="58"/>
                    </a:lnTo>
                    <a:lnTo>
                      <a:pt x="51" y="7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6" name=""/>
              <p:cNvSpPr/>
              <p:nvPr/>
            </p:nvSpPr>
            <p:spPr>
              <a:xfrm>
                <a:off x="5376960" y="3908520"/>
                <a:ext cx="17280" cy="12600"/>
              </a:xfrm>
              <a:custGeom>
                <a:avLst/>
                <a:gdLst/>
                <a:ahLst/>
                <a:rect l="l" t="t" r="r" b="b"/>
                <a:pathLst>
                  <a:path w="54" h="55">
                    <a:moveTo>
                      <a:pt x="0" y="46"/>
                    </a:moveTo>
                    <a:lnTo>
                      <a:pt x="5" y="49"/>
                    </a:lnTo>
                    <a:lnTo>
                      <a:pt x="12" y="53"/>
                    </a:lnTo>
                    <a:lnTo>
                      <a:pt x="18" y="55"/>
                    </a:lnTo>
                    <a:lnTo>
                      <a:pt x="24" y="55"/>
                    </a:lnTo>
                    <a:lnTo>
                      <a:pt x="30" y="53"/>
                    </a:lnTo>
                    <a:lnTo>
                      <a:pt x="35" y="51"/>
                    </a:lnTo>
                    <a:lnTo>
                      <a:pt x="41" y="48"/>
                    </a:lnTo>
                    <a:lnTo>
                      <a:pt x="45" y="44"/>
                    </a:lnTo>
                    <a:lnTo>
                      <a:pt x="49" y="39"/>
                    </a:lnTo>
                    <a:lnTo>
                      <a:pt x="51" y="34"/>
                    </a:lnTo>
                    <a:lnTo>
                      <a:pt x="54" y="28"/>
                    </a:lnTo>
                    <a:lnTo>
                      <a:pt x="54" y="23"/>
                    </a:lnTo>
                    <a:lnTo>
                      <a:pt x="54" y="17"/>
                    </a:lnTo>
                    <a:lnTo>
                      <a:pt x="51" y="10"/>
                    </a:lnTo>
                    <a:lnTo>
                      <a:pt x="49" y="5"/>
                    </a:lnTo>
                    <a:lnTo>
                      <a:pt x="43" y="0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200" bIns="-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7" name=""/>
              <p:cNvSpPr/>
              <p:nvPr/>
            </p:nvSpPr>
            <p:spPr>
              <a:xfrm>
                <a:off x="5264280" y="3835440"/>
                <a:ext cx="125280" cy="84240"/>
              </a:xfrm>
              <a:custGeom>
                <a:avLst/>
                <a:gdLst/>
                <a:ahLst/>
                <a:rect l="l" t="t" r="r" b="b"/>
                <a:pathLst>
                  <a:path w="395" h="380">
                    <a:moveTo>
                      <a:pt x="22" y="23"/>
                    </a:moveTo>
                    <a:lnTo>
                      <a:pt x="0" y="47"/>
                    </a:lnTo>
                    <a:lnTo>
                      <a:pt x="352" y="380"/>
                    </a:lnTo>
                    <a:lnTo>
                      <a:pt x="395" y="334"/>
                    </a:lnTo>
                    <a:lnTo>
                      <a:pt x="43" y="0"/>
                    </a:lnTo>
                    <a:lnTo>
                      <a:pt x="22" y="23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7440" bIns="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8" name=""/>
              <p:cNvSpPr/>
              <p:nvPr/>
            </p:nvSpPr>
            <p:spPr>
              <a:xfrm>
                <a:off x="5262480" y="3833640"/>
                <a:ext cx="15840" cy="12960"/>
              </a:xfrm>
              <a:custGeom>
                <a:avLst/>
                <a:gdLst/>
                <a:ahLst/>
                <a:rect l="l" t="t" r="r" b="b"/>
                <a:pathLst>
                  <a:path w="54" h="56">
                    <a:moveTo>
                      <a:pt x="54" y="9"/>
                    </a:moveTo>
                    <a:lnTo>
                      <a:pt x="49" y="5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24" y="1"/>
                    </a:lnTo>
                    <a:lnTo>
                      <a:pt x="19" y="4"/>
                    </a:lnTo>
                    <a:lnTo>
                      <a:pt x="13" y="6"/>
                    </a:lnTo>
                    <a:lnTo>
                      <a:pt x="9" y="10"/>
                    </a:lnTo>
                    <a:lnTo>
                      <a:pt x="6" y="15"/>
                    </a:lnTo>
                    <a:lnTo>
                      <a:pt x="3" y="21"/>
                    </a:lnTo>
                    <a:lnTo>
                      <a:pt x="2" y="26"/>
                    </a:lnTo>
                    <a:lnTo>
                      <a:pt x="0" y="32"/>
                    </a:lnTo>
                    <a:lnTo>
                      <a:pt x="0" y="38"/>
                    </a:lnTo>
                    <a:lnTo>
                      <a:pt x="3" y="44"/>
                    </a:lnTo>
                    <a:lnTo>
                      <a:pt x="6" y="50"/>
                    </a:lnTo>
                    <a:lnTo>
                      <a:pt x="11" y="56"/>
                    </a:lnTo>
                    <a:lnTo>
                      <a:pt x="54" y="9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840" bIns="-33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9" name=""/>
              <p:cNvSpPr/>
              <p:nvPr/>
            </p:nvSpPr>
            <p:spPr>
              <a:xfrm>
                <a:off x="5477040" y="4000680"/>
                <a:ext cx="18720" cy="10800"/>
              </a:xfrm>
              <a:custGeom>
                <a:avLst/>
                <a:gdLst/>
                <a:ahLst/>
                <a:rect l="l" t="t" r="r" b="b"/>
                <a:pathLst>
                  <a:path w="58" h="52">
                    <a:moveTo>
                      <a:pt x="0" y="39"/>
                    </a:moveTo>
                    <a:lnTo>
                      <a:pt x="5" y="44"/>
                    </a:lnTo>
                    <a:lnTo>
                      <a:pt x="10" y="48"/>
                    </a:lnTo>
                    <a:lnTo>
                      <a:pt x="17" y="51"/>
                    </a:lnTo>
                    <a:lnTo>
                      <a:pt x="22" y="52"/>
                    </a:lnTo>
                    <a:lnTo>
                      <a:pt x="29" y="51"/>
                    </a:lnTo>
                    <a:lnTo>
                      <a:pt x="34" y="49"/>
                    </a:lnTo>
                    <a:lnTo>
                      <a:pt x="39" y="48"/>
                    </a:lnTo>
                    <a:lnTo>
                      <a:pt x="44" y="44"/>
                    </a:lnTo>
                    <a:lnTo>
                      <a:pt x="48" y="40"/>
                    </a:lnTo>
                    <a:lnTo>
                      <a:pt x="52" y="35"/>
                    </a:lnTo>
                    <a:lnTo>
                      <a:pt x="55" y="30"/>
                    </a:lnTo>
                    <a:lnTo>
                      <a:pt x="56" y="24"/>
                    </a:lnTo>
                    <a:lnTo>
                      <a:pt x="58" y="19"/>
                    </a:lnTo>
                    <a:lnTo>
                      <a:pt x="56" y="13"/>
                    </a:lnTo>
                    <a:lnTo>
                      <a:pt x="54" y="6"/>
                    </a:lnTo>
                    <a:lnTo>
                      <a:pt x="50" y="0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00" bIns="-36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0" name=""/>
              <p:cNvSpPr/>
              <p:nvPr/>
            </p:nvSpPr>
            <p:spPr>
              <a:xfrm>
                <a:off x="5375160" y="3909960"/>
                <a:ext cx="117720" cy="96840"/>
              </a:xfrm>
              <a:custGeom>
                <a:avLst/>
                <a:gdLst/>
                <a:ahLst/>
                <a:rect l="l" t="t" r="r" b="b"/>
                <a:pathLst>
                  <a:path w="371" h="451">
                    <a:moveTo>
                      <a:pt x="26" y="20"/>
                    </a:moveTo>
                    <a:lnTo>
                      <a:pt x="0" y="40"/>
                    </a:lnTo>
                    <a:lnTo>
                      <a:pt x="321" y="451"/>
                    </a:lnTo>
                    <a:lnTo>
                      <a:pt x="371" y="412"/>
                    </a:lnTo>
                    <a:lnTo>
                      <a:pt x="51" y="0"/>
                    </a:lnTo>
                    <a:lnTo>
                      <a:pt x="26" y="20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1" name=""/>
              <p:cNvSpPr/>
              <p:nvPr/>
            </p:nvSpPr>
            <p:spPr>
              <a:xfrm>
                <a:off x="5373720" y="3906720"/>
                <a:ext cx="17280" cy="11160"/>
              </a:xfrm>
              <a:custGeom>
                <a:avLst/>
                <a:gdLst/>
                <a:ahLst/>
                <a:rect l="l" t="t" r="r" b="b"/>
                <a:pathLst>
                  <a:path w="58" h="52">
                    <a:moveTo>
                      <a:pt x="58" y="12"/>
                    </a:moveTo>
                    <a:lnTo>
                      <a:pt x="53" y="7"/>
                    </a:lnTo>
                    <a:lnTo>
                      <a:pt x="46" y="3"/>
                    </a:lnTo>
                    <a:lnTo>
                      <a:pt x="41" y="0"/>
                    </a:lnTo>
                    <a:lnTo>
                      <a:pt x="35" y="0"/>
                    </a:lnTo>
                    <a:lnTo>
                      <a:pt x="29" y="0"/>
                    </a:lnTo>
                    <a:lnTo>
                      <a:pt x="24" y="2"/>
                    </a:lnTo>
                    <a:lnTo>
                      <a:pt x="18" y="4"/>
                    </a:lnTo>
                    <a:lnTo>
                      <a:pt x="14" y="7"/>
                    </a:lnTo>
                    <a:lnTo>
                      <a:pt x="8" y="11"/>
                    </a:lnTo>
                    <a:lnTo>
                      <a:pt x="6" y="16"/>
                    </a:lnTo>
                    <a:lnTo>
                      <a:pt x="2" y="21"/>
                    </a:lnTo>
                    <a:lnTo>
                      <a:pt x="0" y="27"/>
                    </a:lnTo>
                    <a:lnTo>
                      <a:pt x="0" y="33"/>
                    </a:lnTo>
                    <a:lnTo>
                      <a:pt x="2" y="40"/>
                    </a:lnTo>
                    <a:lnTo>
                      <a:pt x="3" y="45"/>
                    </a:lnTo>
                    <a:lnTo>
                      <a:pt x="7" y="52"/>
                    </a:lnTo>
                    <a:lnTo>
                      <a:pt x="58" y="12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2" name=""/>
              <p:cNvSpPr/>
              <p:nvPr/>
            </p:nvSpPr>
            <p:spPr>
              <a:xfrm>
                <a:off x="5587920" y="4103640"/>
                <a:ext cx="19080" cy="11160"/>
              </a:xfrm>
              <a:custGeom>
                <a:avLst/>
                <a:gdLst/>
                <a:ahLst/>
                <a:rect l="l" t="t" r="r" b="b"/>
                <a:pathLst>
                  <a:path w="59" h="51">
                    <a:moveTo>
                      <a:pt x="0" y="38"/>
                    </a:moveTo>
                    <a:lnTo>
                      <a:pt x="5" y="43"/>
                    </a:lnTo>
                    <a:lnTo>
                      <a:pt x="10" y="47"/>
                    </a:lnTo>
                    <a:lnTo>
                      <a:pt x="17" y="50"/>
                    </a:lnTo>
                    <a:lnTo>
                      <a:pt x="22" y="51"/>
                    </a:lnTo>
                    <a:lnTo>
                      <a:pt x="29" y="51"/>
                    </a:lnTo>
                    <a:lnTo>
                      <a:pt x="34" y="50"/>
                    </a:lnTo>
                    <a:lnTo>
                      <a:pt x="39" y="48"/>
                    </a:lnTo>
                    <a:lnTo>
                      <a:pt x="44" y="45"/>
                    </a:lnTo>
                    <a:lnTo>
                      <a:pt x="50" y="41"/>
                    </a:lnTo>
                    <a:lnTo>
                      <a:pt x="54" y="37"/>
                    </a:lnTo>
                    <a:lnTo>
                      <a:pt x="56" y="31"/>
                    </a:lnTo>
                    <a:lnTo>
                      <a:pt x="57" y="26"/>
                    </a:lnTo>
                    <a:lnTo>
                      <a:pt x="59" y="20"/>
                    </a:lnTo>
                    <a:lnTo>
                      <a:pt x="57" y="13"/>
                    </a:lnTo>
                    <a:lnTo>
                      <a:pt x="55" y="6"/>
                    </a:lnTo>
                    <a:lnTo>
                      <a:pt x="52" y="0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3" name=""/>
              <p:cNvSpPr/>
              <p:nvPr/>
            </p:nvSpPr>
            <p:spPr>
              <a:xfrm>
                <a:off x="5477040" y="4000680"/>
                <a:ext cx="128520" cy="112680"/>
              </a:xfrm>
              <a:custGeom>
                <a:avLst/>
                <a:gdLst/>
                <a:ahLst/>
                <a:rect l="l" t="t" r="r" b="b"/>
                <a:pathLst>
                  <a:path w="405" h="515">
                    <a:moveTo>
                      <a:pt x="27" y="18"/>
                    </a:moveTo>
                    <a:lnTo>
                      <a:pt x="0" y="37"/>
                    </a:lnTo>
                    <a:lnTo>
                      <a:pt x="353" y="515"/>
                    </a:lnTo>
                    <a:lnTo>
                      <a:pt x="405" y="477"/>
                    </a:lnTo>
                    <a:lnTo>
                      <a:pt x="53" y="0"/>
                    </a:lnTo>
                    <a:lnTo>
                      <a:pt x="27" y="18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4" name=""/>
              <p:cNvSpPr/>
              <p:nvPr/>
            </p:nvSpPr>
            <p:spPr>
              <a:xfrm>
                <a:off x="5473800" y="3995640"/>
                <a:ext cx="19080" cy="11160"/>
              </a:xfrm>
              <a:custGeom>
                <a:avLst/>
                <a:gdLst/>
                <a:ahLst/>
                <a:rect l="l" t="t" r="r" b="b"/>
                <a:pathLst>
                  <a:path w="59" h="52">
                    <a:moveTo>
                      <a:pt x="59" y="15"/>
                    </a:moveTo>
                    <a:lnTo>
                      <a:pt x="54" y="8"/>
                    </a:lnTo>
                    <a:lnTo>
                      <a:pt x="48" y="4"/>
                    </a:lnTo>
                    <a:lnTo>
                      <a:pt x="42" y="2"/>
                    </a:lnTo>
                    <a:lnTo>
                      <a:pt x="37" y="0"/>
                    </a:lnTo>
                    <a:lnTo>
                      <a:pt x="30" y="0"/>
                    </a:lnTo>
                    <a:lnTo>
                      <a:pt x="25" y="2"/>
                    </a:lnTo>
                    <a:lnTo>
                      <a:pt x="20" y="4"/>
                    </a:lnTo>
                    <a:lnTo>
                      <a:pt x="14" y="7"/>
                    </a:lnTo>
                    <a:lnTo>
                      <a:pt x="9" y="11"/>
                    </a:lnTo>
                    <a:lnTo>
                      <a:pt x="5" y="16"/>
                    </a:lnTo>
                    <a:lnTo>
                      <a:pt x="2" y="21"/>
                    </a:lnTo>
                    <a:lnTo>
                      <a:pt x="1" y="27"/>
                    </a:lnTo>
                    <a:lnTo>
                      <a:pt x="0" y="33"/>
                    </a:lnTo>
                    <a:lnTo>
                      <a:pt x="1" y="40"/>
                    </a:lnTo>
                    <a:lnTo>
                      <a:pt x="4" y="45"/>
                    </a:lnTo>
                    <a:lnTo>
                      <a:pt x="6" y="52"/>
                    </a:lnTo>
                    <a:lnTo>
                      <a:pt x="59" y="15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5" name=""/>
              <p:cNvSpPr/>
              <p:nvPr/>
            </p:nvSpPr>
            <p:spPr>
              <a:xfrm>
                <a:off x="5689440" y="4221000"/>
                <a:ext cx="19080" cy="11160"/>
              </a:xfrm>
              <a:custGeom>
                <a:avLst/>
                <a:gdLst/>
                <a:ahLst/>
                <a:rect l="l" t="t" r="r" b="b"/>
                <a:pathLst>
                  <a:path w="59" h="48">
                    <a:moveTo>
                      <a:pt x="0" y="33"/>
                    </a:moveTo>
                    <a:lnTo>
                      <a:pt x="4" y="39"/>
                    </a:lnTo>
                    <a:lnTo>
                      <a:pt x="9" y="43"/>
                    </a:lnTo>
                    <a:lnTo>
                      <a:pt x="14" y="46"/>
                    </a:lnTo>
                    <a:lnTo>
                      <a:pt x="20" y="48"/>
                    </a:lnTo>
                    <a:lnTo>
                      <a:pt x="26" y="48"/>
                    </a:lnTo>
                    <a:lnTo>
                      <a:pt x="33" y="48"/>
                    </a:lnTo>
                    <a:lnTo>
                      <a:pt x="38" y="46"/>
                    </a:lnTo>
                    <a:lnTo>
                      <a:pt x="43" y="43"/>
                    </a:lnTo>
                    <a:lnTo>
                      <a:pt x="49" y="40"/>
                    </a:lnTo>
                    <a:lnTo>
                      <a:pt x="53" y="35"/>
                    </a:lnTo>
                    <a:lnTo>
                      <a:pt x="55" y="31"/>
                    </a:lnTo>
                    <a:lnTo>
                      <a:pt x="58" y="26"/>
                    </a:lnTo>
                    <a:lnTo>
                      <a:pt x="59" y="19"/>
                    </a:lnTo>
                    <a:lnTo>
                      <a:pt x="59" y="13"/>
                    </a:lnTo>
                    <a:lnTo>
                      <a:pt x="58" y="6"/>
                    </a:lnTo>
                    <a:lnTo>
                      <a:pt x="54" y="0"/>
                    </a:lnTo>
                    <a:lnTo>
                      <a:pt x="0" y="33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6" name=""/>
              <p:cNvSpPr/>
              <p:nvPr/>
            </p:nvSpPr>
            <p:spPr>
              <a:xfrm>
                <a:off x="5587920" y="4105440"/>
                <a:ext cx="119160" cy="123840"/>
              </a:xfrm>
              <a:custGeom>
                <a:avLst/>
                <a:gdLst/>
                <a:ahLst/>
                <a:rect l="l" t="t" r="r" b="b"/>
                <a:pathLst>
                  <a:path w="375" h="566">
                    <a:moveTo>
                      <a:pt x="28" y="18"/>
                    </a:moveTo>
                    <a:lnTo>
                      <a:pt x="0" y="33"/>
                    </a:lnTo>
                    <a:lnTo>
                      <a:pt x="321" y="566"/>
                    </a:lnTo>
                    <a:lnTo>
                      <a:pt x="375" y="533"/>
                    </a:lnTo>
                    <a:lnTo>
                      <a:pt x="56" y="0"/>
                    </a:lnTo>
                    <a:lnTo>
                      <a:pt x="28" y="18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7" name=""/>
              <p:cNvSpPr/>
              <p:nvPr/>
            </p:nvSpPr>
            <p:spPr>
              <a:xfrm>
                <a:off x="5586480" y="4102200"/>
                <a:ext cx="19080" cy="9360"/>
              </a:xfrm>
              <a:custGeom>
                <a:avLst/>
                <a:gdLst/>
                <a:ahLst/>
                <a:rect l="l" t="t" r="r" b="b"/>
                <a:pathLst>
                  <a:path w="61" h="48">
                    <a:moveTo>
                      <a:pt x="61" y="15"/>
                    </a:moveTo>
                    <a:lnTo>
                      <a:pt x="55" y="10"/>
                    </a:lnTo>
                    <a:lnTo>
                      <a:pt x="51" y="5"/>
                    </a:lnTo>
                    <a:lnTo>
                      <a:pt x="45" y="2"/>
                    </a:lnTo>
                    <a:lnTo>
                      <a:pt x="39" y="1"/>
                    </a:lnTo>
                    <a:lnTo>
                      <a:pt x="33" y="0"/>
                    </a:lnTo>
                    <a:lnTo>
                      <a:pt x="28" y="1"/>
                    </a:lnTo>
                    <a:lnTo>
                      <a:pt x="22" y="2"/>
                    </a:lnTo>
                    <a:lnTo>
                      <a:pt x="17" y="5"/>
                    </a:lnTo>
                    <a:lnTo>
                      <a:pt x="12" y="9"/>
                    </a:lnTo>
                    <a:lnTo>
                      <a:pt x="8" y="13"/>
                    </a:lnTo>
                    <a:lnTo>
                      <a:pt x="4" y="17"/>
                    </a:lnTo>
                    <a:lnTo>
                      <a:pt x="1" y="23"/>
                    </a:lnTo>
                    <a:lnTo>
                      <a:pt x="0" y="29"/>
                    </a:lnTo>
                    <a:lnTo>
                      <a:pt x="0" y="35"/>
                    </a:lnTo>
                    <a:lnTo>
                      <a:pt x="3" y="42"/>
                    </a:lnTo>
                    <a:lnTo>
                      <a:pt x="5" y="48"/>
                    </a:lnTo>
                    <a:lnTo>
                      <a:pt x="61" y="15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8" name=""/>
              <p:cNvSpPr/>
              <p:nvPr/>
            </p:nvSpPr>
            <p:spPr>
              <a:xfrm>
                <a:off x="5802480" y="4346640"/>
                <a:ext cx="18720" cy="11160"/>
              </a:xfrm>
              <a:custGeom>
                <a:avLst/>
                <a:gdLst/>
                <a:ahLst/>
                <a:rect l="l" t="t" r="r" b="b"/>
                <a:pathLst>
                  <a:path w="59" h="50">
                    <a:moveTo>
                      <a:pt x="0" y="34"/>
                    </a:moveTo>
                    <a:lnTo>
                      <a:pt x="4" y="40"/>
                    </a:lnTo>
                    <a:lnTo>
                      <a:pt x="9" y="45"/>
                    </a:lnTo>
                    <a:lnTo>
                      <a:pt x="15" y="48"/>
                    </a:lnTo>
                    <a:lnTo>
                      <a:pt x="21" y="49"/>
                    </a:lnTo>
                    <a:lnTo>
                      <a:pt x="26" y="50"/>
                    </a:lnTo>
                    <a:lnTo>
                      <a:pt x="33" y="49"/>
                    </a:lnTo>
                    <a:lnTo>
                      <a:pt x="38" y="48"/>
                    </a:lnTo>
                    <a:lnTo>
                      <a:pt x="44" y="45"/>
                    </a:lnTo>
                    <a:lnTo>
                      <a:pt x="49" y="41"/>
                    </a:lnTo>
                    <a:lnTo>
                      <a:pt x="53" y="37"/>
                    </a:lnTo>
                    <a:lnTo>
                      <a:pt x="55" y="32"/>
                    </a:lnTo>
                    <a:lnTo>
                      <a:pt x="58" y="27"/>
                    </a:lnTo>
                    <a:lnTo>
                      <a:pt x="59" y="20"/>
                    </a:lnTo>
                    <a:lnTo>
                      <a:pt x="59" y="13"/>
                    </a:lnTo>
                    <a:lnTo>
                      <a:pt x="58" y="7"/>
                    </a:lnTo>
                    <a:lnTo>
                      <a:pt x="54" y="0"/>
                    </a:lnTo>
                    <a:lnTo>
                      <a:pt x="0" y="34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9" name=""/>
              <p:cNvSpPr/>
              <p:nvPr/>
            </p:nvSpPr>
            <p:spPr>
              <a:xfrm>
                <a:off x="5689440" y="4221000"/>
                <a:ext cx="130320" cy="131760"/>
              </a:xfrm>
              <a:custGeom>
                <a:avLst/>
                <a:gdLst/>
                <a:ahLst/>
                <a:rect l="l" t="t" r="r" b="b"/>
                <a:pathLst>
                  <a:path w="406" h="605">
                    <a:moveTo>
                      <a:pt x="26" y="15"/>
                    </a:moveTo>
                    <a:lnTo>
                      <a:pt x="0" y="33"/>
                    </a:lnTo>
                    <a:lnTo>
                      <a:pt x="352" y="605"/>
                    </a:lnTo>
                    <a:lnTo>
                      <a:pt x="406" y="571"/>
                    </a:lnTo>
                    <a:lnTo>
                      <a:pt x="54" y="0"/>
                    </a:lnTo>
                    <a:lnTo>
                      <a:pt x="26" y="15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0" name=""/>
              <p:cNvSpPr/>
              <p:nvPr/>
            </p:nvSpPr>
            <p:spPr>
              <a:xfrm>
                <a:off x="5688000" y="4216320"/>
                <a:ext cx="19080" cy="12960"/>
              </a:xfrm>
              <a:custGeom>
                <a:avLst/>
                <a:gdLst/>
                <a:ahLst/>
                <a:rect l="l" t="t" r="r" b="b"/>
                <a:pathLst>
                  <a:path w="59" h="49">
                    <a:moveTo>
                      <a:pt x="59" y="16"/>
                    </a:moveTo>
                    <a:lnTo>
                      <a:pt x="55" y="9"/>
                    </a:lnTo>
                    <a:lnTo>
                      <a:pt x="50" y="5"/>
                    </a:lnTo>
                    <a:lnTo>
                      <a:pt x="44" y="1"/>
                    </a:lnTo>
                    <a:lnTo>
                      <a:pt x="38" y="0"/>
                    </a:lnTo>
                    <a:lnTo>
                      <a:pt x="33" y="0"/>
                    </a:lnTo>
                    <a:lnTo>
                      <a:pt x="26" y="0"/>
                    </a:lnTo>
                    <a:lnTo>
                      <a:pt x="21" y="3"/>
                    </a:lnTo>
                    <a:lnTo>
                      <a:pt x="15" y="5"/>
                    </a:lnTo>
                    <a:lnTo>
                      <a:pt x="10" y="8"/>
                    </a:lnTo>
                    <a:lnTo>
                      <a:pt x="6" y="13"/>
                    </a:lnTo>
                    <a:lnTo>
                      <a:pt x="2" y="18"/>
                    </a:lnTo>
                    <a:lnTo>
                      <a:pt x="1" y="24"/>
                    </a:lnTo>
                    <a:lnTo>
                      <a:pt x="0" y="29"/>
                    </a:lnTo>
                    <a:lnTo>
                      <a:pt x="0" y="35"/>
                    </a:lnTo>
                    <a:lnTo>
                      <a:pt x="1" y="42"/>
                    </a:lnTo>
                    <a:lnTo>
                      <a:pt x="5" y="49"/>
                    </a:lnTo>
                    <a:lnTo>
                      <a:pt x="59" y="16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840" bIns="-33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1" name=""/>
              <p:cNvSpPr/>
              <p:nvPr/>
            </p:nvSpPr>
            <p:spPr>
              <a:xfrm>
                <a:off x="5904000" y="4478400"/>
                <a:ext cx="19080" cy="9360"/>
              </a:xfrm>
              <a:custGeom>
                <a:avLst/>
                <a:gdLst/>
                <a:ahLst/>
                <a:rect l="l" t="t" r="r" b="b"/>
                <a:pathLst>
                  <a:path w="61" h="47">
                    <a:moveTo>
                      <a:pt x="0" y="30"/>
                    </a:moveTo>
                    <a:lnTo>
                      <a:pt x="6" y="37"/>
                    </a:lnTo>
                    <a:lnTo>
                      <a:pt x="9" y="41"/>
                    </a:lnTo>
                    <a:lnTo>
                      <a:pt x="15" y="45"/>
                    </a:lnTo>
                    <a:lnTo>
                      <a:pt x="21" y="47"/>
                    </a:lnTo>
                    <a:lnTo>
                      <a:pt x="27" y="47"/>
                    </a:lnTo>
                    <a:lnTo>
                      <a:pt x="33" y="47"/>
                    </a:lnTo>
                    <a:lnTo>
                      <a:pt x="38" y="46"/>
                    </a:lnTo>
                    <a:lnTo>
                      <a:pt x="44" y="43"/>
                    </a:lnTo>
                    <a:lnTo>
                      <a:pt x="49" y="41"/>
                    </a:lnTo>
                    <a:lnTo>
                      <a:pt x="53" y="35"/>
                    </a:lnTo>
                    <a:lnTo>
                      <a:pt x="57" y="31"/>
                    </a:lnTo>
                    <a:lnTo>
                      <a:pt x="59" y="26"/>
                    </a:lnTo>
                    <a:lnTo>
                      <a:pt x="61" y="20"/>
                    </a:lnTo>
                    <a:lnTo>
                      <a:pt x="61" y="14"/>
                    </a:lnTo>
                    <a:lnTo>
                      <a:pt x="59" y="6"/>
                    </a:lnTo>
                    <a:lnTo>
                      <a:pt x="57" y="0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2" name=""/>
              <p:cNvSpPr/>
              <p:nvPr/>
            </p:nvSpPr>
            <p:spPr>
              <a:xfrm>
                <a:off x="5802480" y="4346640"/>
                <a:ext cx="118800" cy="137880"/>
              </a:xfrm>
              <a:custGeom>
                <a:avLst/>
                <a:gdLst/>
                <a:ahLst/>
                <a:rect l="l" t="t" r="r" b="b"/>
                <a:pathLst>
                  <a:path w="376" h="628">
                    <a:moveTo>
                      <a:pt x="27" y="14"/>
                    </a:moveTo>
                    <a:lnTo>
                      <a:pt x="0" y="29"/>
                    </a:lnTo>
                    <a:lnTo>
                      <a:pt x="319" y="628"/>
                    </a:lnTo>
                    <a:lnTo>
                      <a:pt x="376" y="598"/>
                    </a:lnTo>
                    <a:lnTo>
                      <a:pt x="56" y="0"/>
                    </a:lnTo>
                    <a:lnTo>
                      <a:pt x="27" y="14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3" name=""/>
              <p:cNvSpPr/>
              <p:nvPr/>
            </p:nvSpPr>
            <p:spPr>
              <a:xfrm>
                <a:off x="5800680" y="4343400"/>
                <a:ext cx="19080" cy="9360"/>
              </a:xfrm>
              <a:custGeom>
                <a:avLst/>
                <a:gdLst/>
                <a:ahLst/>
                <a:rect l="l" t="t" r="r" b="b"/>
                <a:pathLst>
                  <a:path w="60" h="47">
                    <a:moveTo>
                      <a:pt x="60" y="18"/>
                    </a:moveTo>
                    <a:lnTo>
                      <a:pt x="56" y="11"/>
                    </a:lnTo>
                    <a:lnTo>
                      <a:pt x="51" y="6"/>
                    </a:lnTo>
                    <a:lnTo>
                      <a:pt x="46" y="3"/>
                    </a:lnTo>
                    <a:lnTo>
                      <a:pt x="41" y="1"/>
                    </a:lnTo>
                    <a:lnTo>
                      <a:pt x="34" y="0"/>
                    </a:lnTo>
                    <a:lnTo>
                      <a:pt x="29" y="1"/>
                    </a:lnTo>
                    <a:lnTo>
                      <a:pt x="22" y="2"/>
                    </a:lnTo>
                    <a:lnTo>
                      <a:pt x="17" y="5"/>
                    </a:lnTo>
                    <a:lnTo>
                      <a:pt x="12" y="7"/>
                    </a:lnTo>
                    <a:lnTo>
                      <a:pt x="8" y="11"/>
                    </a:lnTo>
                    <a:lnTo>
                      <a:pt x="4" y="17"/>
                    </a:lnTo>
                    <a:lnTo>
                      <a:pt x="1" y="22"/>
                    </a:lnTo>
                    <a:lnTo>
                      <a:pt x="0" y="27"/>
                    </a:lnTo>
                    <a:lnTo>
                      <a:pt x="0" y="34"/>
                    </a:lnTo>
                    <a:lnTo>
                      <a:pt x="1" y="40"/>
                    </a:lnTo>
                    <a:lnTo>
                      <a:pt x="4" y="47"/>
                    </a:lnTo>
                    <a:lnTo>
                      <a:pt x="60" y="18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4" name=""/>
              <p:cNvSpPr/>
              <p:nvPr/>
            </p:nvSpPr>
            <p:spPr>
              <a:xfrm>
                <a:off x="6014880" y="4611600"/>
                <a:ext cx="19080" cy="11160"/>
              </a:xfrm>
              <a:custGeom>
                <a:avLst/>
                <a:gdLst/>
                <a:ahLst/>
                <a:rect l="l" t="t" r="r" b="b"/>
                <a:pathLst>
                  <a:path w="59" h="49">
                    <a:moveTo>
                      <a:pt x="0" y="31"/>
                    </a:moveTo>
                    <a:lnTo>
                      <a:pt x="4" y="38"/>
                    </a:lnTo>
                    <a:lnTo>
                      <a:pt x="9" y="42"/>
                    </a:lnTo>
                    <a:lnTo>
                      <a:pt x="14" y="46"/>
                    </a:lnTo>
                    <a:lnTo>
                      <a:pt x="19" y="47"/>
                    </a:lnTo>
                    <a:lnTo>
                      <a:pt x="26" y="49"/>
                    </a:lnTo>
                    <a:lnTo>
                      <a:pt x="31" y="47"/>
                    </a:lnTo>
                    <a:lnTo>
                      <a:pt x="38" y="46"/>
                    </a:lnTo>
                    <a:lnTo>
                      <a:pt x="43" y="43"/>
                    </a:lnTo>
                    <a:lnTo>
                      <a:pt x="48" y="41"/>
                    </a:lnTo>
                    <a:lnTo>
                      <a:pt x="52" y="35"/>
                    </a:lnTo>
                    <a:lnTo>
                      <a:pt x="55" y="31"/>
                    </a:lnTo>
                    <a:lnTo>
                      <a:pt x="58" y="26"/>
                    </a:lnTo>
                    <a:lnTo>
                      <a:pt x="59" y="20"/>
                    </a:lnTo>
                    <a:lnTo>
                      <a:pt x="59" y="13"/>
                    </a:lnTo>
                    <a:lnTo>
                      <a:pt x="58" y="6"/>
                    </a:lnTo>
                    <a:lnTo>
                      <a:pt x="55" y="0"/>
                    </a:lnTo>
                    <a:lnTo>
                      <a:pt x="0" y="31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5" name=""/>
              <p:cNvSpPr/>
              <p:nvPr/>
            </p:nvSpPr>
            <p:spPr>
              <a:xfrm>
                <a:off x="5904000" y="4478400"/>
                <a:ext cx="128520" cy="139680"/>
              </a:xfrm>
              <a:custGeom>
                <a:avLst/>
                <a:gdLst/>
                <a:ahLst/>
                <a:rect l="l" t="t" r="r" b="b"/>
                <a:pathLst>
                  <a:path w="407" h="642">
                    <a:moveTo>
                      <a:pt x="27" y="16"/>
                    </a:moveTo>
                    <a:lnTo>
                      <a:pt x="0" y="31"/>
                    </a:lnTo>
                    <a:lnTo>
                      <a:pt x="352" y="642"/>
                    </a:lnTo>
                    <a:lnTo>
                      <a:pt x="407" y="611"/>
                    </a:lnTo>
                    <a:lnTo>
                      <a:pt x="55" y="0"/>
                    </a:lnTo>
                    <a:lnTo>
                      <a:pt x="27" y="16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6" name=""/>
              <p:cNvSpPr/>
              <p:nvPr/>
            </p:nvSpPr>
            <p:spPr>
              <a:xfrm>
                <a:off x="5902200" y="4473720"/>
                <a:ext cx="19080" cy="10800"/>
              </a:xfrm>
              <a:custGeom>
                <a:avLst/>
                <a:gdLst/>
                <a:ahLst/>
                <a:rect l="l" t="t" r="r" b="b"/>
                <a:pathLst>
                  <a:path w="61" h="48">
                    <a:moveTo>
                      <a:pt x="61" y="17"/>
                    </a:moveTo>
                    <a:lnTo>
                      <a:pt x="57" y="10"/>
                    </a:lnTo>
                    <a:lnTo>
                      <a:pt x="52" y="5"/>
                    </a:lnTo>
                    <a:lnTo>
                      <a:pt x="46" y="2"/>
                    </a:lnTo>
                    <a:lnTo>
                      <a:pt x="40" y="1"/>
                    </a:lnTo>
                    <a:lnTo>
                      <a:pt x="34" y="0"/>
                    </a:lnTo>
                    <a:lnTo>
                      <a:pt x="28" y="0"/>
                    </a:lnTo>
                    <a:lnTo>
                      <a:pt x="23" y="2"/>
                    </a:lnTo>
                    <a:lnTo>
                      <a:pt x="17" y="5"/>
                    </a:lnTo>
                    <a:lnTo>
                      <a:pt x="12" y="8"/>
                    </a:lnTo>
                    <a:lnTo>
                      <a:pt x="8" y="12"/>
                    </a:lnTo>
                    <a:lnTo>
                      <a:pt x="4" y="17"/>
                    </a:lnTo>
                    <a:lnTo>
                      <a:pt x="2" y="22"/>
                    </a:lnTo>
                    <a:lnTo>
                      <a:pt x="0" y="29"/>
                    </a:lnTo>
                    <a:lnTo>
                      <a:pt x="0" y="34"/>
                    </a:lnTo>
                    <a:lnTo>
                      <a:pt x="3" y="42"/>
                    </a:lnTo>
                    <a:lnTo>
                      <a:pt x="6" y="48"/>
                    </a:lnTo>
                    <a:lnTo>
                      <a:pt x="61" y="17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00" bIns="-36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7" name=""/>
              <p:cNvSpPr/>
              <p:nvPr/>
            </p:nvSpPr>
            <p:spPr>
              <a:xfrm>
                <a:off x="6116760" y="4746600"/>
                <a:ext cx="19080" cy="9720"/>
              </a:xfrm>
              <a:custGeom>
                <a:avLst/>
                <a:gdLst/>
                <a:ahLst/>
                <a:rect l="l" t="t" r="r" b="b"/>
                <a:pathLst>
                  <a:path w="61" h="48">
                    <a:moveTo>
                      <a:pt x="0" y="30"/>
                    </a:moveTo>
                    <a:lnTo>
                      <a:pt x="4" y="37"/>
                    </a:lnTo>
                    <a:lnTo>
                      <a:pt x="9" y="41"/>
                    </a:lnTo>
                    <a:lnTo>
                      <a:pt x="15" y="45"/>
                    </a:lnTo>
                    <a:lnTo>
                      <a:pt x="20" y="46"/>
                    </a:lnTo>
                    <a:lnTo>
                      <a:pt x="25" y="48"/>
                    </a:lnTo>
                    <a:lnTo>
                      <a:pt x="32" y="48"/>
                    </a:lnTo>
                    <a:lnTo>
                      <a:pt x="37" y="46"/>
                    </a:lnTo>
                    <a:lnTo>
                      <a:pt x="44" y="44"/>
                    </a:lnTo>
                    <a:lnTo>
                      <a:pt x="47" y="41"/>
                    </a:lnTo>
                    <a:lnTo>
                      <a:pt x="53" y="37"/>
                    </a:lnTo>
                    <a:lnTo>
                      <a:pt x="55" y="32"/>
                    </a:lnTo>
                    <a:lnTo>
                      <a:pt x="58" y="27"/>
                    </a:lnTo>
                    <a:lnTo>
                      <a:pt x="61" y="21"/>
                    </a:lnTo>
                    <a:lnTo>
                      <a:pt x="61" y="15"/>
                    </a:lnTo>
                    <a:lnTo>
                      <a:pt x="59" y="8"/>
                    </a:lnTo>
                    <a:lnTo>
                      <a:pt x="57" y="0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8" name=""/>
              <p:cNvSpPr/>
              <p:nvPr/>
            </p:nvSpPr>
            <p:spPr>
              <a:xfrm>
                <a:off x="6014880" y="4611600"/>
                <a:ext cx="119160" cy="141480"/>
              </a:xfrm>
              <a:custGeom>
                <a:avLst/>
                <a:gdLst/>
                <a:ahLst/>
                <a:rect l="l" t="t" r="r" b="b"/>
                <a:pathLst>
                  <a:path w="378" h="641">
                    <a:moveTo>
                      <a:pt x="29" y="15"/>
                    </a:moveTo>
                    <a:lnTo>
                      <a:pt x="0" y="29"/>
                    </a:lnTo>
                    <a:lnTo>
                      <a:pt x="321" y="641"/>
                    </a:lnTo>
                    <a:lnTo>
                      <a:pt x="378" y="611"/>
                    </a:lnTo>
                    <a:lnTo>
                      <a:pt x="57" y="0"/>
                    </a:lnTo>
                    <a:lnTo>
                      <a:pt x="29" y="15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9" name=""/>
              <p:cNvSpPr/>
              <p:nvPr/>
            </p:nvSpPr>
            <p:spPr>
              <a:xfrm>
                <a:off x="6013440" y="4608360"/>
                <a:ext cx="19080" cy="9720"/>
              </a:xfrm>
              <a:custGeom>
                <a:avLst/>
                <a:gdLst/>
                <a:ahLst/>
                <a:rect l="l" t="t" r="r" b="b"/>
                <a:pathLst>
                  <a:path w="60" h="46">
                    <a:moveTo>
                      <a:pt x="60" y="17"/>
                    </a:moveTo>
                    <a:lnTo>
                      <a:pt x="56" y="11"/>
                    </a:lnTo>
                    <a:lnTo>
                      <a:pt x="52" y="5"/>
                    </a:lnTo>
                    <a:lnTo>
                      <a:pt x="46" y="3"/>
                    </a:lnTo>
                    <a:lnTo>
                      <a:pt x="40" y="0"/>
                    </a:lnTo>
                    <a:lnTo>
                      <a:pt x="35" y="0"/>
                    </a:lnTo>
                    <a:lnTo>
                      <a:pt x="28" y="0"/>
                    </a:lnTo>
                    <a:lnTo>
                      <a:pt x="23" y="1"/>
                    </a:lnTo>
                    <a:lnTo>
                      <a:pt x="18" y="4"/>
                    </a:lnTo>
                    <a:lnTo>
                      <a:pt x="13" y="7"/>
                    </a:lnTo>
                    <a:lnTo>
                      <a:pt x="7" y="11"/>
                    </a:lnTo>
                    <a:lnTo>
                      <a:pt x="5" y="16"/>
                    </a:lnTo>
                    <a:lnTo>
                      <a:pt x="2" y="21"/>
                    </a:lnTo>
                    <a:lnTo>
                      <a:pt x="0" y="26"/>
                    </a:lnTo>
                    <a:lnTo>
                      <a:pt x="0" y="33"/>
                    </a:lnTo>
                    <a:lnTo>
                      <a:pt x="1" y="40"/>
                    </a:lnTo>
                    <a:lnTo>
                      <a:pt x="3" y="46"/>
                    </a:lnTo>
                    <a:lnTo>
                      <a:pt x="60" y="17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0" name=""/>
              <p:cNvSpPr/>
              <p:nvPr/>
            </p:nvSpPr>
            <p:spPr>
              <a:xfrm>
                <a:off x="6227640" y="4876920"/>
                <a:ext cx="19080" cy="9360"/>
              </a:xfrm>
              <a:custGeom>
                <a:avLst/>
                <a:gdLst/>
                <a:ahLst/>
                <a:rect l="l" t="t" r="r" b="b"/>
                <a:pathLst>
                  <a:path w="61" h="49">
                    <a:moveTo>
                      <a:pt x="0" y="33"/>
                    </a:moveTo>
                    <a:lnTo>
                      <a:pt x="6" y="39"/>
                    </a:lnTo>
                    <a:lnTo>
                      <a:pt x="10" y="44"/>
                    </a:lnTo>
                    <a:lnTo>
                      <a:pt x="16" y="46"/>
                    </a:lnTo>
                    <a:lnTo>
                      <a:pt x="21" y="49"/>
                    </a:lnTo>
                    <a:lnTo>
                      <a:pt x="27" y="49"/>
                    </a:lnTo>
                    <a:lnTo>
                      <a:pt x="33" y="49"/>
                    </a:lnTo>
                    <a:lnTo>
                      <a:pt x="38" y="46"/>
                    </a:lnTo>
                    <a:lnTo>
                      <a:pt x="44" y="44"/>
                    </a:lnTo>
                    <a:lnTo>
                      <a:pt x="49" y="41"/>
                    </a:lnTo>
                    <a:lnTo>
                      <a:pt x="53" y="37"/>
                    </a:lnTo>
                    <a:lnTo>
                      <a:pt x="57" y="32"/>
                    </a:lnTo>
                    <a:lnTo>
                      <a:pt x="60" y="27"/>
                    </a:lnTo>
                    <a:lnTo>
                      <a:pt x="61" y="20"/>
                    </a:lnTo>
                    <a:lnTo>
                      <a:pt x="61" y="14"/>
                    </a:lnTo>
                    <a:lnTo>
                      <a:pt x="60" y="7"/>
                    </a:lnTo>
                    <a:lnTo>
                      <a:pt x="56" y="0"/>
                    </a:lnTo>
                    <a:lnTo>
                      <a:pt x="0" y="33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1" name=""/>
              <p:cNvSpPr/>
              <p:nvPr/>
            </p:nvSpPr>
            <p:spPr>
              <a:xfrm>
                <a:off x="6116760" y="4745160"/>
                <a:ext cx="129960" cy="137880"/>
              </a:xfrm>
              <a:custGeom>
                <a:avLst/>
                <a:gdLst/>
                <a:ahLst/>
                <a:rect l="l" t="t" r="r" b="b"/>
                <a:pathLst>
                  <a:path w="408" h="633">
                    <a:moveTo>
                      <a:pt x="28" y="17"/>
                    </a:moveTo>
                    <a:lnTo>
                      <a:pt x="0" y="33"/>
                    </a:lnTo>
                    <a:lnTo>
                      <a:pt x="352" y="633"/>
                    </a:lnTo>
                    <a:lnTo>
                      <a:pt x="408" y="600"/>
                    </a:lnTo>
                    <a:lnTo>
                      <a:pt x="55" y="0"/>
                    </a:lnTo>
                    <a:lnTo>
                      <a:pt x="28" y="17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2" name=""/>
              <p:cNvSpPr/>
              <p:nvPr/>
            </p:nvSpPr>
            <p:spPr>
              <a:xfrm>
                <a:off x="6114960" y="4741920"/>
                <a:ext cx="19080" cy="11160"/>
              </a:xfrm>
              <a:custGeom>
                <a:avLst/>
                <a:gdLst/>
                <a:ahLst/>
                <a:rect l="l" t="t" r="r" b="b"/>
                <a:pathLst>
                  <a:path w="59" h="49">
                    <a:moveTo>
                      <a:pt x="59" y="16"/>
                    </a:moveTo>
                    <a:lnTo>
                      <a:pt x="55" y="11"/>
                    </a:lnTo>
                    <a:lnTo>
                      <a:pt x="50" y="5"/>
                    </a:lnTo>
                    <a:lnTo>
                      <a:pt x="45" y="3"/>
                    </a:lnTo>
                    <a:lnTo>
                      <a:pt x="38" y="0"/>
                    </a:lnTo>
                    <a:lnTo>
                      <a:pt x="33" y="0"/>
                    </a:lnTo>
                    <a:lnTo>
                      <a:pt x="26" y="0"/>
                    </a:lnTo>
                    <a:lnTo>
                      <a:pt x="21" y="3"/>
                    </a:lnTo>
                    <a:lnTo>
                      <a:pt x="16" y="5"/>
                    </a:lnTo>
                    <a:lnTo>
                      <a:pt x="11" y="8"/>
                    </a:lnTo>
                    <a:lnTo>
                      <a:pt x="7" y="13"/>
                    </a:lnTo>
                    <a:lnTo>
                      <a:pt x="4" y="17"/>
                    </a:lnTo>
                    <a:lnTo>
                      <a:pt x="2" y="23"/>
                    </a:lnTo>
                    <a:lnTo>
                      <a:pt x="0" y="29"/>
                    </a:lnTo>
                    <a:lnTo>
                      <a:pt x="0" y="36"/>
                    </a:lnTo>
                    <a:lnTo>
                      <a:pt x="2" y="42"/>
                    </a:lnTo>
                    <a:lnTo>
                      <a:pt x="4" y="49"/>
                    </a:lnTo>
                    <a:lnTo>
                      <a:pt x="59" y="16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3" name=""/>
              <p:cNvSpPr/>
              <p:nvPr/>
            </p:nvSpPr>
            <p:spPr>
              <a:xfrm>
                <a:off x="6329520" y="5002200"/>
                <a:ext cx="18720" cy="11160"/>
              </a:xfrm>
              <a:custGeom>
                <a:avLst/>
                <a:gdLst/>
                <a:ahLst/>
                <a:rect l="l" t="t" r="r" b="b"/>
                <a:pathLst>
                  <a:path w="60" h="47">
                    <a:moveTo>
                      <a:pt x="0" y="32"/>
                    </a:moveTo>
                    <a:lnTo>
                      <a:pt x="5" y="37"/>
                    </a:lnTo>
                    <a:lnTo>
                      <a:pt x="9" y="42"/>
                    </a:lnTo>
                    <a:lnTo>
                      <a:pt x="14" y="45"/>
                    </a:lnTo>
                    <a:lnTo>
                      <a:pt x="21" y="47"/>
                    </a:lnTo>
                    <a:lnTo>
                      <a:pt x="26" y="47"/>
                    </a:lnTo>
                    <a:lnTo>
                      <a:pt x="33" y="47"/>
                    </a:lnTo>
                    <a:lnTo>
                      <a:pt x="38" y="46"/>
                    </a:lnTo>
                    <a:lnTo>
                      <a:pt x="43" y="43"/>
                    </a:lnTo>
                    <a:lnTo>
                      <a:pt x="48" y="41"/>
                    </a:lnTo>
                    <a:lnTo>
                      <a:pt x="52" y="35"/>
                    </a:lnTo>
                    <a:lnTo>
                      <a:pt x="56" y="32"/>
                    </a:lnTo>
                    <a:lnTo>
                      <a:pt x="59" y="26"/>
                    </a:lnTo>
                    <a:lnTo>
                      <a:pt x="60" y="20"/>
                    </a:lnTo>
                    <a:lnTo>
                      <a:pt x="60" y="13"/>
                    </a:lnTo>
                    <a:lnTo>
                      <a:pt x="59" y="7"/>
                    </a:lnTo>
                    <a:lnTo>
                      <a:pt x="56" y="0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4" name=""/>
              <p:cNvSpPr/>
              <p:nvPr/>
            </p:nvSpPr>
            <p:spPr>
              <a:xfrm>
                <a:off x="6227640" y="4876920"/>
                <a:ext cx="120600" cy="133200"/>
              </a:xfrm>
              <a:custGeom>
                <a:avLst/>
                <a:gdLst/>
                <a:ahLst/>
                <a:rect l="l" t="t" r="r" b="b"/>
                <a:pathLst>
                  <a:path w="376" h="610">
                    <a:moveTo>
                      <a:pt x="28" y="14"/>
                    </a:moveTo>
                    <a:lnTo>
                      <a:pt x="0" y="30"/>
                    </a:lnTo>
                    <a:lnTo>
                      <a:pt x="320" y="610"/>
                    </a:lnTo>
                    <a:lnTo>
                      <a:pt x="376" y="578"/>
                    </a:lnTo>
                    <a:lnTo>
                      <a:pt x="56" y="0"/>
                    </a:lnTo>
                    <a:lnTo>
                      <a:pt x="28" y="14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5" name=""/>
              <p:cNvSpPr/>
              <p:nvPr/>
            </p:nvSpPr>
            <p:spPr>
              <a:xfrm>
                <a:off x="6227640" y="4873680"/>
                <a:ext cx="19080" cy="9360"/>
              </a:xfrm>
              <a:custGeom>
                <a:avLst/>
                <a:gdLst/>
                <a:ahLst/>
                <a:rect l="l" t="t" r="r" b="b"/>
                <a:pathLst>
                  <a:path w="60" h="47">
                    <a:moveTo>
                      <a:pt x="60" y="17"/>
                    </a:moveTo>
                    <a:lnTo>
                      <a:pt x="56" y="10"/>
                    </a:lnTo>
                    <a:lnTo>
                      <a:pt x="52" y="5"/>
                    </a:lnTo>
                    <a:lnTo>
                      <a:pt x="45" y="2"/>
                    </a:lnTo>
                    <a:lnTo>
                      <a:pt x="40" y="0"/>
                    </a:lnTo>
                    <a:lnTo>
                      <a:pt x="35" y="0"/>
                    </a:lnTo>
                    <a:lnTo>
                      <a:pt x="28" y="0"/>
                    </a:lnTo>
                    <a:lnTo>
                      <a:pt x="23" y="1"/>
                    </a:lnTo>
                    <a:lnTo>
                      <a:pt x="16" y="4"/>
                    </a:lnTo>
                    <a:lnTo>
                      <a:pt x="12" y="8"/>
                    </a:lnTo>
                    <a:lnTo>
                      <a:pt x="7" y="12"/>
                    </a:lnTo>
                    <a:lnTo>
                      <a:pt x="4" y="15"/>
                    </a:lnTo>
                    <a:lnTo>
                      <a:pt x="2" y="21"/>
                    </a:lnTo>
                    <a:lnTo>
                      <a:pt x="0" y="27"/>
                    </a:lnTo>
                    <a:lnTo>
                      <a:pt x="0" y="34"/>
                    </a:lnTo>
                    <a:lnTo>
                      <a:pt x="2" y="40"/>
                    </a:lnTo>
                    <a:lnTo>
                      <a:pt x="4" y="47"/>
                    </a:lnTo>
                    <a:lnTo>
                      <a:pt x="60" y="17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6" name=""/>
              <p:cNvSpPr/>
              <p:nvPr/>
            </p:nvSpPr>
            <p:spPr>
              <a:xfrm>
                <a:off x="6442200" y="5121360"/>
                <a:ext cx="19080" cy="12600"/>
              </a:xfrm>
              <a:custGeom>
                <a:avLst/>
                <a:gdLst/>
                <a:ahLst/>
                <a:rect l="l" t="t" r="r" b="b"/>
                <a:pathLst>
                  <a:path w="59" h="50">
                    <a:moveTo>
                      <a:pt x="0" y="35"/>
                    </a:moveTo>
                    <a:lnTo>
                      <a:pt x="6" y="40"/>
                    </a:lnTo>
                    <a:lnTo>
                      <a:pt x="11" y="44"/>
                    </a:lnTo>
                    <a:lnTo>
                      <a:pt x="16" y="48"/>
                    </a:lnTo>
                    <a:lnTo>
                      <a:pt x="21" y="50"/>
                    </a:lnTo>
                    <a:lnTo>
                      <a:pt x="28" y="50"/>
                    </a:lnTo>
                    <a:lnTo>
                      <a:pt x="33" y="50"/>
                    </a:lnTo>
                    <a:lnTo>
                      <a:pt x="40" y="47"/>
                    </a:lnTo>
                    <a:lnTo>
                      <a:pt x="45" y="44"/>
                    </a:lnTo>
                    <a:lnTo>
                      <a:pt x="49" y="40"/>
                    </a:lnTo>
                    <a:lnTo>
                      <a:pt x="53" y="36"/>
                    </a:lnTo>
                    <a:lnTo>
                      <a:pt x="57" y="31"/>
                    </a:lnTo>
                    <a:lnTo>
                      <a:pt x="58" y="26"/>
                    </a:lnTo>
                    <a:lnTo>
                      <a:pt x="59" y="19"/>
                    </a:lnTo>
                    <a:lnTo>
                      <a:pt x="59" y="13"/>
                    </a:lnTo>
                    <a:lnTo>
                      <a:pt x="58" y="6"/>
                    </a:lnTo>
                    <a:lnTo>
                      <a:pt x="54" y="0"/>
                    </a:lnTo>
                    <a:lnTo>
                      <a:pt x="0" y="35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200" bIns="-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7" name=""/>
              <p:cNvSpPr/>
              <p:nvPr/>
            </p:nvSpPr>
            <p:spPr>
              <a:xfrm>
                <a:off x="6329520" y="5002200"/>
                <a:ext cx="129960" cy="128520"/>
              </a:xfrm>
              <a:custGeom>
                <a:avLst/>
                <a:gdLst/>
                <a:ahLst/>
                <a:rect l="l" t="t" r="r" b="b"/>
                <a:pathLst>
                  <a:path w="406" h="583">
                    <a:moveTo>
                      <a:pt x="28" y="17"/>
                    </a:moveTo>
                    <a:lnTo>
                      <a:pt x="0" y="34"/>
                    </a:lnTo>
                    <a:lnTo>
                      <a:pt x="352" y="583"/>
                    </a:lnTo>
                    <a:lnTo>
                      <a:pt x="406" y="548"/>
                    </a:lnTo>
                    <a:lnTo>
                      <a:pt x="54" y="0"/>
                    </a:lnTo>
                    <a:lnTo>
                      <a:pt x="28" y="17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8" name=""/>
              <p:cNvSpPr/>
              <p:nvPr/>
            </p:nvSpPr>
            <p:spPr>
              <a:xfrm>
                <a:off x="6329520" y="4998960"/>
                <a:ext cx="17280" cy="11160"/>
              </a:xfrm>
              <a:custGeom>
                <a:avLst/>
                <a:gdLst/>
                <a:ahLst/>
                <a:rect l="l" t="t" r="r" b="b"/>
                <a:pathLst>
                  <a:path w="59" h="50">
                    <a:moveTo>
                      <a:pt x="59" y="16"/>
                    </a:moveTo>
                    <a:lnTo>
                      <a:pt x="55" y="9"/>
                    </a:lnTo>
                    <a:lnTo>
                      <a:pt x="50" y="5"/>
                    </a:lnTo>
                    <a:lnTo>
                      <a:pt x="43" y="3"/>
                    </a:lnTo>
                    <a:lnTo>
                      <a:pt x="38" y="0"/>
                    </a:lnTo>
                    <a:lnTo>
                      <a:pt x="31" y="0"/>
                    </a:lnTo>
                    <a:lnTo>
                      <a:pt x="26" y="1"/>
                    </a:lnTo>
                    <a:lnTo>
                      <a:pt x="21" y="3"/>
                    </a:lnTo>
                    <a:lnTo>
                      <a:pt x="16" y="5"/>
                    </a:lnTo>
                    <a:lnTo>
                      <a:pt x="10" y="9"/>
                    </a:lnTo>
                    <a:lnTo>
                      <a:pt x="6" y="13"/>
                    </a:lnTo>
                    <a:lnTo>
                      <a:pt x="2" y="18"/>
                    </a:lnTo>
                    <a:lnTo>
                      <a:pt x="1" y="25"/>
                    </a:lnTo>
                    <a:lnTo>
                      <a:pt x="0" y="30"/>
                    </a:lnTo>
                    <a:lnTo>
                      <a:pt x="0" y="37"/>
                    </a:lnTo>
                    <a:lnTo>
                      <a:pt x="2" y="43"/>
                    </a:lnTo>
                    <a:lnTo>
                      <a:pt x="5" y="50"/>
                    </a:lnTo>
                    <a:lnTo>
                      <a:pt x="59" y="16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9" name=""/>
              <p:cNvSpPr/>
              <p:nvPr/>
            </p:nvSpPr>
            <p:spPr>
              <a:xfrm>
                <a:off x="6543720" y="5235480"/>
                <a:ext cx="19080" cy="11160"/>
              </a:xfrm>
              <a:custGeom>
                <a:avLst/>
                <a:gdLst/>
                <a:ahLst/>
                <a:rect l="l" t="t" r="r" b="b"/>
                <a:pathLst>
                  <a:path w="60" h="49">
                    <a:moveTo>
                      <a:pt x="0" y="33"/>
                    </a:moveTo>
                    <a:lnTo>
                      <a:pt x="5" y="40"/>
                    </a:lnTo>
                    <a:lnTo>
                      <a:pt x="10" y="44"/>
                    </a:lnTo>
                    <a:lnTo>
                      <a:pt x="15" y="48"/>
                    </a:lnTo>
                    <a:lnTo>
                      <a:pt x="22" y="49"/>
                    </a:lnTo>
                    <a:lnTo>
                      <a:pt x="27" y="49"/>
                    </a:lnTo>
                    <a:lnTo>
                      <a:pt x="34" y="49"/>
                    </a:lnTo>
                    <a:lnTo>
                      <a:pt x="39" y="46"/>
                    </a:lnTo>
                    <a:lnTo>
                      <a:pt x="44" y="44"/>
                    </a:lnTo>
                    <a:lnTo>
                      <a:pt x="50" y="41"/>
                    </a:lnTo>
                    <a:lnTo>
                      <a:pt x="54" y="36"/>
                    </a:lnTo>
                    <a:lnTo>
                      <a:pt x="56" y="31"/>
                    </a:lnTo>
                    <a:lnTo>
                      <a:pt x="59" y="25"/>
                    </a:lnTo>
                    <a:lnTo>
                      <a:pt x="60" y="20"/>
                    </a:lnTo>
                    <a:lnTo>
                      <a:pt x="60" y="14"/>
                    </a:lnTo>
                    <a:lnTo>
                      <a:pt x="57" y="7"/>
                    </a:lnTo>
                    <a:lnTo>
                      <a:pt x="55" y="0"/>
                    </a:lnTo>
                    <a:lnTo>
                      <a:pt x="0" y="33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0" name=""/>
              <p:cNvSpPr/>
              <p:nvPr/>
            </p:nvSpPr>
            <p:spPr>
              <a:xfrm>
                <a:off x="6442200" y="5121360"/>
                <a:ext cx="118800" cy="122040"/>
              </a:xfrm>
              <a:custGeom>
                <a:avLst/>
                <a:gdLst/>
                <a:ahLst/>
                <a:rect l="l" t="t" r="r" b="b"/>
                <a:pathLst>
                  <a:path w="375" h="545">
                    <a:moveTo>
                      <a:pt x="28" y="17"/>
                    </a:moveTo>
                    <a:lnTo>
                      <a:pt x="0" y="33"/>
                    </a:lnTo>
                    <a:lnTo>
                      <a:pt x="320" y="545"/>
                    </a:lnTo>
                    <a:lnTo>
                      <a:pt x="375" y="512"/>
                    </a:lnTo>
                    <a:lnTo>
                      <a:pt x="54" y="0"/>
                    </a:lnTo>
                    <a:lnTo>
                      <a:pt x="28" y="17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1" name=""/>
              <p:cNvSpPr/>
              <p:nvPr/>
            </p:nvSpPr>
            <p:spPr>
              <a:xfrm>
                <a:off x="6440400" y="5119560"/>
                <a:ext cx="19080" cy="11160"/>
              </a:xfrm>
              <a:custGeom>
                <a:avLst/>
                <a:gdLst/>
                <a:ahLst/>
                <a:rect l="l" t="t" r="r" b="b"/>
                <a:pathLst>
                  <a:path w="59" h="49">
                    <a:moveTo>
                      <a:pt x="59" y="16"/>
                    </a:moveTo>
                    <a:lnTo>
                      <a:pt x="55" y="9"/>
                    </a:lnTo>
                    <a:lnTo>
                      <a:pt x="50" y="5"/>
                    </a:lnTo>
                    <a:lnTo>
                      <a:pt x="45" y="2"/>
                    </a:lnTo>
                    <a:lnTo>
                      <a:pt x="38" y="0"/>
                    </a:lnTo>
                    <a:lnTo>
                      <a:pt x="33" y="0"/>
                    </a:lnTo>
                    <a:lnTo>
                      <a:pt x="26" y="0"/>
                    </a:lnTo>
                    <a:lnTo>
                      <a:pt x="21" y="3"/>
                    </a:lnTo>
                    <a:lnTo>
                      <a:pt x="16" y="5"/>
                    </a:lnTo>
                    <a:lnTo>
                      <a:pt x="11" y="9"/>
                    </a:lnTo>
                    <a:lnTo>
                      <a:pt x="7" y="13"/>
                    </a:lnTo>
                    <a:lnTo>
                      <a:pt x="3" y="19"/>
                    </a:lnTo>
                    <a:lnTo>
                      <a:pt x="1" y="24"/>
                    </a:lnTo>
                    <a:lnTo>
                      <a:pt x="0" y="29"/>
                    </a:lnTo>
                    <a:lnTo>
                      <a:pt x="0" y="36"/>
                    </a:lnTo>
                    <a:lnTo>
                      <a:pt x="1" y="42"/>
                    </a:lnTo>
                    <a:lnTo>
                      <a:pt x="5" y="49"/>
                    </a:lnTo>
                    <a:lnTo>
                      <a:pt x="59" y="16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2" name=""/>
              <p:cNvSpPr/>
              <p:nvPr/>
            </p:nvSpPr>
            <p:spPr>
              <a:xfrm>
                <a:off x="6654960" y="5338800"/>
                <a:ext cx="18720" cy="11160"/>
              </a:xfrm>
              <a:custGeom>
                <a:avLst/>
                <a:gdLst/>
                <a:ahLst/>
                <a:rect l="l" t="t" r="r" b="b"/>
                <a:pathLst>
                  <a:path w="59" h="51">
                    <a:moveTo>
                      <a:pt x="0" y="38"/>
                    </a:moveTo>
                    <a:lnTo>
                      <a:pt x="5" y="43"/>
                    </a:lnTo>
                    <a:lnTo>
                      <a:pt x="12" y="47"/>
                    </a:lnTo>
                    <a:lnTo>
                      <a:pt x="17" y="50"/>
                    </a:lnTo>
                    <a:lnTo>
                      <a:pt x="23" y="51"/>
                    </a:lnTo>
                    <a:lnTo>
                      <a:pt x="29" y="51"/>
                    </a:lnTo>
                    <a:lnTo>
                      <a:pt x="34" y="50"/>
                    </a:lnTo>
                    <a:lnTo>
                      <a:pt x="41" y="47"/>
                    </a:lnTo>
                    <a:lnTo>
                      <a:pt x="46" y="44"/>
                    </a:lnTo>
                    <a:lnTo>
                      <a:pt x="50" y="40"/>
                    </a:lnTo>
                    <a:lnTo>
                      <a:pt x="54" y="36"/>
                    </a:lnTo>
                    <a:lnTo>
                      <a:pt x="57" y="31"/>
                    </a:lnTo>
                    <a:lnTo>
                      <a:pt x="58" y="25"/>
                    </a:lnTo>
                    <a:lnTo>
                      <a:pt x="59" y="19"/>
                    </a:lnTo>
                    <a:lnTo>
                      <a:pt x="58" y="13"/>
                    </a:lnTo>
                    <a:lnTo>
                      <a:pt x="55" y="6"/>
                    </a:lnTo>
                    <a:lnTo>
                      <a:pt x="51" y="0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3" name=""/>
              <p:cNvSpPr/>
              <p:nvPr/>
            </p:nvSpPr>
            <p:spPr>
              <a:xfrm>
                <a:off x="6545160" y="5235480"/>
                <a:ext cx="127080" cy="109800"/>
              </a:xfrm>
              <a:custGeom>
                <a:avLst/>
                <a:gdLst/>
                <a:ahLst/>
                <a:rect l="l" t="t" r="r" b="b"/>
                <a:pathLst>
                  <a:path w="402" h="510">
                    <a:moveTo>
                      <a:pt x="25" y="20"/>
                    </a:moveTo>
                    <a:lnTo>
                      <a:pt x="0" y="38"/>
                    </a:lnTo>
                    <a:lnTo>
                      <a:pt x="351" y="510"/>
                    </a:lnTo>
                    <a:lnTo>
                      <a:pt x="402" y="472"/>
                    </a:lnTo>
                    <a:lnTo>
                      <a:pt x="52" y="0"/>
                    </a:lnTo>
                    <a:lnTo>
                      <a:pt x="25" y="20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4" name=""/>
              <p:cNvSpPr/>
              <p:nvPr/>
            </p:nvSpPr>
            <p:spPr>
              <a:xfrm>
                <a:off x="6541920" y="5232240"/>
                <a:ext cx="17640" cy="11160"/>
              </a:xfrm>
              <a:custGeom>
                <a:avLst/>
                <a:gdLst/>
                <a:ahLst/>
                <a:rect l="l" t="t" r="r" b="b"/>
                <a:pathLst>
                  <a:path w="60" h="51">
                    <a:moveTo>
                      <a:pt x="60" y="13"/>
                    </a:moveTo>
                    <a:lnTo>
                      <a:pt x="54" y="8"/>
                    </a:lnTo>
                    <a:lnTo>
                      <a:pt x="49" y="4"/>
                    </a:lnTo>
                    <a:lnTo>
                      <a:pt x="42" y="1"/>
                    </a:lnTo>
                    <a:lnTo>
                      <a:pt x="37" y="0"/>
                    </a:lnTo>
                    <a:lnTo>
                      <a:pt x="31" y="0"/>
                    </a:lnTo>
                    <a:lnTo>
                      <a:pt x="25" y="1"/>
                    </a:lnTo>
                    <a:lnTo>
                      <a:pt x="19" y="4"/>
                    </a:lnTo>
                    <a:lnTo>
                      <a:pt x="15" y="6"/>
                    </a:lnTo>
                    <a:lnTo>
                      <a:pt x="10" y="10"/>
                    </a:lnTo>
                    <a:lnTo>
                      <a:pt x="6" y="15"/>
                    </a:lnTo>
                    <a:lnTo>
                      <a:pt x="3" y="21"/>
                    </a:lnTo>
                    <a:lnTo>
                      <a:pt x="2" y="26"/>
                    </a:lnTo>
                    <a:lnTo>
                      <a:pt x="0" y="33"/>
                    </a:lnTo>
                    <a:lnTo>
                      <a:pt x="2" y="38"/>
                    </a:lnTo>
                    <a:lnTo>
                      <a:pt x="4" y="44"/>
                    </a:lnTo>
                    <a:lnTo>
                      <a:pt x="8" y="51"/>
                    </a:lnTo>
                    <a:lnTo>
                      <a:pt x="60" y="13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5" name=""/>
              <p:cNvSpPr/>
              <p:nvPr/>
            </p:nvSpPr>
            <p:spPr>
              <a:xfrm>
                <a:off x="6654960" y="5338800"/>
                <a:ext cx="118800" cy="101520"/>
              </a:xfrm>
              <a:custGeom>
                <a:avLst/>
                <a:gdLst/>
                <a:ahLst/>
                <a:rect l="l" t="t" r="r" b="b"/>
                <a:pathLst>
                  <a:path w="372" h="466">
                    <a:moveTo>
                      <a:pt x="26" y="19"/>
                    </a:moveTo>
                    <a:lnTo>
                      <a:pt x="0" y="38"/>
                    </a:lnTo>
                    <a:lnTo>
                      <a:pt x="321" y="466"/>
                    </a:lnTo>
                    <a:lnTo>
                      <a:pt x="372" y="428"/>
                    </a:lnTo>
                    <a:lnTo>
                      <a:pt x="51" y="0"/>
                    </a:lnTo>
                    <a:lnTo>
                      <a:pt x="26" y="19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6" name=""/>
              <p:cNvSpPr/>
              <p:nvPr/>
            </p:nvSpPr>
            <p:spPr>
              <a:xfrm>
                <a:off x="6653160" y="5335560"/>
                <a:ext cx="19080" cy="9720"/>
              </a:xfrm>
              <a:custGeom>
                <a:avLst/>
                <a:gdLst/>
                <a:ahLst/>
                <a:rect l="l" t="t" r="r" b="b"/>
                <a:pathLst>
                  <a:path w="57" h="52">
                    <a:moveTo>
                      <a:pt x="57" y="14"/>
                    </a:moveTo>
                    <a:lnTo>
                      <a:pt x="53" y="8"/>
                    </a:lnTo>
                    <a:lnTo>
                      <a:pt x="47" y="4"/>
                    </a:lnTo>
                    <a:lnTo>
                      <a:pt x="42" y="2"/>
                    </a:lnTo>
                    <a:lnTo>
                      <a:pt x="35" y="0"/>
                    </a:lnTo>
                    <a:lnTo>
                      <a:pt x="30" y="0"/>
                    </a:lnTo>
                    <a:lnTo>
                      <a:pt x="25" y="2"/>
                    </a:lnTo>
                    <a:lnTo>
                      <a:pt x="18" y="4"/>
                    </a:lnTo>
                    <a:lnTo>
                      <a:pt x="13" y="7"/>
                    </a:lnTo>
                    <a:lnTo>
                      <a:pt x="9" y="11"/>
                    </a:lnTo>
                    <a:lnTo>
                      <a:pt x="5" y="16"/>
                    </a:lnTo>
                    <a:lnTo>
                      <a:pt x="2" y="21"/>
                    </a:lnTo>
                    <a:lnTo>
                      <a:pt x="1" y="27"/>
                    </a:lnTo>
                    <a:lnTo>
                      <a:pt x="0" y="33"/>
                    </a:lnTo>
                    <a:lnTo>
                      <a:pt x="1" y="39"/>
                    </a:lnTo>
                    <a:lnTo>
                      <a:pt x="4" y="45"/>
                    </a:lnTo>
                    <a:lnTo>
                      <a:pt x="6" y="52"/>
                    </a:lnTo>
                    <a:lnTo>
                      <a:pt x="57" y="14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7" name=""/>
              <p:cNvSpPr/>
              <p:nvPr/>
            </p:nvSpPr>
            <p:spPr>
              <a:xfrm>
                <a:off x="7299360" y="5754600"/>
                <a:ext cx="14400" cy="12960"/>
              </a:xfrm>
              <a:custGeom>
                <a:avLst/>
                <a:gdLst/>
                <a:ahLst/>
                <a:rect l="l" t="t" r="r" b="b"/>
                <a:pathLst>
                  <a:path w="48" h="59">
                    <a:moveTo>
                      <a:pt x="0" y="55"/>
                    </a:moveTo>
                    <a:lnTo>
                      <a:pt x="6" y="58"/>
                    </a:lnTo>
                    <a:lnTo>
                      <a:pt x="13" y="59"/>
                    </a:lnTo>
                    <a:lnTo>
                      <a:pt x="19" y="59"/>
                    </a:lnTo>
                    <a:lnTo>
                      <a:pt x="25" y="59"/>
                    </a:lnTo>
                    <a:lnTo>
                      <a:pt x="30" y="57"/>
                    </a:lnTo>
                    <a:lnTo>
                      <a:pt x="35" y="53"/>
                    </a:lnTo>
                    <a:lnTo>
                      <a:pt x="39" y="49"/>
                    </a:lnTo>
                    <a:lnTo>
                      <a:pt x="43" y="43"/>
                    </a:lnTo>
                    <a:lnTo>
                      <a:pt x="46" y="38"/>
                    </a:lnTo>
                    <a:lnTo>
                      <a:pt x="47" y="33"/>
                    </a:lnTo>
                    <a:lnTo>
                      <a:pt x="48" y="28"/>
                    </a:lnTo>
                    <a:lnTo>
                      <a:pt x="47" y="21"/>
                    </a:lnTo>
                    <a:lnTo>
                      <a:pt x="46" y="16"/>
                    </a:lnTo>
                    <a:lnTo>
                      <a:pt x="43" y="9"/>
                    </a:lnTo>
                    <a:lnTo>
                      <a:pt x="38" y="5"/>
                    </a:lnTo>
                    <a:lnTo>
                      <a:pt x="33" y="0"/>
                    </a:lnTo>
                    <a:lnTo>
                      <a:pt x="0" y="55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840" bIns="-33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8" name=""/>
              <p:cNvSpPr/>
              <p:nvPr/>
            </p:nvSpPr>
            <p:spPr>
              <a:xfrm>
                <a:off x="7186680" y="5707080"/>
                <a:ext cx="122040" cy="58680"/>
              </a:xfrm>
              <a:custGeom>
                <a:avLst/>
                <a:gdLst/>
                <a:ahLst/>
                <a:rect l="l" t="t" r="r" b="b"/>
                <a:pathLst>
                  <a:path w="385" h="270">
                    <a:moveTo>
                      <a:pt x="15" y="27"/>
                    </a:moveTo>
                    <a:lnTo>
                      <a:pt x="0" y="53"/>
                    </a:lnTo>
                    <a:lnTo>
                      <a:pt x="352" y="270"/>
                    </a:lnTo>
                    <a:lnTo>
                      <a:pt x="385" y="215"/>
                    </a:lnTo>
                    <a:lnTo>
                      <a:pt x="32" y="0"/>
                    </a:lnTo>
                    <a:lnTo>
                      <a:pt x="15" y="27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1880" bIns="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9" name=""/>
              <p:cNvSpPr/>
              <p:nvPr/>
            </p:nvSpPr>
            <p:spPr>
              <a:xfrm>
                <a:off x="7400880" y="5794200"/>
                <a:ext cx="14400" cy="12960"/>
              </a:xfrm>
              <a:custGeom>
                <a:avLst/>
                <a:gdLst/>
                <a:ahLst/>
                <a:rect l="l" t="t" r="r" b="b"/>
                <a:pathLst>
                  <a:path w="48" h="60">
                    <a:moveTo>
                      <a:pt x="0" y="56"/>
                    </a:moveTo>
                    <a:lnTo>
                      <a:pt x="7" y="58"/>
                    </a:lnTo>
                    <a:lnTo>
                      <a:pt x="14" y="60"/>
                    </a:lnTo>
                    <a:lnTo>
                      <a:pt x="20" y="60"/>
                    </a:lnTo>
                    <a:lnTo>
                      <a:pt x="25" y="58"/>
                    </a:lnTo>
                    <a:lnTo>
                      <a:pt x="31" y="56"/>
                    </a:lnTo>
                    <a:lnTo>
                      <a:pt x="36" y="53"/>
                    </a:lnTo>
                    <a:lnTo>
                      <a:pt x="40" y="49"/>
                    </a:lnTo>
                    <a:lnTo>
                      <a:pt x="44" y="44"/>
                    </a:lnTo>
                    <a:lnTo>
                      <a:pt x="46" y="38"/>
                    </a:lnTo>
                    <a:lnTo>
                      <a:pt x="48" y="32"/>
                    </a:lnTo>
                    <a:lnTo>
                      <a:pt x="48" y="27"/>
                    </a:lnTo>
                    <a:lnTo>
                      <a:pt x="48" y="20"/>
                    </a:lnTo>
                    <a:lnTo>
                      <a:pt x="45" y="15"/>
                    </a:lnTo>
                    <a:lnTo>
                      <a:pt x="42" y="10"/>
                    </a:lnTo>
                    <a:lnTo>
                      <a:pt x="37" y="4"/>
                    </a:lnTo>
                    <a:lnTo>
                      <a:pt x="32" y="0"/>
                    </a:lnTo>
                    <a:lnTo>
                      <a:pt x="0" y="56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840" bIns="-33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0" name=""/>
              <p:cNvSpPr/>
              <p:nvPr/>
            </p:nvSpPr>
            <p:spPr>
              <a:xfrm>
                <a:off x="7299360" y="5754600"/>
                <a:ext cx="111240" cy="50760"/>
              </a:xfrm>
              <a:custGeom>
                <a:avLst/>
                <a:gdLst/>
                <a:ahLst/>
                <a:rect l="l" t="t" r="r" b="b"/>
                <a:pathLst>
                  <a:path w="352" h="237">
                    <a:moveTo>
                      <a:pt x="16" y="28"/>
                    </a:moveTo>
                    <a:lnTo>
                      <a:pt x="0" y="55"/>
                    </a:lnTo>
                    <a:lnTo>
                      <a:pt x="320" y="237"/>
                    </a:lnTo>
                    <a:lnTo>
                      <a:pt x="352" y="181"/>
                    </a:lnTo>
                    <a:lnTo>
                      <a:pt x="31" y="0"/>
                    </a:lnTo>
                    <a:lnTo>
                      <a:pt x="16" y="28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960" bIns="3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1" name=""/>
              <p:cNvSpPr/>
              <p:nvPr/>
            </p:nvSpPr>
            <p:spPr>
              <a:xfrm>
                <a:off x="7294680" y="5753160"/>
                <a:ext cx="14040" cy="12600"/>
              </a:xfrm>
              <a:custGeom>
                <a:avLst/>
                <a:gdLst/>
                <a:ahLst/>
                <a:rect l="l" t="t" r="r" b="b"/>
                <a:pathLst>
                  <a:path w="47" h="60">
                    <a:moveTo>
                      <a:pt x="47" y="5"/>
                    </a:moveTo>
                    <a:lnTo>
                      <a:pt x="41" y="1"/>
                    </a:lnTo>
                    <a:lnTo>
                      <a:pt x="34" y="0"/>
                    </a:lnTo>
                    <a:lnTo>
                      <a:pt x="28" y="0"/>
                    </a:lnTo>
                    <a:lnTo>
                      <a:pt x="22" y="1"/>
                    </a:lnTo>
                    <a:lnTo>
                      <a:pt x="16" y="4"/>
                    </a:lnTo>
                    <a:lnTo>
                      <a:pt x="12" y="8"/>
                    </a:lnTo>
                    <a:lnTo>
                      <a:pt x="8" y="12"/>
                    </a:lnTo>
                    <a:lnTo>
                      <a:pt x="4" y="17"/>
                    </a:lnTo>
                    <a:lnTo>
                      <a:pt x="1" y="22"/>
                    </a:lnTo>
                    <a:lnTo>
                      <a:pt x="0" y="27"/>
                    </a:lnTo>
                    <a:lnTo>
                      <a:pt x="0" y="34"/>
                    </a:lnTo>
                    <a:lnTo>
                      <a:pt x="0" y="39"/>
                    </a:lnTo>
                    <a:lnTo>
                      <a:pt x="3" y="46"/>
                    </a:lnTo>
                    <a:lnTo>
                      <a:pt x="5" y="51"/>
                    </a:lnTo>
                    <a:lnTo>
                      <a:pt x="10" y="56"/>
                    </a:lnTo>
                    <a:lnTo>
                      <a:pt x="16" y="60"/>
                    </a:lnTo>
                    <a:lnTo>
                      <a:pt x="47" y="5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200" bIns="-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2" name=""/>
              <p:cNvSpPr/>
              <p:nvPr/>
            </p:nvSpPr>
            <p:spPr>
              <a:xfrm>
                <a:off x="7513560" y="5827680"/>
                <a:ext cx="14400" cy="12600"/>
              </a:xfrm>
              <a:custGeom>
                <a:avLst/>
                <a:gdLst/>
                <a:ahLst/>
                <a:rect l="l" t="t" r="r" b="b"/>
                <a:pathLst>
                  <a:path w="45" h="62">
                    <a:moveTo>
                      <a:pt x="0" y="59"/>
                    </a:moveTo>
                    <a:lnTo>
                      <a:pt x="8" y="60"/>
                    </a:lnTo>
                    <a:lnTo>
                      <a:pt x="15" y="62"/>
                    </a:lnTo>
                    <a:lnTo>
                      <a:pt x="20" y="60"/>
                    </a:lnTo>
                    <a:lnTo>
                      <a:pt x="27" y="59"/>
                    </a:lnTo>
                    <a:lnTo>
                      <a:pt x="32" y="55"/>
                    </a:lnTo>
                    <a:lnTo>
                      <a:pt x="36" y="51"/>
                    </a:lnTo>
                    <a:lnTo>
                      <a:pt x="40" y="47"/>
                    </a:lnTo>
                    <a:lnTo>
                      <a:pt x="42" y="42"/>
                    </a:lnTo>
                    <a:lnTo>
                      <a:pt x="44" y="35"/>
                    </a:lnTo>
                    <a:lnTo>
                      <a:pt x="45" y="30"/>
                    </a:lnTo>
                    <a:lnTo>
                      <a:pt x="45" y="24"/>
                    </a:lnTo>
                    <a:lnTo>
                      <a:pt x="44" y="18"/>
                    </a:lnTo>
                    <a:lnTo>
                      <a:pt x="41" y="13"/>
                    </a:lnTo>
                    <a:lnTo>
                      <a:pt x="37" y="8"/>
                    </a:lnTo>
                    <a:lnTo>
                      <a:pt x="32" y="4"/>
                    </a:lnTo>
                    <a:lnTo>
                      <a:pt x="25" y="0"/>
                    </a:lnTo>
                    <a:lnTo>
                      <a:pt x="0" y="59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200" bIns="-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3" name=""/>
              <p:cNvSpPr/>
              <p:nvPr/>
            </p:nvSpPr>
            <p:spPr>
              <a:xfrm>
                <a:off x="7402680" y="5794200"/>
                <a:ext cx="118800" cy="46080"/>
              </a:xfrm>
              <a:custGeom>
                <a:avLst/>
                <a:gdLst/>
                <a:ahLst/>
                <a:rect l="l" t="t" r="r" b="b"/>
                <a:pathLst>
                  <a:path w="377" h="210">
                    <a:moveTo>
                      <a:pt x="13" y="30"/>
                    </a:moveTo>
                    <a:lnTo>
                      <a:pt x="0" y="59"/>
                    </a:lnTo>
                    <a:lnTo>
                      <a:pt x="352" y="210"/>
                    </a:lnTo>
                    <a:lnTo>
                      <a:pt x="377" y="151"/>
                    </a:lnTo>
                    <a:lnTo>
                      <a:pt x="25" y="0"/>
                    </a:lnTo>
                    <a:lnTo>
                      <a:pt x="13" y="30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4" name=""/>
              <p:cNvSpPr/>
              <p:nvPr/>
            </p:nvSpPr>
            <p:spPr>
              <a:xfrm>
                <a:off x="7396200" y="5792760"/>
                <a:ext cx="12600" cy="14400"/>
              </a:xfrm>
              <a:custGeom>
                <a:avLst/>
                <a:gdLst/>
                <a:ahLst/>
                <a:rect l="l" t="t" r="r" b="b"/>
                <a:pathLst>
                  <a:path w="45" h="62">
                    <a:moveTo>
                      <a:pt x="45" y="3"/>
                    </a:moveTo>
                    <a:lnTo>
                      <a:pt x="38" y="1"/>
                    </a:lnTo>
                    <a:lnTo>
                      <a:pt x="32" y="0"/>
                    </a:lnTo>
                    <a:lnTo>
                      <a:pt x="25" y="1"/>
                    </a:lnTo>
                    <a:lnTo>
                      <a:pt x="20" y="3"/>
                    </a:lnTo>
                    <a:lnTo>
                      <a:pt x="15" y="7"/>
                    </a:lnTo>
                    <a:lnTo>
                      <a:pt x="10" y="11"/>
                    </a:lnTo>
                    <a:lnTo>
                      <a:pt x="6" y="15"/>
                    </a:lnTo>
                    <a:lnTo>
                      <a:pt x="3" y="20"/>
                    </a:lnTo>
                    <a:lnTo>
                      <a:pt x="2" y="26"/>
                    </a:lnTo>
                    <a:lnTo>
                      <a:pt x="0" y="32"/>
                    </a:lnTo>
                    <a:lnTo>
                      <a:pt x="0" y="38"/>
                    </a:lnTo>
                    <a:lnTo>
                      <a:pt x="2" y="43"/>
                    </a:lnTo>
                    <a:lnTo>
                      <a:pt x="4" y="49"/>
                    </a:lnTo>
                    <a:lnTo>
                      <a:pt x="8" y="54"/>
                    </a:lnTo>
                    <a:lnTo>
                      <a:pt x="13" y="58"/>
                    </a:lnTo>
                    <a:lnTo>
                      <a:pt x="20" y="62"/>
                    </a:lnTo>
                    <a:lnTo>
                      <a:pt x="45" y="3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400" bIns="-32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5" name=""/>
              <p:cNvSpPr/>
              <p:nvPr/>
            </p:nvSpPr>
            <p:spPr>
              <a:xfrm>
                <a:off x="7615080" y="5854680"/>
                <a:ext cx="14400" cy="12600"/>
              </a:xfrm>
              <a:custGeom>
                <a:avLst/>
                <a:gdLst/>
                <a:ahLst/>
                <a:rect l="l" t="t" r="r" b="b"/>
                <a:pathLst>
                  <a:path w="45" h="62">
                    <a:moveTo>
                      <a:pt x="0" y="60"/>
                    </a:moveTo>
                    <a:lnTo>
                      <a:pt x="8" y="61"/>
                    </a:lnTo>
                    <a:lnTo>
                      <a:pt x="14" y="62"/>
                    </a:lnTo>
                    <a:lnTo>
                      <a:pt x="21" y="61"/>
                    </a:lnTo>
                    <a:lnTo>
                      <a:pt x="26" y="58"/>
                    </a:lnTo>
                    <a:lnTo>
                      <a:pt x="31" y="56"/>
                    </a:lnTo>
                    <a:lnTo>
                      <a:pt x="35" y="52"/>
                    </a:lnTo>
                    <a:lnTo>
                      <a:pt x="39" y="46"/>
                    </a:lnTo>
                    <a:lnTo>
                      <a:pt x="42" y="41"/>
                    </a:lnTo>
                    <a:lnTo>
                      <a:pt x="43" y="36"/>
                    </a:lnTo>
                    <a:lnTo>
                      <a:pt x="45" y="29"/>
                    </a:lnTo>
                    <a:lnTo>
                      <a:pt x="43" y="24"/>
                    </a:lnTo>
                    <a:lnTo>
                      <a:pt x="42" y="17"/>
                    </a:lnTo>
                    <a:lnTo>
                      <a:pt x="39" y="12"/>
                    </a:lnTo>
                    <a:lnTo>
                      <a:pt x="35" y="7"/>
                    </a:lnTo>
                    <a:lnTo>
                      <a:pt x="30" y="3"/>
                    </a:lnTo>
                    <a:lnTo>
                      <a:pt x="24" y="0"/>
                    </a:lnTo>
                    <a:lnTo>
                      <a:pt x="0" y="60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200" bIns="-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6" name=""/>
              <p:cNvSpPr/>
              <p:nvPr/>
            </p:nvSpPr>
            <p:spPr>
              <a:xfrm>
                <a:off x="7513560" y="5827680"/>
                <a:ext cx="109440" cy="39600"/>
              </a:xfrm>
              <a:custGeom>
                <a:avLst/>
                <a:gdLst/>
                <a:ahLst/>
                <a:rect l="l" t="t" r="r" b="b"/>
                <a:pathLst>
                  <a:path w="343" h="183">
                    <a:moveTo>
                      <a:pt x="11" y="29"/>
                    </a:moveTo>
                    <a:lnTo>
                      <a:pt x="0" y="59"/>
                    </a:lnTo>
                    <a:lnTo>
                      <a:pt x="319" y="183"/>
                    </a:lnTo>
                    <a:lnTo>
                      <a:pt x="343" y="123"/>
                    </a:lnTo>
                    <a:lnTo>
                      <a:pt x="22" y="0"/>
                    </a:lnTo>
                    <a:lnTo>
                      <a:pt x="11" y="29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0" bIns="-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7" name=""/>
              <p:cNvSpPr/>
              <p:nvPr/>
            </p:nvSpPr>
            <p:spPr>
              <a:xfrm>
                <a:off x="7507440" y="5826240"/>
                <a:ext cx="14040" cy="14040"/>
              </a:xfrm>
              <a:custGeom>
                <a:avLst/>
                <a:gdLst/>
                <a:ahLst/>
                <a:rect l="l" t="t" r="r" b="b"/>
                <a:pathLst>
                  <a:path w="43" h="62">
                    <a:moveTo>
                      <a:pt x="43" y="3"/>
                    </a:moveTo>
                    <a:lnTo>
                      <a:pt x="36" y="0"/>
                    </a:lnTo>
                    <a:lnTo>
                      <a:pt x="30" y="0"/>
                    </a:lnTo>
                    <a:lnTo>
                      <a:pt x="23" y="2"/>
                    </a:lnTo>
                    <a:lnTo>
                      <a:pt x="18" y="3"/>
                    </a:lnTo>
                    <a:lnTo>
                      <a:pt x="13" y="7"/>
                    </a:lnTo>
                    <a:lnTo>
                      <a:pt x="9" y="11"/>
                    </a:lnTo>
                    <a:lnTo>
                      <a:pt x="5" y="15"/>
                    </a:lnTo>
                    <a:lnTo>
                      <a:pt x="2" y="21"/>
                    </a:lnTo>
                    <a:lnTo>
                      <a:pt x="1" y="27"/>
                    </a:lnTo>
                    <a:lnTo>
                      <a:pt x="0" y="32"/>
                    </a:lnTo>
                    <a:lnTo>
                      <a:pt x="0" y="38"/>
                    </a:lnTo>
                    <a:lnTo>
                      <a:pt x="2" y="44"/>
                    </a:lnTo>
                    <a:lnTo>
                      <a:pt x="5" y="49"/>
                    </a:lnTo>
                    <a:lnTo>
                      <a:pt x="9" y="54"/>
                    </a:lnTo>
                    <a:lnTo>
                      <a:pt x="14" y="58"/>
                    </a:lnTo>
                    <a:lnTo>
                      <a:pt x="21" y="62"/>
                    </a:lnTo>
                    <a:lnTo>
                      <a:pt x="43" y="3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8" name=""/>
              <p:cNvSpPr/>
              <p:nvPr/>
            </p:nvSpPr>
            <p:spPr>
              <a:xfrm>
                <a:off x="7728120" y="5875200"/>
                <a:ext cx="12600" cy="14400"/>
              </a:xfrm>
              <a:custGeom>
                <a:avLst/>
                <a:gdLst/>
                <a:ahLst/>
                <a:rect l="l" t="t" r="r" b="b"/>
                <a:pathLst>
                  <a:path w="41" h="63">
                    <a:moveTo>
                      <a:pt x="0" y="62"/>
                    </a:moveTo>
                    <a:lnTo>
                      <a:pt x="8" y="63"/>
                    </a:lnTo>
                    <a:lnTo>
                      <a:pt x="14" y="63"/>
                    </a:lnTo>
                    <a:lnTo>
                      <a:pt x="21" y="62"/>
                    </a:lnTo>
                    <a:lnTo>
                      <a:pt x="26" y="58"/>
                    </a:lnTo>
                    <a:lnTo>
                      <a:pt x="31" y="55"/>
                    </a:lnTo>
                    <a:lnTo>
                      <a:pt x="35" y="50"/>
                    </a:lnTo>
                    <a:lnTo>
                      <a:pt x="38" y="45"/>
                    </a:lnTo>
                    <a:lnTo>
                      <a:pt x="39" y="39"/>
                    </a:lnTo>
                    <a:lnTo>
                      <a:pt x="41" y="34"/>
                    </a:lnTo>
                    <a:lnTo>
                      <a:pt x="41" y="28"/>
                    </a:lnTo>
                    <a:lnTo>
                      <a:pt x="41" y="22"/>
                    </a:lnTo>
                    <a:lnTo>
                      <a:pt x="38" y="16"/>
                    </a:lnTo>
                    <a:lnTo>
                      <a:pt x="35" y="10"/>
                    </a:lnTo>
                    <a:lnTo>
                      <a:pt x="30" y="7"/>
                    </a:lnTo>
                    <a:lnTo>
                      <a:pt x="25" y="3"/>
                    </a:lnTo>
                    <a:lnTo>
                      <a:pt x="18" y="0"/>
                    </a:lnTo>
                    <a:lnTo>
                      <a:pt x="0" y="62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400" bIns="-32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9" name=""/>
              <p:cNvSpPr/>
              <p:nvPr/>
            </p:nvSpPr>
            <p:spPr>
              <a:xfrm>
                <a:off x="7616880" y="5853240"/>
                <a:ext cx="115920" cy="36360"/>
              </a:xfrm>
              <a:custGeom>
                <a:avLst/>
                <a:gdLst/>
                <a:ahLst/>
                <a:rect l="l" t="t" r="r" b="b"/>
                <a:pathLst>
                  <a:path w="370" h="162">
                    <a:moveTo>
                      <a:pt x="9" y="30"/>
                    </a:moveTo>
                    <a:lnTo>
                      <a:pt x="0" y="62"/>
                    </a:lnTo>
                    <a:lnTo>
                      <a:pt x="352" y="162"/>
                    </a:lnTo>
                    <a:lnTo>
                      <a:pt x="370" y="100"/>
                    </a:lnTo>
                    <a:lnTo>
                      <a:pt x="18" y="0"/>
                    </a:lnTo>
                    <a:lnTo>
                      <a:pt x="9" y="30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440" bIns="-10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0" name=""/>
              <p:cNvSpPr/>
              <p:nvPr/>
            </p:nvSpPr>
            <p:spPr>
              <a:xfrm>
                <a:off x="7608960" y="5853240"/>
                <a:ext cx="12600" cy="14040"/>
              </a:xfrm>
              <a:custGeom>
                <a:avLst/>
                <a:gdLst/>
                <a:ahLst/>
                <a:rect l="l" t="t" r="r" b="b"/>
                <a:pathLst>
                  <a:path w="41" h="63">
                    <a:moveTo>
                      <a:pt x="41" y="1"/>
                    </a:moveTo>
                    <a:lnTo>
                      <a:pt x="33" y="0"/>
                    </a:lnTo>
                    <a:lnTo>
                      <a:pt x="27" y="0"/>
                    </a:lnTo>
                    <a:lnTo>
                      <a:pt x="20" y="1"/>
                    </a:lnTo>
                    <a:lnTo>
                      <a:pt x="15" y="4"/>
                    </a:lnTo>
                    <a:lnTo>
                      <a:pt x="11" y="8"/>
                    </a:lnTo>
                    <a:lnTo>
                      <a:pt x="7" y="12"/>
                    </a:lnTo>
                    <a:lnTo>
                      <a:pt x="3" y="17"/>
                    </a:lnTo>
                    <a:lnTo>
                      <a:pt x="2" y="23"/>
                    </a:lnTo>
                    <a:lnTo>
                      <a:pt x="0" y="29"/>
                    </a:lnTo>
                    <a:lnTo>
                      <a:pt x="0" y="35"/>
                    </a:lnTo>
                    <a:lnTo>
                      <a:pt x="0" y="41"/>
                    </a:lnTo>
                    <a:lnTo>
                      <a:pt x="3" y="46"/>
                    </a:lnTo>
                    <a:lnTo>
                      <a:pt x="5" y="51"/>
                    </a:lnTo>
                    <a:lnTo>
                      <a:pt x="11" y="56"/>
                    </a:lnTo>
                    <a:lnTo>
                      <a:pt x="16" y="60"/>
                    </a:lnTo>
                    <a:lnTo>
                      <a:pt x="23" y="63"/>
                    </a:lnTo>
                    <a:lnTo>
                      <a:pt x="41" y="1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1" name=""/>
              <p:cNvSpPr/>
              <p:nvPr/>
            </p:nvSpPr>
            <p:spPr>
              <a:xfrm>
                <a:off x="7829640" y="5892840"/>
                <a:ext cx="12600" cy="12600"/>
              </a:xfrm>
              <a:custGeom>
                <a:avLst/>
                <a:gdLst/>
                <a:ahLst/>
                <a:rect l="l" t="t" r="r" b="b"/>
                <a:pathLst>
                  <a:path w="39" h="63">
                    <a:moveTo>
                      <a:pt x="0" y="62"/>
                    </a:moveTo>
                    <a:lnTo>
                      <a:pt x="6" y="63"/>
                    </a:lnTo>
                    <a:lnTo>
                      <a:pt x="13" y="63"/>
                    </a:lnTo>
                    <a:lnTo>
                      <a:pt x="19" y="61"/>
                    </a:lnTo>
                    <a:lnTo>
                      <a:pt x="25" y="58"/>
                    </a:lnTo>
                    <a:lnTo>
                      <a:pt x="30" y="54"/>
                    </a:lnTo>
                    <a:lnTo>
                      <a:pt x="33" y="50"/>
                    </a:lnTo>
                    <a:lnTo>
                      <a:pt x="37" y="45"/>
                    </a:lnTo>
                    <a:lnTo>
                      <a:pt x="38" y="38"/>
                    </a:lnTo>
                    <a:lnTo>
                      <a:pt x="39" y="33"/>
                    </a:lnTo>
                    <a:lnTo>
                      <a:pt x="39" y="26"/>
                    </a:lnTo>
                    <a:lnTo>
                      <a:pt x="38" y="21"/>
                    </a:lnTo>
                    <a:lnTo>
                      <a:pt x="35" y="16"/>
                    </a:lnTo>
                    <a:lnTo>
                      <a:pt x="33" y="11"/>
                    </a:lnTo>
                    <a:lnTo>
                      <a:pt x="27" y="5"/>
                    </a:lnTo>
                    <a:lnTo>
                      <a:pt x="22" y="3"/>
                    </a:lnTo>
                    <a:lnTo>
                      <a:pt x="14" y="0"/>
                    </a:lnTo>
                    <a:lnTo>
                      <a:pt x="0" y="62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200" bIns="-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2" name=""/>
              <p:cNvSpPr/>
              <p:nvPr/>
            </p:nvSpPr>
            <p:spPr>
              <a:xfrm>
                <a:off x="7728120" y="5875200"/>
                <a:ext cx="106200" cy="30240"/>
              </a:xfrm>
              <a:custGeom>
                <a:avLst/>
                <a:gdLst/>
                <a:ahLst/>
                <a:rect l="l" t="t" r="r" b="b"/>
                <a:pathLst>
                  <a:path w="335" h="142">
                    <a:moveTo>
                      <a:pt x="8" y="30"/>
                    </a:moveTo>
                    <a:lnTo>
                      <a:pt x="0" y="62"/>
                    </a:lnTo>
                    <a:lnTo>
                      <a:pt x="321" y="142"/>
                    </a:lnTo>
                    <a:lnTo>
                      <a:pt x="335" y="80"/>
                    </a:lnTo>
                    <a:lnTo>
                      <a:pt x="16" y="0"/>
                    </a:lnTo>
                    <a:lnTo>
                      <a:pt x="8" y="30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560" bIns="-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3" name=""/>
              <p:cNvSpPr/>
              <p:nvPr/>
            </p:nvSpPr>
            <p:spPr>
              <a:xfrm>
                <a:off x="7719840" y="5875200"/>
                <a:ext cx="12960" cy="14400"/>
              </a:xfrm>
              <a:custGeom>
                <a:avLst/>
                <a:gdLst/>
                <a:ahLst/>
                <a:rect l="l" t="t" r="r" b="b"/>
                <a:pathLst>
                  <a:path w="40" h="63">
                    <a:moveTo>
                      <a:pt x="40" y="1"/>
                    </a:moveTo>
                    <a:lnTo>
                      <a:pt x="32" y="0"/>
                    </a:lnTo>
                    <a:lnTo>
                      <a:pt x="25" y="0"/>
                    </a:lnTo>
                    <a:lnTo>
                      <a:pt x="19" y="2"/>
                    </a:lnTo>
                    <a:lnTo>
                      <a:pt x="14" y="5"/>
                    </a:lnTo>
                    <a:lnTo>
                      <a:pt x="10" y="9"/>
                    </a:lnTo>
                    <a:lnTo>
                      <a:pt x="6" y="13"/>
                    </a:lnTo>
                    <a:lnTo>
                      <a:pt x="3" y="18"/>
                    </a:lnTo>
                    <a:lnTo>
                      <a:pt x="0" y="23"/>
                    </a:lnTo>
                    <a:lnTo>
                      <a:pt x="0" y="30"/>
                    </a:lnTo>
                    <a:lnTo>
                      <a:pt x="0" y="36"/>
                    </a:lnTo>
                    <a:lnTo>
                      <a:pt x="2" y="42"/>
                    </a:lnTo>
                    <a:lnTo>
                      <a:pt x="3" y="47"/>
                    </a:lnTo>
                    <a:lnTo>
                      <a:pt x="7" y="52"/>
                    </a:lnTo>
                    <a:lnTo>
                      <a:pt x="11" y="56"/>
                    </a:lnTo>
                    <a:lnTo>
                      <a:pt x="18" y="60"/>
                    </a:lnTo>
                    <a:lnTo>
                      <a:pt x="24" y="63"/>
                    </a:lnTo>
                    <a:lnTo>
                      <a:pt x="40" y="1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400" bIns="-32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4" name=""/>
              <p:cNvSpPr/>
              <p:nvPr/>
            </p:nvSpPr>
            <p:spPr>
              <a:xfrm>
                <a:off x="7942320" y="5905440"/>
                <a:ext cx="12600" cy="14400"/>
              </a:xfrm>
              <a:custGeom>
                <a:avLst/>
                <a:gdLst/>
                <a:ahLst/>
                <a:rect l="l" t="t" r="r" b="b"/>
                <a:pathLst>
                  <a:path w="38" h="63">
                    <a:moveTo>
                      <a:pt x="0" y="63"/>
                    </a:moveTo>
                    <a:lnTo>
                      <a:pt x="8" y="63"/>
                    </a:lnTo>
                    <a:lnTo>
                      <a:pt x="15" y="62"/>
                    </a:lnTo>
                    <a:lnTo>
                      <a:pt x="20" y="61"/>
                    </a:lnTo>
                    <a:lnTo>
                      <a:pt x="25" y="57"/>
                    </a:lnTo>
                    <a:lnTo>
                      <a:pt x="31" y="53"/>
                    </a:lnTo>
                    <a:lnTo>
                      <a:pt x="33" y="49"/>
                    </a:lnTo>
                    <a:lnTo>
                      <a:pt x="36" y="42"/>
                    </a:lnTo>
                    <a:lnTo>
                      <a:pt x="37" y="37"/>
                    </a:lnTo>
                    <a:lnTo>
                      <a:pt x="38" y="32"/>
                    </a:lnTo>
                    <a:lnTo>
                      <a:pt x="37" y="25"/>
                    </a:lnTo>
                    <a:lnTo>
                      <a:pt x="36" y="20"/>
                    </a:lnTo>
                    <a:lnTo>
                      <a:pt x="33" y="15"/>
                    </a:lnTo>
                    <a:lnTo>
                      <a:pt x="29" y="9"/>
                    </a:lnTo>
                    <a:lnTo>
                      <a:pt x="25" y="5"/>
                    </a:lnTo>
                    <a:lnTo>
                      <a:pt x="19" y="2"/>
                    </a:lnTo>
                    <a:lnTo>
                      <a:pt x="12" y="0"/>
                    </a:lnTo>
                    <a:lnTo>
                      <a:pt x="0" y="63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400" bIns="-32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5" name=""/>
              <p:cNvSpPr/>
              <p:nvPr/>
            </p:nvSpPr>
            <p:spPr>
              <a:xfrm>
                <a:off x="7831080" y="5892840"/>
                <a:ext cx="115920" cy="27000"/>
              </a:xfrm>
              <a:custGeom>
                <a:avLst/>
                <a:gdLst/>
                <a:ahLst/>
                <a:rect l="l" t="t" r="r" b="b"/>
                <a:pathLst>
                  <a:path w="364" h="127">
                    <a:moveTo>
                      <a:pt x="7" y="31"/>
                    </a:moveTo>
                    <a:lnTo>
                      <a:pt x="0" y="63"/>
                    </a:lnTo>
                    <a:lnTo>
                      <a:pt x="352" y="127"/>
                    </a:lnTo>
                    <a:lnTo>
                      <a:pt x="364" y="64"/>
                    </a:lnTo>
                    <a:lnTo>
                      <a:pt x="12" y="0"/>
                    </a:lnTo>
                    <a:lnTo>
                      <a:pt x="7" y="31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6" name=""/>
              <p:cNvSpPr/>
              <p:nvPr/>
            </p:nvSpPr>
            <p:spPr>
              <a:xfrm>
                <a:off x="7821720" y="5892840"/>
                <a:ext cx="12600" cy="12600"/>
              </a:xfrm>
              <a:custGeom>
                <a:avLst/>
                <a:gdLst/>
                <a:ahLst/>
                <a:rect l="l" t="t" r="r" b="b"/>
                <a:pathLst>
                  <a:path w="38" h="63">
                    <a:moveTo>
                      <a:pt x="38" y="1"/>
                    </a:moveTo>
                    <a:lnTo>
                      <a:pt x="30" y="0"/>
                    </a:lnTo>
                    <a:lnTo>
                      <a:pt x="23" y="1"/>
                    </a:lnTo>
                    <a:lnTo>
                      <a:pt x="17" y="2"/>
                    </a:lnTo>
                    <a:lnTo>
                      <a:pt x="13" y="6"/>
                    </a:lnTo>
                    <a:lnTo>
                      <a:pt x="8" y="10"/>
                    </a:lnTo>
                    <a:lnTo>
                      <a:pt x="5" y="16"/>
                    </a:lnTo>
                    <a:lnTo>
                      <a:pt x="2" y="21"/>
                    </a:lnTo>
                    <a:lnTo>
                      <a:pt x="1" y="26"/>
                    </a:lnTo>
                    <a:lnTo>
                      <a:pt x="0" y="33"/>
                    </a:lnTo>
                    <a:lnTo>
                      <a:pt x="1" y="38"/>
                    </a:lnTo>
                    <a:lnTo>
                      <a:pt x="2" y="44"/>
                    </a:lnTo>
                    <a:lnTo>
                      <a:pt x="5" y="50"/>
                    </a:lnTo>
                    <a:lnTo>
                      <a:pt x="9" y="54"/>
                    </a:lnTo>
                    <a:lnTo>
                      <a:pt x="13" y="58"/>
                    </a:lnTo>
                    <a:lnTo>
                      <a:pt x="20" y="62"/>
                    </a:lnTo>
                    <a:lnTo>
                      <a:pt x="26" y="63"/>
                    </a:lnTo>
                    <a:lnTo>
                      <a:pt x="38" y="1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200" bIns="-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7" name=""/>
              <p:cNvSpPr/>
              <p:nvPr/>
            </p:nvSpPr>
            <p:spPr>
              <a:xfrm>
                <a:off x="8043840" y="5918040"/>
                <a:ext cx="12600" cy="12960"/>
              </a:xfrm>
              <a:custGeom>
                <a:avLst/>
                <a:gdLst/>
                <a:ahLst/>
                <a:rect l="l" t="t" r="r" b="b"/>
                <a:pathLst>
                  <a:path w="37" h="63">
                    <a:moveTo>
                      <a:pt x="0" y="63"/>
                    </a:moveTo>
                    <a:lnTo>
                      <a:pt x="8" y="63"/>
                    </a:lnTo>
                    <a:lnTo>
                      <a:pt x="14" y="62"/>
                    </a:lnTo>
                    <a:lnTo>
                      <a:pt x="21" y="59"/>
                    </a:lnTo>
                    <a:lnTo>
                      <a:pt x="25" y="57"/>
                    </a:lnTo>
                    <a:lnTo>
                      <a:pt x="30" y="53"/>
                    </a:lnTo>
                    <a:lnTo>
                      <a:pt x="33" y="47"/>
                    </a:lnTo>
                    <a:lnTo>
                      <a:pt x="35" y="42"/>
                    </a:lnTo>
                    <a:lnTo>
                      <a:pt x="37" y="36"/>
                    </a:lnTo>
                    <a:lnTo>
                      <a:pt x="37" y="30"/>
                    </a:lnTo>
                    <a:lnTo>
                      <a:pt x="37" y="24"/>
                    </a:lnTo>
                    <a:lnTo>
                      <a:pt x="35" y="19"/>
                    </a:lnTo>
                    <a:lnTo>
                      <a:pt x="32" y="13"/>
                    </a:lnTo>
                    <a:lnTo>
                      <a:pt x="29" y="8"/>
                    </a:lnTo>
                    <a:lnTo>
                      <a:pt x="24" y="4"/>
                    </a:lnTo>
                    <a:lnTo>
                      <a:pt x="17" y="1"/>
                    </a:lnTo>
                    <a:lnTo>
                      <a:pt x="10" y="0"/>
                    </a:lnTo>
                    <a:lnTo>
                      <a:pt x="0" y="63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840" bIns="-33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8" name=""/>
              <p:cNvSpPr/>
              <p:nvPr/>
            </p:nvSpPr>
            <p:spPr>
              <a:xfrm>
                <a:off x="7942320" y="5905440"/>
                <a:ext cx="104760" cy="25560"/>
              </a:xfrm>
              <a:custGeom>
                <a:avLst/>
                <a:gdLst/>
                <a:ahLst/>
                <a:rect l="l" t="t" r="r" b="b"/>
                <a:pathLst>
                  <a:path w="329" h="113">
                    <a:moveTo>
                      <a:pt x="4" y="32"/>
                    </a:moveTo>
                    <a:lnTo>
                      <a:pt x="0" y="63"/>
                    </a:lnTo>
                    <a:lnTo>
                      <a:pt x="319" y="113"/>
                    </a:lnTo>
                    <a:lnTo>
                      <a:pt x="329" y="50"/>
                    </a:lnTo>
                    <a:lnTo>
                      <a:pt x="9" y="0"/>
                    </a:lnTo>
                    <a:lnTo>
                      <a:pt x="4" y="32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240" bIns="-21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9" name=""/>
              <p:cNvSpPr/>
              <p:nvPr/>
            </p:nvSpPr>
            <p:spPr>
              <a:xfrm>
                <a:off x="7934400" y="5905440"/>
                <a:ext cx="11160" cy="14400"/>
              </a:xfrm>
              <a:custGeom>
                <a:avLst/>
                <a:gdLst/>
                <a:ahLst/>
                <a:rect l="l" t="t" r="r" b="b"/>
                <a:pathLst>
                  <a:path w="37" h="64">
                    <a:moveTo>
                      <a:pt x="37" y="1"/>
                    </a:moveTo>
                    <a:lnTo>
                      <a:pt x="29" y="0"/>
                    </a:lnTo>
                    <a:lnTo>
                      <a:pt x="22" y="1"/>
                    </a:lnTo>
                    <a:lnTo>
                      <a:pt x="17" y="4"/>
                    </a:lnTo>
                    <a:lnTo>
                      <a:pt x="12" y="8"/>
                    </a:lnTo>
                    <a:lnTo>
                      <a:pt x="8" y="12"/>
                    </a:lnTo>
                    <a:lnTo>
                      <a:pt x="4" y="16"/>
                    </a:lnTo>
                    <a:lnTo>
                      <a:pt x="3" y="22"/>
                    </a:lnTo>
                    <a:lnTo>
                      <a:pt x="0" y="27"/>
                    </a:lnTo>
                    <a:lnTo>
                      <a:pt x="0" y="34"/>
                    </a:lnTo>
                    <a:lnTo>
                      <a:pt x="1" y="39"/>
                    </a:lnTo>
                    <a:lnTo>
                      <a:pt x="3" y="45"/>
                    </a:lnTo>
                    <a:lnTo>
                      <a:pt x="5" y="50"/>
                    </a:lnTo>
                    <a:lnTo>
                      <a:pt x="9" y="55"/>
                    </a:lnTo>
                    <a:lnTo>
                      <a:pt x="14" y="59"/>
                    </a:lnTo>
                    <a:lnTo>
                      <a:pt x="20" y="62"/>
                    </a:lnTo>
                    <a:lnTo>
                      <a:pt x="28" y="64"/>
                    </a:lnTo>
                    <a:lnTo>
                      <a:pt x="37" y="1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400" bIns="-32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0" name=""/>
              <p:cNvSpPr/>
              <p:nvPr/>
            </p:nvSpPr>
            <p:spPr>
              <a:xfrm>
                <a:off x="8156520" y="5925960"/>
                <a:ext cx="11160" cy="14400"/>
              </a:xfrm>
              <a:custGeom>
                <a:avLst/>
                <a:gdLst/>
                <a:ahLst/>
                <a:rect l="l" t="t" r="r" b="b"/>
                <a:pathLst>
                  <a:path w="35" h="63">
                    <a:moveTo>
                      <a:pt x="0" y="63"/>
                    </a:moveTo>
                    <a:lnTo>
                      <a:pt x="7" y="63"/>
                    </a:lnTo>
                    <a:lnTo>
                      <a:pt x="14" y="62"/>
                    </a:lnTo>
                    <a:lnTo>
                      <a:pt x="19" y="59"/>
                    </a:lnTo>
                    <a:lnTo>
                      <a:pt x="24" y="57"/>
                    </a:lnTo>
                    <a:lnTo>
                      <a:pt x="28" y="51"/>
                    </a:lnTo>
                    <a:lnTo>
                      <a:pt x="32" y="46"/>
                    </a:lnTo>
                    <a:lnTo>
                      <a:pt x="34" y="41"/>
                    </a:lnTo>
                    <a:lnTo>
                      <a:pt x="35" y="36"/>
                    </a:lnTo>
                    <a:lnTo>
                      <a:pt x="35" y="29"/>
                    </a:lnTo>
                    <a:lnTo>
                      <a:pt x="34" y="24"/>
                    </a:lnTo>
                    <a:lnTo>
                      <a:pt x="32" y="17"/>
                    </a:lnTo>
                    <a:lnTo>
                      <a:pt x="30" y="12"/>
                    </a:lnTo>
                    <a:lnTo>
                      <a:pt x="26" y="8"/>
                    </a:lnTo>
                    <a:lnTo>
                      <a:pt x="21" y="4"/>
                    </a:lnTo>
                    <a:lnTo>
                      <a:pt x="14" y="2"/>
                    </a:lnTo>
                    <a:lnTo>
                      <a:pt x="6" y="0"/>
                    </a:lnTo>
                    <a:lnTo>
                      <a:pt x="0" y="63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400" bIns="-32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1" name=""/>
              <p:cNvSpPr/>
              <p:nvPr/>
            </p:nvSpPr>
            <p:spPr>
              <a:xfrm>
                <a:off x="8043840" y="5918040"/>
                <a:ext cx="114480" cy="22320"/>
              </a:xfrm>
              <a:custGeom>
                <a:avLst/>
                <a:gdLst/>
                <a:ahLst/>
                <a:rect l="l" t="t" r="r" b="b"/>
                <a:pathLst>
                  <a:path w="359" h="102">
                    <a:moveTo>
                      <a:pt x="4" y="33"/>
                    </a:moveTo>
                    <a:lnTo>
                      <a:pt x="0" y="64"/>
                    </a:lnTo>
                    <a:lnTo>
                      <a:pt x="353" y="102"/>
                    </a:lnTo>
                    <a:lnTo>
                      <a:pt x="359" y="39"/>
                    </a:lnTo>
                    <a:lnTo>
                      <a:pt x="8" y="0"/>
                    </a:lnTo>
                    <a:lnTo>
                      <a:pt x="4" y="33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2" name=""/>
              <p:cNvSpPr/>
              <p:nvPr/>
            </p:nvSpPr>
            <p:spPr>
              <a:xfrm>
                <a:off x="8035920" y="5918040"/>
                <a:ext cx="11160" cy="12960"/>
              </a:xfrm>
              <a:custGeom>
                <a:avLst/>
                <a:gdLst/>
                <a:ahLst/>
                <a:rect l="l" t="t" r="r" b="b"/>
                <a:pathLst>
                  <a:path w="35" h="64">
                    <a:moveTo>
                      <a:pt x="35" y="0"/>
                    </a:moveTo>
                    <a:lnTo>
                      <a:pt x="27" y="0"/>
                    </a:lnTo>
                    <a:lnTo>
                      <a:pt x="21" y="1"/>
                    </a:lnTo>
                    <a:lnTo>
                      <a:pt x="14" y="4"/>
                    </a:lnTo>
                    <a:lnTo>
                      <a:pt x="10" y="8"/>
                    </a:lnTo>
                    <a:lnTo>
                      <a:pt x="6" y="12"/>
                    </a:lnTo>
                    <a:lnTo>
                      <a:pt x="2" y="17"/>
                    </a:lnTo>
                    <a:lnTo>
                      <a:pt x="1" y="23"/>
                    </a:lnTo>
                    <a:lnTo>
                      <a:pt x="0" y="29"/>
                    </a:lnTo>
                    <a:lnTo>
                      <a:pt x="0" y="35"/>
                    </a:lnTo>
                    <a:lnTo>
                      <a:pt x="0" y="41"/>
                    </a:lnTo>
                    <a:lnTo>
                      <a:pt x="2" y="46"/>
                    </a:lnTo>
                    <a:lnTo>
                      <a:pt x="5" y="51"/>
                    </a:lnTo>
                    <a:lnTo>
                      <a:pt x="9" y="56"/>
                    </a:lnTo>
                    <a:lnTo>
                      <a:pt x="14" y="60"/>
                    </a:lnTo>
                    <a:lnTo>
                      <a:pt x="21" y="63"/>
                    </a:lnTo>
                    <a:lnTo>
                      <a:pt x="27" y="64"/>
                    </a:lnTo>
                    <a:lnTo>
                      <a:pt x="35" y="0"/>
                    </a:lnTo>
                    <a:close/>
                  </a:path>
                </a:pathLst>
              </a:custGeom>
              <a:solidFill>
                <a:srgbClr val="d81e04"/>
              </a:solidFill>
              <a:ln w="28440">
                <a:solidFill>
                  <a:srgbClr val="fc012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840" bIns="-33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423" name=""/>
            <p:cNvSpPr/>
            <p:nvPr/>
          </p:nvSpPr>
          <p:spPr>
            <a:xfrm>
              <a:off x="4646520" y="6006960"/>
              <a:ext cx="65376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Return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" name=""/>
            <p:cNvSpPr/>
            <p:nvPr/>
          </p:nvSpPr>
          <p:spPr>
            <a:xfrm>
              <a:off x="4914360" y="5729400"/>
              <a:ext cx="8532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" name=""/>
            <p:cNvSpPr/>
            <p:nvPr/>
          </p:nvSpPr>
          <p:spPr>
            <a:xfrm>
              <a:off x="2637720" y="5789520"/>
              <a:ext cx="22104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5%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26" name=""/>
          <p:cNvSpPr/>
          <p:nvPr/>
        </p:nvSpPr>
        <p:spPr>
          <a:xfrm>
            <a:off x="4419720" y="6586560"/>
            <a:ext cx="4724280" cy="2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lvl="4" marL="1828800" algn="ctr">
              <a:lnSpc>
                <a:spcPct val="100000"/>
              </a:lnSpc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Risk Management Controls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7" name="PlaceHolder 1"/>
          <p:cNvSpPr>
            <a:spLocks noGrp="1"/>
          </p:cNvSpPr>
          <p:nvPr>
            <p:ph type="title"/>
          </p:nvPr>
        </p:nvSpPr>
        <p:spPr>
          <a:xfrm>
            <a:off x="682200" y="192240"/>
            <a:ext cx="7797960" cy="3808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Value-at-Risk</a:t>
            </a:r>
            <a:endParaRPr b="1" i="1" lang="en-US" sz="2800" strike="noStrike" u="none">
              <a:solidFill>
                <a:srgbClr val="006600"/>
              </a:solidFill>
              <a:effectLst/>
              <a:uFillTx/>
              <a:latin typeface="Times New Roman"/>
            </a:endParaRPr>
          </a:p>
        </p:txBody>
      </p:sp>
      <p:sp>
        <p:nvSpPr>
          <p:cNvPr id="428" name="PlaceHolder 2"/>
          <p:cNvSpPr>
            <a:spLocks noGrp="1"/>
          </p:cNvSpPr>
          <p:nvPr>
            <p:ph/>
          </p:nvPr>
        </p:nvSpPr>
        <p:spPr>
          <a:xfrm>
            <a:off x="952200" y="694800"/>
            <a:ext cx="7467480" cy="245124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t">
            <a:normAutofit/>
          </a:bodyPr>
          <a:p>
            <a:pPr marL="285840" indent="-285840">
              <a:lnSpc>
                <a:spcPct val="90000"/>
              </a:lnSpc>
              <a:spcAft>
                <a:spcPts val="1650"/>
              </a:spcAft>
              <a:buClr>
                <a:srgbClr val="006600"/>
              </a:buClr>
              <a:buSzPct val="105000"/>
              <a:buFont typeface="Monotype Sort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Value-at-Risk (V@R)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Aft>
                <a:spcPts val="751"/>
              </a:spcAft>
              <a:buClr>
                <a:srgbClr val="000000"/>
              </a:buClr>
              <a:buSzPct val="90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Dollar loss that may be experienced in the value of a portfolio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71640" indent="-228600">
              <a:lnSpc>
                <a:spcPct val="90000"/>
              </a:lnSpc>
              <a:spcAft>
                <a:spcPts val="499"/>
              </a:spcAft>
              <a:buClr>
                <a:srgbClr val="000000"/>
              </a:buClr>
              <a:buSzPct val="110000"/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over a defined time period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71640" indent="-228600">
              <a:lnSpc>
                <a:spcPct val="90000"/>
              </a:lnSpc>
              <a:spcAft>
                <a:spcPts val="499"/>
              </a:spcAft>
              <a:buClr>
                <a:srgbClr val="000000"/>
              </a:buClr>
              <a:buSzPct val="110000"/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with a given confidence interval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71640" indent="-228600">
              <a:lnSpc>
                <a:spcPct val="90000"/>
              </a:lnSpc>
              <a:spcAft>
                <a:spcPts val="499"/>
              </a:spcAft>
              <a:buClr>
                <a:srgbClr val="000000"/>
              </a:buClr>
              <a:buSzPct val="110000"/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due to changes in market risk factors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Aft>
                <a:spcPts val="751"/>
              </a:spcAft>
              <a:buClr>
                <a:srgbClr val="000000"/>
              </a:buClr>
              <a:buSzPct val="90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Corp.’s V@R methodology uses a 95% confidence interval and a one-day time horizon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29" name=""/>
          <p:cNvGraphicFramePr/>
          <p:nvPr/>
        </p:nvGraphicFramePr>
        <p:xfrm>
          <a:off x="733320" y="1754280"/>
          <a:ext cx="7796160" cy="4259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3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33320" y="1754280"/>
                    <a:ext cx="7796160" cy="4259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31" name="PlaceHolder 1"/>
          <p:cNvSpPr>
            <a:spLocks noGrp="1"/>
          </p:cNvSpPr>
          <p:nvPr>
            <p:ph type="title"/>
          </p:nvPr>
        </p:nvSpPr>
        <p:spPr>
          <a:xfrm>
            <a:off x="682200" y="192240"/>
            <a:ext cx="7797960" cy="3808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6600"/>
                </a:solidFill>
                <a:effectLst/>
                <a:uFillTx/>
                <a:latin typeface="Book Antiqua"/>
              </a:rPr>
              <a:t>Backtesting</a:t>
            </a:r>
            <a:endParaRPr b="1" i="1" lang="en-US" sz="2800" strike="noStrike" u="none">
              <a:solidFill>
                <a:srgbClr val="006600"/>
              </a:solidFill>
              <a:effectLst/>
              <a:uFillTx/>
              <a:latin typeface="Times New Roman"/>
            </a:endParaRPr>
          </a:p>
        </p:txBody>
      </p:sp>
      <p:sp>
        <p:nvSpPr>
          <p:cNvPr id="432" name=""/>
          <p:cNvSpPr/>
          <p:nvPr/>
        </p:nvSpPr>
        <p:spPr>
          <a:xfrm>
            <a:off x="365040" y="401760"/>
            <a:ext cx="8077320" cy="10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3" name=""/>
          <p:cNvSpPr/>
          <p:nvPr/>
        </p:nvSpPr>
        <p:spPr>
          <a:xfrm>
            <a:off x="1025640" y="720720"/>
            <a:ext cx="4508280" cy="47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ENRON’s Total V@R (5/9/97 - 12/31/98)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($000s)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34" name=""/>
          <p:cNvGrpSpPr/>
          <p:nvPr/>
        </p:nvGrpSpPr>
        <p:grpSpPr>
          <a:xfrm>
            <a:off x="1084320" y="1298520"/>
            <a:ext cx="3495600" cy="270000"/>
            <a:chOff x="1084320" y="1298520"/>
            <a:chExt cx="3495600" cy="270000"/>
          </a:xfrm>
        </p:grpSpPr>
        <p:sp>
          <p:nvSpPr>
            <p:cNvPr id="435" name=""/>
            <p:cNvSpPr/>
            <p:nvPr/>
          </p:nvSpPr>
          <p:spPr>
            <a:xfrm>
              <a:off x="1084320" y="1298520"/>
              <a:ext cx="3495600" cy="27000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" name=""/>
            <p:cNvSpPr/>
            <p:nvPr/>
          </p:nvSpPr>
          <p:spPr>
            <a:xfrm>
              <a:off x="1208160" y="1403640"/>
              <a:ext cx="236520" cy="590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240" bIns="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" name=""/>
            <p:cNvSpPr/>
            <p:nvPr/>
          </p:nvSpPr>
          <p:spPr>
            <a:xfrm>
              <a:off x="1480680" y="1384200"/>
              <a:ext cx="296640" cy="168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P&amp;L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" name=""/>
            <p:cNvSpPr/>
            <p:nvPr/>
          </p:nvSpPr>
          <p:spPr>
            <a:xfrm>
              <a:off x="2281320" y="1441800"/>
              <a:ext cx="237960" cy="1440"/>
            </a:xfrm>
            <a:prstGeom prst="line">
              <a:avLst/>
            </a:prstGeom>
            <a:ln w="111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" name=""/>
            <p:cNvSpPr/>
            <p:nvPr/>
          </p:nvSpPr>
          <p:spPr>
            <a:xfrm>
              <a:off x="2542680" y="1384200"/>
              <a:ext cx="810720" cy="168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Value at Risk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" name=""/>
            <p:cNvSpPr/>
            <p:nvPr/>
          </p:nvSpPr>
          <p:spPr>
            <a:xfrm>
              <a:off x="3505320" y="1441800"/>
              <a:ext cx="2379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" name=""/>
            <p:cNvSpPr/>
            <p:nvPr/>
          </p:nvSpPr>
          <p:spPr>
            <a:xfrm>
              <a:off x="3767400" y="1384200"/>
              <a:ext cx="703440" cy="168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V@R Limit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42" name=""/>
          <p:cNvSpPr/>
          <p:nvPr/>
        </p:nvSpPr>
        <p:spPr>
          <a:xfrm>
            <a:off x="5219640" y="1812960"/>
            <a:ext cx="1592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Summer 1998 Power Price Spike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>
            <a:off x="6885000" y="2438280"/>
            <a:ext cx="1592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Hurricane Mitch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>
            <a:off x="4124160" y="6434280"/>
            <a:ext cx="4724640" cy="4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lvl="4" marL="457200"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457200"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Risk Assessment Group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"/>
          <p:cNvSpPr/>
          <p:nvPr/>
        </p:nvSpPr>
        <p:spPr>
          <a:xfrm>
            <a:off x="1728720" y="5100480"/>
            <a:ext cx="1714680" cy="865440"/>
          </a:xfrm>
          <a:custGeom>
            <a:avLst/>
            <a:gdLst/>
            <a:ahLst/>
            <a:rect l="l" t="t" r="r" b="b"/>
            <a:pathLst>
              <a:path w="1080" h="545">
                <a:moveTo>
                  <a:pt x="748" y="545"/>
                </a:moveTo>
                <a:lnTo>
                  <a:pt x="0" y="0"/>
                </a:lnTo>
                <a:lnTo>
                  <a:pt x="1080" y="0"/>
                </a:lnTo>
                <a:lnTo>
                  <a:pt x="748" y="545"/>
                </a:lnTo>
                <a:close/>
              </a:path>
            </a:pathLst>
          </a:custGeom>
          <a:gradFill rotWithShape="0">
            <a:gsLst>
              <a:gs pos="0">
                <a:srgbClr val="b2b2b2"/>
              </a:gs>
              <a:gs pos="100000">
                <a:srgbClr val="e2e2e2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6" name=""/>
          <p:cNvSpPr/>
          <p:nvPr/>
        </p:nvSpPr>
        <p:spPr>
          <a:xfrm>
            <a:off x="4124160" y="6434280"/>
            <a:ext cx="4724640" cy="4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lvl="4" marL="457200"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457200"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Global Power Group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7" name=""/>
          <p:cNvSpPr/>
          <p:nvPr/>
        </p:nvSpPr>
        <p:spPr>
          <a:xfrm>
            <a:off x="682560" y="192240"/>
            <a:ext cx="779796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080" rIns="46080" tIns="46080" bIns="46080" anchor="b">
            <a:noAutofit/>
          </a:bodyPr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Enron Corp Research Group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48" name=""/>
          <p:cNvGrpSpPr/>
          <p:nvPr/>
        </p:nvGrpSpPr>
        <p:grpSpPr>
          <a:xfrm>
            <a:off x="2832120" y="4802040"/>
            <a:ext cx="3406320" cy="1163520"/>
            <a:chOff x="2832120" y="4802040"/>
            <a:chExt cx="3406320" cy="1163520"/>
          </a:xfrm>
        </p:grpSpPr>
        <p:sp>
          <p:nvSpPr>
            <p:cNvPr id="449" name=""/>
            <p:cNvSpPr/>
            <p:nvPr/>
          </p:nvSpPr>
          <p:spPr>
            <a:xfrm>
              <a:off x="2832120" y="5101560"/>
              <a:ext cx="113760" cy="864000"/>
            </a:xfrm>
            <a:custGeom>
              <a:avLst/>
              <a:gdLst/>
              <a:ahLst/>
              <a:rect l="l" t="t" r="r" b="b"/>
              <a:pathLst>
                <a:path w="72" h="626">
                  <a:moveTo>
                    <a:pt x="72" y="52"/>
                  </a:moveTo>
                  <a:lnTo>
                    <a:pt x="72" y="626"/>
                  </a:lnTo>
                  <a:lnTo>
                    <a:pt x="0" y="571"/>
                  </a:lnTo>
                  <a:lnTo>
                    <a:pt x="0" y="0"/>
                  </a:lnTo>
                  <a:lnTo>
                    <a:pt x="72" y="52"/>
                  </a:lnTo>
                  <a:close/>
                </a:path>
              </a:pathLst>
            </a:custGeom>
            <a:gradFill rotWithShape="0">
              <a:gsLst>
                <a:gs pos="0">
                  <a:srgbClr val="e9e9e9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0" name=""/>
            <p:cNvSpPr/>
            <p:nvPr/>
          </p:nvSpPr>
          <p:spPr>
            <a:xfrm>
              <a:off x="2832120" y="4803480"/>
              <a:ext cx="1747440" cy="369720"/>
            </a:xfrm>
            <a:custGeom>
              <a:avLst/>
              <a:gdLst/>
              <a:ahLst/>
              <a:rect l="l" t="t" r="r" b="b"/>
              <a:pathLst>
                <a:path w="1102" h="268">
                  <a:moveTo>
                    <a:pt x="0" y="216"/>
                  </a:moveTo>
                  <a:lnTo>
                    <a:pt x="72" y="268"/>
                  </a:lnTo>
                  <a:lnTo>
                    <a:pt x="1102" y="46"/>
                  </a:lnTo>
                  <a:lnTo>
                    <a:pt x="1045" y="0"/>
                  </a:lnTo>
                  <a:lnTo>
                    <a:pt x="0" y="216"/>
                  </a:lnTo>
                  <a:close/>
                </a:path>
              </a:pathLst>
            </a:custGeom>
            <a:gradFill rotWithShape="0">
              <a:gsLst>
                <a:gs pos="0">
                  <a:srgbClr val="e9e9e9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" name=""/>
            <p:cNvSpPr/>
            <p:nvPr/>
          </p:nvSpPr>
          <p:spPr>
            <a:xfrm>
              <a:off x="4485960" y="4802040"/>
              <a:ext cx="1752480" cy="362880"/>
            </a:xfrm>
            <a:custGeom>
              <a:avLst/>
              <a:gdLst/>
              <a:ahLst/>
              <a:rect l="l" t="t" r="r" b="b"/>
              <a:pathLst>
                <a:path w="1105" h="263">
                  <a:moveTo>
                    <a:pt x="0" y="0"/>
                  </a:moveTo>
                  <a:lnTo>
                    <a:pt x="58" y="47"/>
                  </a:lnTo>
                  <a:lnTo>
                    <a:pt x="1105" y="263"/>
                  </a:lnTo>
                  <a:lnTo>
                    <a:pt x="1036" y="213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e9e9e9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" name=""/>
            <p:cNvSpPr/>
            <p:nvPr/>
          </p:nvSpPr>
          <p:spPr>
            <a:xfrm>
              <a:off x="2945880" y="4866840"/>
              <a:ext cx="3292560" cy="1098720"/>
            </a:xfrm>
            <a:custGeom>
              <a:avLst/>
              <a:gdLst/>
              <a:ahLst/>
              <a:rect l="l" t="t" r="r" b="b"/>
              <a:pathLst>
                <a:path w="2076" h="796">
                  <a:moveTo>
                    <a:pt x="0" y="222"/>
                  </a:moveTo>
                  <a:lnTo>
                    <a:pt x="0" y="796"/>
                  </a:lnTo>
                  <a:lnTo>
                    <a:pt x="2076" y="796"/>
                  </a:lnTo>
                  <a:lnTo>
                    <a:pt x="2076" y="216"/>
                  </a:lnTo>
                  <a:lnTo>
                    <a:pt x="1029" y="0"/>
                  </a:lnTo>
                  <a:lnTo>
                    <a:pt x="0" y="222"/>
                  </a:lnTo>
                  <a:close/>
                </a:path>
              </a:pathLst>
            </a:custGeom>
            <a:gradFill rotWithShape="0">
              <a:gsLst>
                <a:gs pos="0">
                  <a:srgbClr val="e9e9e9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53" name=""/>
          <p:cNvGrpSpPr/>
          <p:nvPr/>
        </p:nvGrpSpPr>
        <p:grpSpPr>
          <a:xfrm>
            <a:off x="2841480" y="2978280"/>
            <a:ext cx="3406680" cy="1163160"/>
            <a:chOff x="2841480" y="2978280"/>
            <a:chExt cx="3406680" cy="1163160"/>
          </a:xfrm>
        </p:grpSpPr>
        <p:sp>
          <p:nvSpPr>
            <p:cNvPr id="454" name=""/>
            <p:cNvSpPr/>
            <p:nvPr/>
          </p:nvSpPr>
          <p:spPr>
            <a:xfrm>
              <a:off x="2841480" y="3276000"/>
              <a:ext cx="114120" cy="865440"/>
            </a:xfrm>
            <a:custGeom>
              <a:avLst/>
              <a:gdLst/>
              <a:ahLst/>
              <a:rect l="l" t="t" r="r" b="b"/>
              <a:pathLst>
                <a:path w="72" h="627">
                  <a:moveTo>
                    <a:pt x="72" y="52"/>
                  </a:moveTo>
                  <a:lnTo>
                    <a:pt x="72" y="627"/>
                  </a:lnTo>
                  <a:lnTo>
                    <a:pt x="0" y="572"/>
                  </a:lnTo>
                  <a:lnTo>
                    <a:pt x="0" y="0"/>
                  </a:lnTo>
                  <a:lnTo>
                    <a:pt x="72" y="52"/>
                  </a:lnTo>
                  <a:close/>
                </a:path>
              </a:pathLst>
            </a:custGeom>
            <a:gradFill rotWithShape="0">
              <a:gsLst>
                <a:gs pos="0">
                  <a:srgbClr val="e9e9e9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5" name=""/>
            <p:cNvSpPr/>
            <p:nvPr/>
          </p:nvSpPr>
          <p:spPr>
            <a:xfrm>
              <a:off x="2841480" y="2979360"/>
              <a:ext cx="1747800" cy="368640"/>
            </a:xfrm>
            <a:custGeom>
              <a:avLst/>
              <a:gdLst/>
              <a:ahLst/>
              <a:rect l="l" t="t" r="r" b="b"/>
              <a:pathLst>
                <a:path w="1102" h="267">
                  <a:moveTo>
                    <a:pt x="0" y="215"/>
                  </a:moveTo>
                  <a:lnTo>
                    <a:pt x="72" y="267"/>
                  </a:lnTo>
                  <a:lnTo>
                    <a:pt x="1102" y="46"/>
                  </a:lnTo>
                  <a:lnTo>
                    <a:pt x="1045" y="0"/>
                  </a:lnTo>
                  <a:lnTo>
                    <a:pt x="0" y="215"/>
                  </a:lnTo>
                  <a:close/>
                </a:path>
              </a:pathLst>
            </a:custGeom>
            <a:gradFill rotWithShape="0">
              <a:gsLst>
                <a:gs pos="0">
                  <a:srgbClr val="e9e9e9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6" name=""/>
            <p:cNvSpPr/>
            <p:nvPr/>
          </p:nvSpPr>
          <p:spPr>
            <a:xfrm>
              <a:off x="4496040" y="2978280"/>
              <a:ext cx="1752120" cy="361440"/>
            </a:xfrm>
            <a:custGeom>
              <a:avLst/>
              <a:gdLst/>
              <a:ahLst/>
              <a:rect l="l" t="t" r="r" b="b"/>
              <a:pathLst>
                <a:path w="1105" h="262">
                  <a:moveTo>
                    <a:pt x="0" y="0"/>
                  </a:moveTo>
                  <a:lnTo>
                    <a:pt x="58" y="47"/>
                  </a:lnTo>
                  <a:lnTo>
                    <a:pt x="1105" y="262"/>
                  </a:lnTo>
                  <a:lnTo>
                    <a:pt x="1036" y="212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e9e9e9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7" name=""/>
            <p:cNvSpPr/>
            <p:nvPr/>
          </p:nvSpPr>
          <p:spPr>
            <a:xfrm>
              <a:off x="2955600" y="3042720"/>
              <a:ext cx="3292560" cy="1098720"/>
            </a:xfrm>
            <a:custGeom>
              <a:avLst/>
              <a:gdLst/>
              <a:ahLst/>
              <a:rect l="l" t="t" r="r" b="b"/>
              <a:pathLst>
                <a:path w="2076" h="796">
                  <a:moveTo>
                    <a:pt x="0" y="221"/>
                  </a:moveTo>
                  <a:lnTo>
                    <a:pt x="0" y="796"/>
                  </a:lnTo>
                  <a:lnTo>
                    <a:pt x="1035" y="580"/>
                  </a:lnTo>
                  <a:lnTo>
                    <a:pt x="2076" y="796"/>
                  </a:lnTo>
                  <a:lnTo>
                    <a:pt x="2076" y="215"/>
                  </a:lnTo>
                  <a:lnTo>
                    <a:pt x="1029" y="0"/>
                  </a:lnTo>
                  <a:lnTo>
                    <a:pt x="0" y="221"/>
                  </a:lnTo>
                  <a:close/>
                </a:path>
              </a:pathLst>
            </a:custGeom>
            <a:gradFill rotWithShape="0">
              <a:gsLst>
                <a:gs pos="0">
                  <a:srgbClr val="e9e9e9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58" name=""/>
          <p:cNvGrpSpPr/>
          <p:nvPr/>
        </p:nvGrpSpPr>
        <p:grpSpPr>
          <a:xfrm>
            <a:off x="2832120" y="3894120"/>
            <a:ext cx="3406320" cy="1163160"/>
            <a:chOff x="2832120" y="3894120"/>
            <a:chExt cx="3406320" cy="1163160"/>
          </a:xfrm>
        </p:grpSpPr>
        <p:sp>
          <p:nvSpPr>
            <p:cNvPr id="459" name=""/>
            <p:cNvSpPr/>
            <p:nvPr/>
          </p:nvSpPr>
          <p:spPr>
            <a:xfrm>
              <a:off x="2832120" y="4193640"/>
              <a:ext cx="113760" cy="863640"/>
            </a:xfrm>
            <a:custGeom>
              <a:avLst/>
              <a:gdLst/>
              <a:ahLst/>
              <a:rect l="l" t="t" r="r" b="b"/>
              <a:pathLst>
                <a:path w="72" h="626">
                  <a:moveTo>
                    <a:pt x="72" y="51"/>
                  </a:moveTo>
                  <a:lnTo>
                    <a:pt x="72" y="626"/>
                  </a:lnTo>
                  <a:lnTo>
                    <a:pt x="0" y="571"/>
                  </a:lnTo>
                  <a:lnTo>
                    <a:pt x="0" y="0"/>
                  </a:lnTo>
                  <a:lnTo>
                    <a:pt x="72" y="51"/>
                  </a:lnTo>
                  <a:close/>
                </a:path>
              </a:pathLst>
            </a:custGeom>
            <a:gradFill rotWithShape="0">
              <a:gsLst>
                <a:gs pos="0">
                  <a:srgbClr val="e9e9e9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0" name=""/>
            <p:cNvSpPr/>
            <p:nvPr/>
          </p:nvSpPr>
          <p:spPr>
            <a:xfrm>
              <a:off x="2832120" y="3895200"/>
              <a:ext cx="1747440" cy="368640"/>
            </a:xfrm>
            <a:custGeom>
              <a:avLst/>
              <a:gdLst/>
              <a:ahLst/>
              <a:rect l="l" t="t" r="r" b="b"/>
              <a:pathLst>
                <a:path w="1102" h="267">
                  <a:moveTo>
                    <a:pt x="0" y="216"/>
                  </a:moveTo>
                  <a:lnTo>
                    <a:pt x="72" y="267"/>
                  </a:lnTo>
                  <a:lnTo>
                    <a:pt x="1102" y="46"/>
                  </a:lnTo>
                  <a:lnTo>
                    <a:pt x="1045" y="0"/>
                  </a:lnTo>
                  <a:lnTo>
                    <a:pt x="0" y="216"/>
                  </a:lnTo>
                  <a:close/>
                </a:path>
              </a:pathLst>
            </a:custGeom>
            <a:gradFill rotWithShape="0">
              <a:gsLst>
                <a:gs pos="0">
                  <a:srgbClr val="e9e9e9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1" name=""/>
            <p:cNvSpPr/>
            <p:nvPr/>
          </p:nvSpPr>
          <p:spPr>
            <a:xfrm>
              <a:off x="4485960" y="3894120"/>
              <a:ext cx="1752480" cy="361440"/>
            </a:xfrm>
            <a:custGeom>
              <a:avLst/>
              <a:gdLst/>
              <a:ahLst/>
              <a:rect l="l" t="t" r="r" b="b"/>
              <a:pathLst>
                <a:path w="1105" h="262">
                  <a:moveTo>
                    <a:pt x="0" y="0"/>
                  </a:moveTo>
                  <a:lnTo>
                    <a:pt x="58" y="47"/>
                  </a:lnTo>
                  <a:lnTo>
                    <a:pt x="1105" y="262"/>
                  </a:lnTo>
                  <a:lnTo>
                    <a:pt x="1036" y="213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e9e9e9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2" name=""/>
            <p:cNvSpPr/>
            <p:nvPr/>
          </p:nvSpPr>
          <p:spPr>
            <a:xfrm>
              <a:off x="2945880" y="3958560"/>
              <a:ext cx="3292560" cy="1098720"/>
            </a:xfrm>
            <a:custGeom>
              <a:avLst/>
              <a:gdLst/>
              <a:ahLst/>
              <a:rect l="l" t="t" r="r" b="b"/>
              <a:pathLst>
                <a:path w="2076" h="796">
                  <a:moveTo>
                    <a:pt x="0" y="221"/>
                  </a:moveTo>
                  <a:lnTo>
                    <a:pt x="0" y="796"/>
                  </a:lnTo>
                  <a:lnTo>
                    <a:pt x="1035" y="580"/>
                  </a:lnTo>
                  <a:lnTo>
                    <a:pt x="2076" y="796"/>
                  </a:lnTo>
                  <a:lnTo>
                    <a:pt x="2076" y="215"/>
                  </a:lnTo>
                  <a:lnTo>
                    <a:pt x="1029" y="0"/>
                  </a:lnTo>
                  <a:lnTo>
                    <a:pt x="0" y="221"/>
                  </a:lnTo>
                  <a:close/>
                </a:path>
              </a:pathLst>
            </a:custGeom>
            <a:gradFill rotWithShape="0">
              <a:gsLst>
                <a:gs pos="0">
                  <a:srgbClr val="e9e9e9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63" name=""/>
          <p:cNvGrpSpPr/>
          <p:nvPr/>
        </p:nvGrpSpPr>
        <p:grpSpPr>
          <a:xfrm>
            <a:off x="2830680" y="2071800"/>
            <a:ext cx="3406320" cy="1163160"/>
            <a:chOff x="2830680" y="2071800"/>
            <a:chExt cx="3406320" cy="1163160"/>
          </a:xfrm>
        </p:grpSpPr>
        <p:sp>
          <p:nvSpPr>
            <p:cNvPr id="464" name=""/>
            <p:cNvSpPr/>
            <p:nvPr/>
          </p:nvSpPr>
          <p:spPr>
            <a:xfrm>
              <a:off x="2830680" y="2369520"/>
              <a:ext cx="114120" cy="865440"/>
            </a:xfrm>
            <a:custGeom>
              <a:avLst/>
              <a:gdLst/>
              <a:ahLst/>
              <a:rect l="l" t="t" r="r" b="b"/>
              <a:pathLst>
                <a:path w="72" h="627">
                  <a:moveTo>
                    <a:pt x="72" y="52"/>
                  </a:moveTo>
                  <a:lnTo>
                    <a:pt x="72" y="627"/>
                  </a:lnTo>
                  <a:lnTo>
                    <a:pt x="0" y="572"/>
                  </a:lnTo>
                  <a:lnTo>
                    <a:pt x="0" y="0"/>
                  </a:lnTo>
                  <a:lnTo>
                    <a:pt x="72" y="52"/>
                  </a:lnTo>
                  <a:close/>
                </a:path>
              </a:pathLst>
            </a:custGeom>
            <a:gradFill rotWithShape="0">
              <a:gsLst>
                <a:gs pos="0">
                  <a:srgbClr val="fef6d7"/>
                </a:gs>
                <a:gs pos="100000">
                  <a:srgbClr val="ffcc00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5" name=""/>
            <p:cNvSpPr/>
            <p:nvPr/>
          </p:nvSpPr>
          <p:spPr>
            <a:xfrm>
              <a:off x="2830680" y="2072880"/>
              <a:ext cx="1747800" cy="368640"/>
            </a:xfrm>
            <a:custGeom>
              <a:avLst/>
              <a:gdLst/>
              <a:ahLst/>
              <a:rect l="l" t="t" r="r" b="b"/>
              <a:pathLst>
                <a:path w="1102" h="267">
                  <a:moveTo>
                    <a:pt x="0" y="215"/>
                  </a:moveTo>
                  <a:lnTo>
                    <a:pt x="72" y="267"/>
                  </a:lnTo>
                  <a:lnTo>
                    <a:pt x="1102" y="46"/>
                  </a:lnTo>
                  <a:lnTo>
                    <a:pt x="1045" y="0"/>
                  </a:lnTo>
                  <a:lnTo>
                    <a:pt x="0" y="215"/>
                  </a:lnTo>
                  <a:close/>
                </a:path>
              </a:pathLst>
            </a:custGeom>
            <a:gradFill rotWithShape="0">
              <a:gsLst>
                <a:gs pos="0">
                  <a:srgbClr val="fef6d7"/>
                </a:gs>
                <a:gs pos="100000">
                  <a:srgbClr val="ffcc00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6" name=""/>
            <p:cNvSpPr/>
            <p:nvPr/>
          </p:nvSpPr>
          <p:spPr>
            <a:xfrm>
              <a:off x="4484880" y="2071800"/>
              <a:ext cx="1752120" cy="361440"/>
            </a:xfrm>
            <a:custGeom>
              <a:avLst/>
              <a:gdLst/>
              <a:ahLst/>
              <a:rect l="l" t="t" r="r" b="b"/>
              <a:pathLst>
                <a:path w="1105" h="262">
                  <a:moveTo>
                    <a:pt x="0" y="0"/>
                  </a:moveTo>
                  <a:lnTo>
                    <a:pt x="58" y="47"/>
                  </a:lnTo>
                  <a:lnTo>
                    <a:pt x="1105" y="262"/>
                  </a:lnTo>
                  <a:lnTo>
                    <a:pt x="1036" y="212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fef6d7"/>
                </a:gs>
                <a:gs pos="100000">
                  <a:srgbClr val="ffcc00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7" name=""/>
            <p:cNvSpPr/>
            <p:nvPr/>
          </p:nvSpPr>
          <p:spPr>
            <a:xfrm>
              <a:off x="2944800" y="2136240"/>
              <a:ext cx="3292200" cy="1098720"/>
            </a:xfrm>
            <a:custGeom>
              <a:avLst/>
              <a:gdLst/>
              <a:ahLst/>
              <a:rect l="l" t="t" r="r" b="b"/>
              <a:pathLst>
                <a:path w="2076" h="796">
                  <a:moveTo>
                    <a:pt x="0" y="221"/>
                  </a:moveTo>
                  <a:lnTo>
                    <a:pt x="0" y="796"/>
                  </a:lnTo>
                  <a:lnTo>
                    <a:pt x="1035" y="580"/>
                  </a:lnTo>
                  <a:lnTo>
                    <a:pt x="2076" y="796"/>
                  </a:lnTo>
                  <a:lnTo>
                    <a:pt x="2076" y="215"/>
                  </a:lnTo>
                  <a:lnTo>
                    <a:pt x="1029" y="0"/>
                  </a:lnTo>
                  <a:lnTo>
                    <a:pt x="0" y="221"/>
                  </a:lnTo>
                  <a:close/>
                </a:path>
              </a:pathLst>
            </a:custGeom>
            <a:gradFill rotWithShape="0">
              <a:gsLst>
                <a:gs pos="0">
                  <a:srgbClr val="fef6d7"/>
                </a:gs>
                <a:gs pos="100000">
                  <a:srgbClr val="ffcc00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68" name=""/>
          <p:cNvGrpSpPr/>
          <p:nvPr/>
        </p:nvGrpSpPr>
        <p:grpSpPr>
          <a:xfrm>
            <a:off x="2819520" y="1143000"/>
            <a:ext cx="3406320" cy="1163160"/>
            <a:chOff x="2819520" y="1143000"/>
            <a:chExt cx="3406320" cy="1163160"/>
          </a:xfrm>
        </p:grpSpPr>
        <p:sp>
          <p:nvSpPr>
            <p:cNvPr id="469" name=""/>
            <p:cNvSpPr/>
            <p:nvPr/>
          </p:nvSpPr>
          <p:spPr>
            <a:xfrm>
              <a:off x="2819520" y="1440720"/>
              <a:ext cx="114120" cy="865440"/>
            </a:xfrm>
            <a:custGeom>
              <a:avLst/>
              <a:gdLst/>
              <a:ahLst/>
              <a:rect l="l" t="t" r="r" b="b"/>
              <a:pathLst>
                <a:path w="72" h="627">
                  <a:moveTo>
                    <a:pt x="72" y="52"/>
                  </a:moveTo>
                  <a:lnTo>
                    <a:pt x="72" y="627"/>
                  </a:lnTo>
                  <a:lnTo>
                    <a:pt x="0" y="572"/>
                  </a:lnTo>
                  <a:lnTo>
                    <a:pt x="0" y="0"/>
                  </a:lnTo>
                  <a:lnTo>
                    <a:pt x="72" y="52"/>
                  </a:lnTo>
                  <a:close/>
                </a:path>
              </a:pathLst>
            </a:custGeom>
            <a:gradFill rotWithShape="0">
              <a:gsLst>
                <a:gs pos="0">
                  <a:srgbClr val="f0f0f0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0" name=""/>
            <p:cNvSpPr/>
            <p:nvPr/>
          </p:nvSpPr>
          <p:spPr>
            <a:xfrm>
              <a:off x="2819520" y="1144080"/>
              <a:ext cx="1747800" cy="368640"/>
            </a:xfrm>
            <a:custGeom>
              <a:avLst/>
              <a:gdLst/>
              <a:ahLst/>
              <a:rect l="l" t="t" r="r" b="b"/>
              <a:pathLst>
                <a:path w="1102" h="267">
                  <a:moveTo>
                    <a:pt x="0" y="215"/>
                  </a:moveTo>
                  <a:lnTo>
                    <a:pt x="72" y="267"/>
                  </a:lnTo>
                  <a:lnTo>
                    <a:pt x="1102" y="46"/>
                  </a:lnTo>
                  <a:lnTo>
                    <a:pt x="1045" y="0"/>
                  </a:lnTo>
                  <a:lnTo>
                    <a:pt x="0" y="215"/>
                  </a:lnTo>
                  <a:close/>
                </a:path>
              </a:pathLst>
            </a:custGeom>
            <a:gradFill rotWithShape="0">
              <a:gsLst>
                <a:gs pos="0">
                  <a:srgbClr val="f0f0f0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1" name=""/>
            <p:cNvSpPr/>
            <p:nvPr/>
          </p:nvSpPr>
          <p:spPr>
            <a:xfrm>
              <a:off x="4473720" y="1143000"/>
              <a:ext cx="1752120" cy="361440"/>
            </a:xfrm>
            <a:custGeom>
              <a:avLst/>
              <a:gdLst/>
              <a:ahLst/>
              <a:rect l="l" t="t" r="r" b="b"/>
              <a:pathLst>
                <a:path w="1105" h="262">
                  <a:moveTo>
                    <a:pt x="0" y="0"/>
                  </a:moveTo>
                  <a:lnTo>
                    <a:pt x="58" y="47"/>
                  </a:lnTo>
                  <a:lnTo>
                    <a:pt x="1105" y="262"/>
                  </a:lnTo>
                  <a:lnTo>
                    <a:pt x="1036" y="212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f0f0f0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2" name=""/>
            <p:cNvSpPr/>
            <p:nvPr/>
          </p:nvSpPr>
          <p:spPr>
            <a:xfrm>
              <a:off x="2933640" y="1207440"/>
              <a:ext cx="3292200" cy="1098720"/>
            </a:xfrm>
            <a:custGeom>
              <a:avLst/>
              <a:gdLst/>
              <a:ahLst/>
              <a:rect l="l" t="t" r="r" b="b"/>
              <a:pathLst>
                <a:path w="2076" h="796">
                  <a:moveTo>
                    <a:pt x="0" y="221"/>
                  </a:moveTo>
                  <a:lnTo>
                    <a:pt x="0" y="796"/>
                  </a:lnTo>
                  <a:lnTo>
                    <a:pt x="1035" y="580"/>
                  </a:lnTo>
                  <a:lnTo>
                    <a:pt x="2076" y="796"/>
                  </a:lnTo>
                  <a:lnTo>
                    <a:pt x="2076" y="215"/>
                  </a:lnTo>
                  <a:lnTo>
                    <a:pt x="1029" y="0"/>
                  </a:lnTo>
                  <a:lnTo>
                    <a:pt x="0" y="221"/>
                  </a:lnTo>
                  <a:close/>
                </a:path>
              </a:pathLst>
            </a:custGeom>
            <a:gradFill rotWithShape="0">
              <a:gsLst>
                <a:gs pos="0">
                  <a:srgbClr val="f0f0f0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73" name=""/>
          <p:cNvSpPr/>
          <p:nvPr/>
        </p:nvSpPr>
        <p:spPr>
          <a:xfrm>
            <a:off x="3025800" y="4183200"/>
            <a:ext cx="3200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RICING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ECHNOLOGY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Stinson Gibner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" name=""/>
          <p:cNvSpPr/>
          <p:nvPr/>
        </p:nvSpPr>
        <p:spPr>
          <a:xfrm>
            <a:off x="2943360" y="5164200"/>
            <a:ext cx="3200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EATHER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Mike Roberts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" name=""/>
          <p:cNvSpPr/>
          <p:nvPr/>
        </p:nvSpPr>
        <p:spPr>
          <a:xfrm>
            <a:off x="3000240" y="2311560"/>
            <a:ext cx="3200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LOBAL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OWER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Grant Masson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" name=""/>
          <p:cNvSpPr/>
          <p:nvPr/>
        </p:nvSpPr>
        <p:spPr>
          <a:xfrm>
            <a:off x="2981160" y="3236760"/>
            <a:ext cx="3200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ETAIL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USINESS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Krishnarao Pinnamaneni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" name=""/>
          <p:cNvSpPr/>
          <p:nvPr/>
        </p:nvSpPr>
        <p:spPr>
          <a:xfrm>
            <a:off x="3008160" y="1409760"/>
            <a:ext cx="3200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ISK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SSESSMENT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Vasant Shanbhogue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34960" y="2641320"/>
            <a:ext cx="8609040" cy="68724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 algn="ctr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5500" strike="noStrike" u="none">
                <a:solidFill>
                  <a:srgbClr val="b2b2b2"/>
                </a:solidFill>
                <a:effectLst/>
                <a:uFillTx/>
                <a:latin typeface="Times New Roman"/>
              </a:rPr>
              <a:t>Research Group - Outline</a:t>
            </a:r>
            <a:endParaRPr b="1" i="1" lang="en-US" sz="5500" strike="noStrike" u="none">
              <a:solidFill>
                <a:srgbClr val="0066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492120" y="2630520"/>
            <a:ext cx="8609040" cy="68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080" rIns="46080" tIns="46080" bIns="46080" anchor="b">
            <a:noAutofit/>
          </a:bodyPr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55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Research Group - Outline</a:t>
            </a:r>
            <a:endParaRPr b="0" lang="en-US" sz="5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PlaceHolder 1"/>
          <p:cNvSpPr>
            <a:spLocks noGrp="1"/>
          </p:cNvSpPr>
          <p:nvPr>
            <p:ph type="title"/>
          </p:nvPr>
        </p:nvSpPr>
        <p:spPr>
          <a:xfrm>
            <a:off x="682200" y="192240"/>
            <a:ext cx="7797960" cy="3808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Global Power Group</a:t>
            </a:r>
            <a:endParaRPr b="1" i="1" lang="en-US" sz="2800" strike="noStrike" u="none">
              <a:solidFill>
                <a:srgbClr val="0066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" name="PlaceHolder 2"/>
          <p:cNvSpPr>
            <a:spLocks noGrp="1"/>
          </p:cNvSpPr>
          <p:nvPr>
            <p:ph/>
          </p:nvPr>
        </p:nvSpPr>
        <p:spPr>
          <a:xfrm>
            <a:off x="654120" y="928800"/>
            <a:ext cx="8200800" cy="558756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t">
            <a:normAutofit lnSpcReduction="9999"/>
          </a:bodyPr>
          <a:p>
            <a:pPr marL="285840" indent="-285840">
              <a:lnSpc>
                <a:spcPct val="85000"/>
              </a:lnSpc>
              <a:spcBef>
                <a:spcPts val="550"/>
              </a:spcBef>
              <a:spcAft>
                <a:spcPts val="1650"/>
              </a:spcAft>
              <a:buClr>
                <a:srgbClr val="006600"/>
              </a:buClr>
              <a:buSzPct val="105000"/>
              <a:buFont typeface="Monotype Sort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Supports power related aspects of the  ECT, EI and EES businesses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85000"/>
              </a:lnSpc>
              <a:spcBef>
                <a:spcPts val="550"/>
              </a:spcBef>
              <a:spcAft>
                <a:spcPts val="1650"/>
              </a:spcAft>
              <a:buClr>
                <a:srgbClr val="006600"/>
              </a:buClr>
              <a:buSzPct val="105000"/>
              <a:buFont typeface="Monotype Sort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Recognize special nature and complexities of the power business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85000"/>
              </a:lnSpc>
              <a:spcBef>
                <a:spcPts val="499"/>
              </a:spcBef>
              <a:spcAft>
                <a:spcPts val="751"/>
              </a:spcAft>
              <a:buClr>
                <a:srgbClr val="000000"/>
              </a:buClr>
              <a:buSzPct val="90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 option models and asset valuation models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85000"/>
              </a:lnSpc>
              <a:spcBef>
                <a:spcPts val="499"/>
              </a:spcBef>
              <a:spcAft>
                <a:spcPts val="751"/>
              </a:spcAft>
              <a:buClr>
                <a:srgbClr val="000000"/>
              </a:buClr>
              <a:buSzPct val="90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 generation and transmission asset valuation models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85000"/>
              </a:lnSpc>
              <a:spcBef>
                <a:spcPts val="499"/>
              </a:spcBef>
              <a:spcAft>
                <a:spcPts val="751"/>
              </a:spcAft>
              <a:buClr>
                <a:srgbClr val="000000"/>
              </a:buClr>
              <a:buSzPct val="90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Modeling of generation and transmission systems using SDDP and Henwood software packages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85000"/>
              </a:lnSpc>
              <a:spcBef>
                <a:spcPts val="499"/>
              </a:spcBef>
              <a:spcAft>
                <a:spcPts val="751"/>
              </a:spcAft>
              <a:buClr>
                <a:srgbClr val="000000"/>
              </a:buClr>
              <a:buSzPct val="90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Analysis of the power markets and power pool  mechanisms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71640" indent="-228600">
              <a:lnSpc>
                <a:spcPct val="85000"/>
              </a:lnSpc>
              <a:spcBef>
                <a:spcPts val="400"/>
              </a:spcBef>
              <a:spcAft>
                <a:spcPts val="499"/>
              </a:spcAft>
              <a:buClr>
                <a:srgbClr val="000000"/>
              </a:buClr>
              <a:buSzPct val="110000"/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England and Wales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71640" indent="-228600">
              <a:lnSpc>
                <a:spcPct val="85000"/>
              </a:lnSpc>
              <a:spcBef>
                <a:spcPts val="400"/>
              </a:spcBef>
              <a:spcAft>
                <a:spcPts val="499"/>
              </a:spcAft>
              <a:buClr>
                <a:srgbClr val="000000"/>
              </a:buClr>
              <a:buSzPct val="110000"/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Australia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71640" indent="-228600">
              <a:lnSpc>
                <a:spcPct val="85000"/>
              </a:lnSpc>
              <a:spcBef>
                <a:spcPts val="400"/>
              </a:spcBef>
              <a:spcAft>
                <a:spcPts val="499"/>
              </a:spcAft>
              <a:buClr>
                <a:srgbClr val="000000"/>
              </a:buClr>
              <a:buSzPct val="110000"/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Argentina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71640" indent="-228600">
              <a:lnSpc>
                <a:spcPct val="85000"/>
              </a:lnSpc>
              <a:spcBef>
                <a:spcPts val="400"/>
              </a:spcBef>
              <a:spcAft>
                <a:spcPts val="499"/>
              </a:spcAft>
              <a:buClr>
                <a:srgbClr val="000000"/>
              </a:buClr>
              <a:buSzPct val="110000"/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PJM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71640" indent="-228600">
              <a:lnSpc>
                <a:spcPct val="85000"/>
              </a:lnSpc>
              <a:spcBef>
                <a:spcPts val="400"/>
              </a:spcBef>
              <a:spcAft>
                <a:spcPts val="499"/>
              </a:spcAft>
              <a:buClr>
                <a:srgbClr val="000000"/>
              </a:buClr>
              <a:buSzPct val="110000"/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 PX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71640" indent="-228600">
              <a:lnSpc>
                <a:spcPct val="85000"/>
              </a:lnSpc>
              <a:spcBef>
                <a:spcPts val="400"/>
              </a:spcBef>
              <a:spcAft>
                <a:spcPts val="499"/>
              </a:spcAft>
              <a:buClr>
                <a:srgbClr val="000000"/>
              </a:buClr>
              <a:buSzPct val="110000"/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Continental Europe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71640" indent="-228600">
              <a:lnSpc>
                <a:spcPct val="85000"/>
              </a:lnSpc>
              <a:spcBef>
                <a:spcPts val="400"/>
              </a:spcBef>
              <a:spcAft>
                <a:spcPts val="499"/>
              </a:spcAft>
              <a:buClr>
                <a:srgbClr val="000000"/>
              </a:buClr>
              <a:buSzPct val="110000"/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Brazil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71640" indent="-228600">
              <a:lnSpc>
                <a:spcPct val="85000"/>
              </a:lnSpc>
              <a:spcBef>
                <a:spcPts val="400"/>
              </a:spcBef>
              <a:spcAft>
                <a:spcPts val="499"/>
              </a:spcAft>
              <a:buClr>
                <a:srgbClr val="000000"/>
              </a:buClr>
              <a:buSzPct val="110000"/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Norway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" name=""/>
          <p:cNvSpPr/>
          <p:nvPr/>
        </p:nvSpPr>
        <p:spPr>
          <a:xfrm>
            <a:off x="4124160" y="6434280"/>
            <a:ext cx="4724640" cy="4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lvl="4" marL="457200"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457200"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Global Power Group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"/>
          <p:cNvSpPr/>
          <p:nvPr/>
        </p:nvSpPr>
        <p:spPr>
          <a:xfrm>
            <a:off x="1728720" y="5100480"/>
            <a:ext cx="1714680" cy="865440"/>
          </a:xfrm>
          <a:custGeom>
            <a:avLst/>
            <a:gdLst/>
            <a:ahLst/>
            <a:rect l="l" t="t" r="r" b="b"/>
            <a:pathLst>
              <a:path w="1080" h="545">
                <a:moveTo>
                  <a:pt x="748" y="545"/>
                </a:moveTo>
                <a:lnTo>
                  <a:pt x="0" y="0"/>
                </a:lnTo>
                <a:lnTo>
                  <a:pt x="1080" y="0"/>
                </a:lnTo>
                <a:lnTo>
                  <a:pt x="748" y="545"/>
                </a:lnTo>
                <a:close/>
              </a:path>
            </a:pathLst>
          </a:custGeom>
          <a:gradFill rotWithShape="0">
            <a:gsLst>
              <a:gs pos="0">
                <a:srgbClr val="b2b2b2"/>
              </a:gs>
              <a:gs pos="100000">
                <a:srgbClr val="e2e2e2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" name=""/>
          <p:cNvSpPr/>
          <p:nvPr/>
        </p:nvSpPr>
        <p:spPr>
          <a:xfrm>
            <a:off x="4124160" y="6434280"/>
            <a:ext cx="4724640" cy="4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lvl="4" marL="457200"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457200"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Retail Business Group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" name=""/>
          <p:cNvSpPr/>
          <p:nvPr/>
        </p:nvSpPr>
        <p:spPr>
          <a:xfrm>
            <a:off x="682560" y="192240"/>
            <a:ext cx="779796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080" rIns="46080" tIns="46080" bIns="46080" anchor="b">
            <a:noAutofit/>
          </a:bodyPr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Enron Corp Research Group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84" name=""/>
          <p:cNvGrpSpPr/>
          <p:nvPr/>
        </p:nvGrpSpPr>
        <p:grpSpPr>
          <a:xfrm>
            <a:off x="2832120" y="4802040"/>
            <a:ext cx="3406320" cy="1163520"/>
            <a:chOff x="2832120" y="4802040"/>
            <a:chExt cx="3406320" cy="1163520"/>
          </a:xfrm>
        </p:grpSpPr>
        <p:sp>
          <p:nvSpPr>
            <p:cNvPr id="485" name=""/>
            <p:cNvSpPr/>
            <p:nvPr/>
          </p:nvSpPr>
          <p:spPr>
            <a:xfrm>
              <a:off x="2832120" y="5101560"/>
              <a:ext cx="113760" cy="864000"/>
            </a:xfrm>
            <a:custGeom>
              <a:avLst/>
              <a:gdLst/>
              <a:ahLst/>
              <a:rect l="l" t="t" r="r" b="b"/>
              <a:pathLst>
                <a:path w="72" h="626">
                  <a:moveTo>
                    <a:pt x="72" y="52"/>
                  </a:moveTo>
                  <a:lnTo>
                    <a:pt x="72" y="626"/>
                  </a:lnTo>
                  <a:lnTo>
                    <a:pt x="0" y="571"/>
                  </a:lnTo>
                  <a:lnTo>
                    <a:pt x="0" y="0"/>
                  </a:lnTo>
                  <a:lnTo>
                    <a:pt x="72" y="52"/>
                  </a:lnTo>
                  <a:close/>
                </a:path>
              </a:pathLst>
            </a:custGeom>
            <a:gradFill rotWithShape="0">
              <a:gsLst>
                <a:gs pos="0">
                  <a:srgbClr val="e9e9e9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6" name=""/>
            <p:cNvSpPr/>
            <p:nvPr/>
          </p:nvSpPr>
          <p:spPr>
            <a:xfrm>
              <a:off x="2832120" y="4803480"/>
              <a:ext cx="1747440" cy="369720"/>
            </a:xfrm>
            <a:custGeom>
              <a:avLst/>
              <a:gdLst/>
              <a:ahLst/>
              <a:rect l="l" t="t" r="r" b="b"/>
              <a:pathLst>
                <a:path w="1102" h="268">
                  <a:moveTo>
                    <a:pt x="0" y="216"/>
                  </a:moveTo>
                  <a:lnTo>
                    <a:pt x="72" y="268"/>
                  </a:lnTo>
                  <a:lnTo>
                    <a:pt x="1102" y="46"/>
                  </a:lnTo>
                  <a:lnTo>
                    <a:pt x="1045" y="0"/>
                  </a:lnTo>
                  <a:lnTo>
                    <a:pt x="0" y="216"/>
                  </a:lnTo>
                  <a:close/>
                </a:path>
              </a:pathLst>
            </a:custGeom>
            <a:gradFill rotWithShape="0">
              <a:gsLst>
                <a:gs pos="0">
                  <a:srgbClr val="e9e9e9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7" name=""/>
            <p:cNvSpPr/>
            <p:nvPr/>
          </p:nvSpPr>
          <p:spPr>
            <a:xfrm>
              <a:off x="4485960" y="4802040"/>
              <a:ext cx="1752480" cy="362880"/>
            </a:xfrm>
            <a:custGeom>
              <a:avLst/>
              <a:gdLst/>
              <a:ahLst/>
              <a:rect l="l" t="t" r="r" b="b"/>
              <a:pathLst>
                <a:path w="1105" h="263">
                  <a:moveTo>
                    <a:pt x="0" y="0"/>
                  </a:moveTo>
                  <a:lnTo>
                    <a:pt x="58" y="47"/>
                  </a:lnTo>
                  <a:lnTo>
                    <a:pt x="1105" y="263"/>
                  </a:lnTo>
                  <a:lnTo>
                    <a:pt x="1036" y="213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e9e9e9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8" name=""/>
            <p:cNvSpPr/>
            <p:nvPr/>
          </p:nvSpPr>
          <p:spPr>
            <a:xfrm>
              <a:off x="2945880" y="4866840"/>
              <a:ext cx="3292560" cy="1098720"/>
            </a:xfrm>
            <a:custGeom>
              <a:avLst/>
              <a:gdLst/>
              <a:ahLst/>
              <a:rect l="l" t="t" r="r" b="b"/>
              <a:pathLst>
                <a:path w="2076" h="796">
                  <a:moveTo>
                    <a:pt x="0" y="222"/>
                  </a:moveTo>
                  <a:lnTo>
                    <a:pt x="0" y="796"/>
                  </a:lnTo>
                  <a:lnTo>
                    <a:pt x="2076" y="796"/>
                  </a:lnTo>
                  <a:lnTo>
                    <a:pt x="2076" y="216"/>
                  </a:lnTo>
                  <a:lnTo>
                    <a:pt x="1029" y="0"/>
                  </a:lnTo>
                  <a:lnTo>
                    <a:pt x="0" y="222"/>
                  </a:lnTo>
                  <a:close/>
                </a:path>
              </a:pathLst>
            </a:custGeom>
            <a:gradFill rotWithShape="0">
              <a:gsLst>
                <a:gs pos="0">
                  <a:srgbClr val="e9e9e9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89" name=""/>
          <p:cNvGrpSpPr/>
          <p:nvPr/>
        </p:nvGrpSpPr>
        <p:grpSpPr>
          <a:xfrm>
            <a:off x="2841480" y="2978280"/>
            <a:ext cx="3406680" cy="1163160"/>
            <a:chOff x="2841480" y="2978280"/>
            <a:chExt cx="3406680" cy="1163160"/>
          </a:xfrm>
        </p:grpSpPr>
        <p:sp>
          <p:nvSpPr>
            <p:cNvPr id="490" name=""/>
            <p:cNvSpPr/>
            <p:nvPr/>
          </p:nvSpPr>
          <p:spPr>
            <a:xfrm>
              <a:off x="2841480" y="3276000"/>
              <a:ext cx="114120" cy="865440"/>
            </a:xfrm>
            <a:custGeom>
              <a:avLst/>
              <a:gdLst/>
              <a:ahLst/>
              <a:rect l="l" t="t" r="r" b="b"/>
              <a:pathLst>
                <a:path w="72" h="627">
                  <a:moveTo>
                    <a:pt x="72" y="52"/>
                  </a:moveTo>
                  <a:lnTo>
                    <a:pt x="72" y="627"/>
                  </a:lnTo>
                  <a:lnTo>
                    <a:pt x="0" y="572"/>
                  </a:lnTo>
                  <a:lnTo>
                    <a:pt x="0" y="0"/>
                  </a:lnTo>
                  <a:lnTo>
                    <a:pt x="72" y="52"/>
                  </a:lnTo>
                  <a:close/>
                </a:path>
              </a:pathLst>
            </a:custGeom>
            <a:gradFill rotWithShape="0">
              <a:gsLst>
                <a:gs pos="0">
                  <a:srgbClr val="fef6d7"/>
                </a:gs>
                <a:gs pos="100000">
                  <a:srgbClr val="ffcc00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1" name=""/>
            <p:cNvSpPr/>
            <p:nvPr/>
          </p:nvSpPr>
          <p:spPr>
            <a:xfrm>
              <a:off x="2841480" y="2979360"/>
              <a:ext cx="1747800" cy="368640"/>
            </a:xfrm>
            <a:custGeom>
              <a:avLst/>
              <a:gdLst/>
              <a:ahLst/>
              <a:rect l="l" t="t" r="r" b="b"/>
              <a:pathLst>
                <a:path w="1102" h="267">
                  <a:moveTo>
                    <a:pt x="0" y="215"/>
                  </a:moveTo>
                  <a:lnTo>
                    <a:pt x="72" y="267"/>
                  </a:lnTo>
                  <a:lnTo>
                    <a:pt x="1102" y="46"/>
                  </a:lnTo>
                  <a:lnTo>
                    <a:pt x="1045" y="0"/>
                  </a:lnTo>
                  <a:lnTo>
                    <a:pt x="0" y="215"/>
                  </a:lnTo>
                  <a:close/>
                </a:path>
              </a:pathLst>
            </a:custGeom>
            <a:gradFill rotWithShape="0">
              <a:gsLst>
                <a:gs pos="0">
                  <a:srgbClr val="fef6d7"/>
                </a:gs>
                <a:gs pos="100000">
                  <a:srgbClr val="ffcc00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2" name=""/>
            <p:cNvSpPr/>
            <p:nvPr/>
          </p:nvSpPr>
          <p:spPr>
            <a:xfrm>
              <a:off x="4496040" y="2978280"/>
              <a:ext cx="1752120" cy="361440"/>
            </a:xfrm>
            <a:custGeom>
              <a:avLst/>
              <a:gdLst/>
              <a:ahLst/>
              <a:rect l="l" t="t" r="r" b="b"/>
              <a:pathLst>
                <a:path w="1105" h="262">
                  <a:moveTo>
                    <a:pt x="0" y="0"/>
                  </a:moveTo>
                  <a:lnTo>
                    <a:pt x="58" y="47"/>
                  </a:lnTo>
                  <a:lnTo>
                    <a:pt x="1105" y="262"/>
                  </a:lnTo>
                  <a:lnTo>
                    <a:pt x="1036" y="212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fef6d7"/>
                </a:gs>
                <a:gs pos="100000">
                  <a:srgbClr val="ffcc00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3" name=""/>
            <p:cNvSpPr/>
            <p:nvPr/>
          </p:nvSpPr>
          <p:spPr>
            <a:xfrm>
              <a:off x="2955600" y="3042720"/>
              <a:ext cx="3292560" cy="1098720"/>
            </a:xfrm>
            <a:custGeom>
              <a:avLst/>
              <a:gdLst/>
              <a:ahLst/>
              <a:rect l="l" t="t" r="r" b="b"/>
              <a:pathLst>
                <a:path w="2076" h="796">
                  <a:moveTo>
                    <a:pt x="0" y="221"/>
                  </a:moveTo>
                  <a:lnTo>
                    <a:pt x="0" y="796"/>
                  </a:lnTo>
                  <a:lnTo>
                    <a:pt x="1035" y="580"/>
                  </a:lnTo>
                  <a:lnTo>
                    <a:pt x="2076" y="796"/>
                  </a:lnTo>
                  <a:lnTo>
                    <a:pt x="2076" y="215"/>
                  </a:lnTo>
                  <a:lnTo>
                    <a:pt x="1029" y="0"/>
                  </a:lnTo>
                  <a:lnTo>
                    <a:pt x="0" y="221"/>
                  </a:lnTo>
                  <a:close/>
                </a:path>
              </a:pathLst>
            </a:custGeom>
            <a:gradFill rotWithShape="0">
              <a:gsLst>
                <a:gs pos="0">
                  <a:srgbClr val="fef6d7"/>
                </a:gs>
                <a:gs pos="100000">
                  <a:srgbClr val="ffcc00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94" name=""/>
          <p:cNvGrpSpPr/>
          <p:nvPr/>
        </p:nvGrpSpPr>
        <p:grpSpPr>
          <a:xfrm>
            <a:off x="2832120" y="3894120"/>
            <a:ext cx="3406320" cy="1163160"/>
            <a:chOff x="2832120" y="3894120"/>
            <a:chExt cx="3406320" cy="1163160"/>
          </a:xfrm>
        </p:grpSpPr>
        <p:sp>
          <p:nvSpPr>
            <p:cNvPr id="495" name=""/>
            <p:cNvSpPr/>
            <p:nvPr/>
          </p:nvSpPr>
          <p:spPr>
            <a:xfrm>
              <a:off x="2832120" y="4193640"/>
              <a:ext cx="113760" cy="863640"/>
            </a:xfrm>
            <a:custGeom>
              <a:avLst/>
              <a:gdLst/>
              <a:ahLst/>
              <a:rect l="l" t="t" r="r" b="b"/>
              <a:pathLst>
                <a:path w="72" h="626">
                  <a:moveTo>
                    <a:pt x="72" y="51"/>
                  </a:moveTo>
                  <a:lnTo>
                    <a:pt x="72" y="626"/>
                  </a:lnTo>
                  <a:lnTo>
                    <a:pt x="0" y="571"/>
                  </a:lnTo>
                  <a:lnTo>
                    <a:pt x="0" y="0"/>
                  </a:lnTo>
                  <a:lnTo>
                    <a:pt x="72" y="51"/>
                  </a:lnTo>
                  <a:close/>
                </a:path>
              </a:pathLst>
            </a:custGeom>
            <a:gradFill rotWithShape="0">
              <a:gsLst>
                <a:gs pos="0">
                  <a:srgbClr val="e9e9e9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6" name=""/>
            <p:cNvSpPr/>
            <p:nvPr/>
          </p:nvSpPr>
          <p:spPr>
            <a:xfrm>
              <a:off x="2832120" y="3895200"/>
              <a:ext cx="1747440" cy="368640"/>
            </a:xfrm>
            <a:custGeom>
              <a:avLst/>
              <a:gdLst/>
              <a:ahLst/>
              <a:rect l="l" t="t" r="r" b="b"/>
              <a:pathLst>
                <a:path w="1102" h="267">
                  <a:moveTo>
                    <a:pt x="0" y="216"/>
                  </a:moveTo>
                  <a:lnTo>
                    <a:pt x="72" y="267"/>
                  </a:lnTo>
                  <a:lnTo>
                    <a:pt x="1102" y="46"/>
                  </a:lnTo>
                  <a:lnTo>
                    <a:pt x="1045" y="0"/>
                  </a:lnTo>
                  <a:lnTo>
                    <a:pt x="0" y="216"/>
                  </a:lnTo>
                  <a:close/>
                </a:path>
              </a:pathLst>
            </a:custGeom>
            <a:gradFill rotWithShape="0">
              <a:gsLst>
                <a:gs pos="0">
                  <a:srgbClr val="e9e9e9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7" name=""/>
            <p:cNvSpPr/>
            <p:nvPr/>
          </p:nvSpPr>
          <p:spPr>
            <a:xfrm>
              <a:off x="4485960" y="3894120"/>
              <a:ext cx="1752480" cy="361440"/>
            </a:xfrm>
            <a:custGeom>
              <a:avLst/>
              <a:gdLst/>
              <a:ahLst/>
              <a:rect l="l" t="t" r="r" b="b"/>
              <a:pathLst>
                <a:path w="1105" h="262">
                  <a:moveTo>
                    <a:pt x="0" y="0"/>
                  </a:moveTo>
                  <a:lnTo>
                    <a:pt x="58" y="47"/>
                  </a:lnTo>
                  <a:lnTo>
                    <a:pt x="1105" y="262"/>
                  </a:lnTo>
                  <a:lnTo>
                    <a:pt x="1036" y="213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e9e9e9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8" name=""/>
            <p:cNvSpPr/>
            <p:nvPr/>
          </p:nvSpPr>
          <p:spPr>
            <a:xfrm>
              <a:off x="2945880" y="3958560"/>
              <a:ext cx="3292560" cy="1098720"/>
            </a:xfrm>
            <a:custGeom>
              <a:avLst/>
              <a:gdLst/>
              <a:ahLst/>
              <a:rect l="l" t="t" r="r" b="b"/>
              <a:pathLst>
                <a:path w="2076" h="796">
                  <a:moveTo>
                    <a:pt x="0" y="221"/>
                  </a:moveTo>
                  <a:lnTo>
                    <a:pt x="0" y="796"/>
                  </a:lnTo>
                  <a:lnTo>
                    <a:pt x="1035" y="580"/>
                  </a:lnTo>
                  <a:lnTo>
                    <a:pt x="2076" y="796"/>
                  </a:lnTo>
                  <a:lnTo>
                    <a:pt x="2076" y="215"/>
                  </a:lnTo>
                  <a:lnTo>
                    <a:pt x="1029" y="0"/>
                  </a:lnTo>
                  <a:lnTo>
                    <a:pt x="0" y="221"/>
                  </a:lnTo>
                  <a:close/>
                </a:path>
              </a:pathLst>
            </a:custGeom>
            <a:gradFill rotWithShape="0">
              <a:gsLst>
                <a:gs pos="0">
                  <a:srgbClr val="e9e9e9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99" name=""/>
          <p:cNvGrpSpPr/>
          <p:nvPr/>
        </p:nvGrpSpPr>
        <p:grpSpPr>
          <a:xfrm>
            <a:off x="2830680" y="2071800"/>
            <a:ext cx="3406320" cy="1163160"/>
            <a:chOff x="2830680" y="2071800"/>
            <a:chExt cx="3406320" cy="1163160"/>
          </a:xfrm>
        </p:grpSpPr>
        <p:sp>
          <p:nvSpPr>
            <p:cNvPr id="500" name=""/>
            <p:cNvSpPr/>
            <p:nvPr/>
          </p:nvSpPr>
          <p:spPr>
            <a:xfrm>
              <a:off x="2830680" y="2369520"/>
              <a:ext cx="114120" cy="865440"/>
            </a:xfrm>
            <a:custGeom>
              <a:avLst/>
              <a:gdLst/>
              <a:ahLst/>
              <a:rect l="l" t="t" r="r" b="b"/>
              <a:pathLst>
                <a:path w="72" h="627">
                  <a:moveTo>
                    <a:pt x="72" y="52"/>
                  </a:moveTo>
                  <a:lnTo>
                    <a:pt x="72" y="627"/>
                  </a:lnTo>
                  <a:lnTo>
                    <a:pt x="0" y="572"/>
                  </a:lnTo>
                  <a:lnTo>
                    <a:pt x="0" y="0"/>
                  </a:lnTo>
                  <a:lnTo>
                    <a:pt x="72" y="52"/>
                  </a:lnTo>
                  <a:close/>
                </a:path>
              </a:pathLst>
            </a:custGeom>
            <a:gradFill rotWithShape="0">
              <a:gsLst>
                <a:gs pos="0">
                  <a:srgbClr val="e9e9e9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1" name=""/>
            <p:cNvSpPr/>
            <p:nvPr/>
          </p:nvSpPr>
          <p:spPr>
            <a:xfrm>
              <a:off x="2830680" y="2072880"/>
              <a:ext cx="1747800" cy="368640"/>
            </a:xfrm>
            <a:custGeom>
              <a:avLst/>
              <a:gdLst/>
              <a:ahLst/>
              <a:rect l="l" t="t" r="r" b="b"/>
              <a:pathLst>
                <a:path w="1102" h="267">
                  <a:moveTo>
                    <a:pt x="0" y="215"/>
                  </a:moveTo>
                  <a:lnTo>
                    <a:pt x="72" y="267"/>
                  </a:lnTo>
                  <a:lnTo>
                    <a:pt x="1102" y="46"/>
                  </a:lnTo>
                  <a:lnTo>
                    <a:pt x="1045" y="0"/>
                  </a:lnTo>
                  <a:lnTo>
                    <a:pt x="0" y="215"/>
                  </a:lnTo>
                  <a:close/>
                </a:path>
              </a:pathLst>
            </a:custGeom>
            <a:gradFill rotWithShape="0">
              <a:gsLst>
                <a:gs pos="0">
                  <a:srgbClr val="e9e9e9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2" name=""/>
            <p:cNvSpPr/>
            <p:nvPr/>
          </p:nvSpPr>
          <p:spPr>
            <a:xfrm>
              <a:off x="4484880" y="2071800"/>
              <a:ext cx="1752120" cy="361440"/>
            </a:xfrm>
            <a:custGeom>
              <a:avLst/>
              <a:gdLst/>
              <a:ahLst/>
              <a:rect l="l" t="t" r="r" b="b"/>
              <a:pathLst>
                <a:path w="1105" h="262">
                  <a:moveTo>
                    <a:pt x="0" y="0"/>
                  </a:moveTo>
                  <a:lnTo>
                    <a:pt x="58" y="47"/>
                  </a:lnTo>
                  <a:lnTo>
                    <a:pt x="1105" y="262"/>
                  </a:lnTo>
                  <a:lnTo>
                    <a:pt x="1036" y="212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e9e9e9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3" name=""/>
            <p:cNvSpPr/>
            <p:nvPr/>
          </p:nvSpPr>
          <p:spPr>
            <a:xfrm>
              <a:off x="2944800" y="2136240"/>
              <a:ext cx="3292200" cy="1098720"/>
            </a:xfrm>
            <a:custGeom>
              <a:avLst/>
              <a:gdLst/>
              <a:ahLst/>
              <a:rect l="l" t="t" r="r" b="b"/>
              <a:pathLst>
                <a:path w="2076" h="796">
                  <a:moveTo>
                    <a:pt x="0" y="221"/>
                  </a:moveTo>
                  <a:lnTo>
                    <a:pt x="0" y="796"/>
                  </a:lnTo>
                  <a:lnTo>
                    <a:pt x="1035" y="580"/>
                  </a:lnTo>
                  <a:lnTo>
                    <a:pt x="2076" y="796"/>
                  </a:lnTo>
                  <a:lnTo>
                    <a:pt x="2076" y="215"/>
                  </a:lnTo>
                  <a:lnTo>
                    <a:pt x="1029" y="0"/>
                  </a:lnTo>
                  <a:lnTo>
                    <a:pt x="0" y="221"/>
                  </a:lnTo>
                  <a:close/>
                </a:path>
              </a:pathLst>
            </a:custGeom>
            <a:gradFill rotWithShape="0">
              <a:gsLst>
                <a:gs pos="0">
                  <a:srgbClr val="e9e9e9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04" name=""/>
          <p:cNvGrpSpPr/>
          <p:nvPr/>
        </p:nvGrpSpPr>
        <p:grpSpPr>
          <a:xfrm>
            <a:off x="2819520" y="1143000"/>
            <a:ext cx="3406320" cy="1163160"/>
            <a:chOff x="2819520" y="1143000"/>
            <a:chExt cx="3406320" cy="1163160"/>
          </a:xfrm>
        </p:grpSpPr>
        <p:sp>
          <p:nvSpPr>
            <p:cNvPr id="505" name=""/>
            <p:cNvSpPr/>
            <p:nvPr/>
          </p:nvSpPr>
          <p:spPr>
            <a:xfrm>
              <a:off x="2819520" y="1440720"/>
              <a:ext cx="114120" cy="865440"/>
            </a:xfrm>
            <a:custGeom>
              <a:avLst/>
              <a:gdLst/>
              <a:ahLst/>
              <a:rect l="l" t="t" r="r" b="b"/>
              <a:pathLst>
                <a:path w="72" h="627">
                  <a:moveTo>
                    <a:pt x="72" y="52"/>
                  </a:moveTo>
                  <a:lnTo>
                    <a:pt x="72" y="627"/>
                  </a:lnTo>
                  <a:lnTo>
                    <a:pt x="0" y="572"/>
                  </a:lnTo>
                  <a:lnTo>
                    <a:pt x="0" y="0"/>
                  </a:lnTo>
                  <a:lnTo>
                    <a:pt x="72" y="52"/>
                  </a:lnTo>
                  <a:close/>
                </a:path>
              </a:pathLst>
            </a:custGeom>
            <a:gradFill rotWithShape="0">
              <a:gsLst>
                <a:gs pos="0">
                  <a:srgbClr val="f0f0f0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6" name=""/>
            <p:cNvSpPr/>
            <p:nvPr/>
          </p:nvSpPr>
          <p:spPr>
            <a:xfrm>
              <a:off x="2819520" y="1144080"/>
              <a:ext cx="1747800" cy="368640"/>
            </a:xfrm>
            <a:custGeom>
              <a:avLst/>
              <a:gdLst/>
              <a:ahLst/>
              <a:rect l="l" t="t" r="r" b="b"/>
              <a:pathLst>
                <a:path w="1102" h="267">
                  <a:moveTo>
                    <a:pt x="0" y="215"/>
                  </a:moveTo>
                  <a:lnTo>
                    <a:pt x="72" y="267"/>
                  </a:lnTo>
                  <a:lnTo>
                    <a:pt x="1102" y="46"/>
                  </a:lnTo>
                  <a:lnTo>
                    <a:pt x="1045" y="0"/>
                  </a:lnTo>
                  <a:lnTo>
                    <a:pt x="0" y="215"/>
                  </a:lnTo>
                  <a:close/>
                </a:path>
              </a:pathLst>
            </a:custGeom>
            <a:gradFill rotWithShape="0">
              <a:gsLst>
                <a:gs pos="0">
                  <a:srgbClr val="f0f0f0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7" name=""/>
            <p:cNvSpPr/>
            <p:nvPr/>
          </p:nvSpPr>
          <p:spPr>
            <a:xfrm>
              <a:off x="4473720" y="1143000"/>
              <a:ext cx="1752120" cy="361440"/>
            </a:xfrm>
            <a:custGeom>
              <a:avLst/>
              <a:gdLst/>
              <a:ahLst/>
              <a:rect l="l" t="t" r="r" b="b"/>
              <a:pathLst>
                <a:path w="1105" h="262">
                  <a:moveTo>
                    <a:pt x="0" y="0"/>
                  </a:moveTo>
                  <a:lnTo>
                    <a:pt x="58" y="47"/>
                  </a:lnTo>
                  <a:lnTo>
                    <a:pt x="1105" y="262"/>
                  </a:lnTo>
                  <a:lnTo>
                    <a:pt x="1036" y="212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f0f0f0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8" name=""/>
            <p:cNvSpPr/>
            <p:nvPr/>
          </p:nvSpPr>
          <p:spPr>
            <a:xfrm>
              <a:off x="2933640" y="1207440"/>
              <a:ext cx="3292200" cy="1098720"/>
            </a:xfrm>
            <a:custGeom>
              <a:avLst/>
              <a:gdLst/>
              <a:ahLst/>
              <a:rect l="l" t="t" r="r" b="b"/>
              <a:pathLst>
                <a:path w="2076" h="796">
                  <a:moveTo>
                    <a:pt x="0" y="221"/>
                  </a:moveTo>
                  <a:lnTo>
                    <a:pt x="0" y="796"/>
                  </a:lnTo>
                  <a:lnTo>
                    <a:pt x="1035" y="580"/>
                  </a:lnTo>
                  <a:lnTo>
                    <a:pt x="2076" y="796"/>
                  </a:lnTo>
                  <a:lnTo>
                    <a:pt x="2076" y="215"/>
                  </a:lnTo>
                  <a:lnTo>
                    <a:pt x="1029" y="0"/>
                  </a:lnTo>
                  <a:lnTo>
                    <a:pt x="0" y="221"/>
                  </a:lnTo>
                  <a:close/>
                </a:path>
              </a:pathLst>
            </a:custGeom>
            <a:gradFill rotWithShape="0">
              <a:gsLst>
                <a:gs pos="0">
                  <a:srgbClr val="f0f0f0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09" name=""/>
          <p:cNvSpPr/>
          <p:nvPr/>
        </p:nvSpPr>
        <p:spPr>
          <a:xfrm>
            <a:off x="3025800" y="4183200"/>
            <a:ext cx="3200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RICING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ECHNOLOGY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Stinson Gibner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0" name=""/>
          <p:cNvSpPr/>
          <p:nvPr/>
        </p:nvSpPr>
        <p:spPr>
          <a:xfrm>
            <a:off x="2943360" y="5164200"/>
            <a:ext cx="3200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EATHER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Mike Roberts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1" name=""/>
          <p:cNvSpPr/>
          <p:nvPr/>
        </p:nvSpPr>
        <p:spPr>
          <a:xfrm>
            <a:off x="3000240" y="2311560"/>
            <a:ext cx="3200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LOBAL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OWER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Grant Masson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2" name=""/>
          <p:cNvSpPr/>
          <p:nvPr/>
        </p:nvSpPr>
        <p:spPr>
          <a:xfrm>
            <a:off x="2981160" y="3236760"/>
            <a:ext cx="3200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ETAIL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USINESS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Krishnarao Pinnamaneni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3" name=""/>
          <p:cNvSpPr/>
          <p:nvPr/>
        </p:nvSpPr>
        <p:spPr>
          <a:xfrm>
            <a:off x="3008160" y="1409760"/>
            <a:ext cx="3200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ISK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SSESSMENT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Vasant Shanbhogue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" name="PlaceHolder 1"/>
          <p:cNvSpPr>
            <a:spLocks noGrp="1"/>
          </p:cNvSpPr>
          <p:nvPr>
            <p:ph type="title"/>
          </p:nvPr>
        </p:nvSpPr>
        <p:spPr>
          <a:xfrm>
            <a:off x="682200" y="192240"/>
            <a:ext cx="7797960" cy="3808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Retail Business Group</a:t>
            </a:r>
            <a:endParaRPr b="1" i="1" lang="en-US" sz="2800" strike="noStrike" u="none">
              <a:solidFill>
                <a:srgbClr val="006600"/>
              </a:solidFill>
              <a:effectLst/>
              <a:uFillTx/>
              <a:latin typeface="Times New Roman"/>
            </a:endParaRPr>
          </a:p>
        </p:txBody>
      </p:sp>
      <p:sp>
        <p:nvSpPr>
          <p:cNvPr id="515" name="PlaceHolder 2"/>
          <p:cNvSpPr>
            <a:spLocks noGrp="1"/>
          </p:cNvSpPr>
          <p:nvPr>
            <p:ph/>
          </p:nvPr>
        </p:nvSpPr>
        <p:spPr>
          <a:xfrm>
            <a:off x="900000" y="993600"/>
            <a:ext cx="7778880" cy="391320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t">
            <a:normAutofit/>
          </a:bodyPr>
          <a:p>
            <a:pPr marL="285840" indent="-285840">
              <a:lnSpc>
                <a:spcPct val="90000"/>
              </a:lnSpc>
              <a:spcBef>
                <a:spcPts val="825"/>
              </a:spcBef>
              <a:spcAft>
                <a:spcPts val="1650"/>
              </a:spcAft>
              <a:buClr>
                <a:srgbClr val="006600"/>
              </a:buClr>
              <a:buSzPct val="105000"/>
              <a:buFont typeface="Monotype Sort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Analysis of retail gas and power markets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825"/>
              </a:spcBef>
              <a:spcAft>
                <a:spcPts val="1650"/>
              </a:spcAft>
              <a:buClr>
                <a:srgbClr val="006600"/>
              </a:buClr>
              <a:buSzPct val="105000"/>
              <a:buFont typeface="Monotype Sort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Modeling energy efficiency of buildings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825"/>
              </a:spcBef>
              <a:spcAft>
                <a:spcPts val="1650"/>
              </a:spcAft>
              <a:buClr>
                <a:srgbClr val="006600"/>
              </a:buClr>
              <a:buSzPct val="105000"/>
              <a:buFont typeface="Monotype Sort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Analysis of rates and tariffs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825"/>
              </a:spcBef>
              <a:spcAft>
                <a:spcPts val="1650"/>
              </a:spcAft>
              <a:buClr>
                <a:srgbClr val="006600"/>
              </a:buClr>
              <a:buSzPct val="105000"/>
              <a:buFont typeface="Monotype Sort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Assessment of the risks embedded in our facility service contracts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825"/>
              </a:spcBef>
              <a:spcAft>
                <a:spcPts val="1650"/>
              </a:spcAft>
              <a:buClr>
                <a:srgbClr val="006600"/>
              </a:buClr>
              <a:buSzPct val="105000"/>
              <a:buFont typeface="Monotype Sort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Valuation of investments in fixed assets related to the retail business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825"/>
              </a:spcBef>
              <a:spcAft>
                <a:spcPts val="1650"/>
              </a:spcAft>
              <a:buClr>
                <a:srgbClr val="006600"/>
              </a:buClr>
              <a:buSzPct val="105000"/>
              <a:buFont typeface="Monotype Sort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Retail credit risk assessment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6" name=""/>
          <p:cNvSpPr/>
          <p:nvPr/>
        </p:nvSpPr>
        <p:spPr>
          <a:xfrm>
            <a:off x="4124160" y="6434280"/>
            <a:ext cx="4724640" cy="4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lvl="4" marL="457200"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457200"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Retail Business Group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" name="PlaceHolder 1"/>
          <p:cNvSpPr>
            <a:spLocks noGrp="1"/>
          </p:cNvSpPr>
          <p:nvPr>
            <p:ph type="title"/>
          </p:nvPr>
        </p:nvSpPr>
        <p:spPr>
          <a:xfrm>
            <a:off x="682200" y="192240"/>
            <a:ext cx="7797960" cy="3808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Retail Business Group - Main Research Directions</a:t>
            </a:r>
            <a:endParaRPr b="1" i="1" lang="en-US" sz="2800" strike="noStrike" u="none">
              <a:solidFill>
                <a:srgbClr val="006600"/>
              </a:solidFill>
              <a:effectLst/>
              <a:uFillTx/>
              <a:latin typeface="Times New Roman"/>
            </a:endParaRPr>
          </a:p>
        </p:txBody>
      </p:sp>
      <p:sp>
        <p:nvSpPr>
          <p:cNvPr id="518" name="PlaceHolder 2"/>
          <p:cNvSpPr>
            <a:spLocks noGrp="1"/>
          </p:cNvSpPr>
          <p:nvPr>
            <p:ph/>
          </p:nvPr>
        </p:nvSpPr>
        <p:spPr>
          <a:xfrm>
            <a:off x="900000" y="993240"/>
            <a:ext cx="7778880" cy="270684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t">
            <a:normAutofit/>
          </a:bodyPr>
          <a:p>
            <a:pPr marL="285840" indent="-285840">
              <a:lnSpc>
                <a:spcPct val="90000"/>
              </a:lnSpc>
              <a:spcBef>
                <a:spcPts val="825"/>
              </a:spcBef>
              <a:spcAft>
                <a:spcPts val="1650"/>
              </a:spcAft>
              <a:buClr>
                <a:srgbClr val="006600"/>
              </a:buClr>
              <a:buSzPct val="105000"/>
              <a:buFont typeface="Monotype Sort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Ancillary Services Pricing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825"/>
              </a:spcBef>
              <a:spcAft>
                <a:spcPts val="1650"/>
              </a:spcAft>
              <a:buClr>
                <a:srgbClr val="006600"/>
              </a:buClr>
              <a:buSzPct val="105000"/>
              <a:buFont typeface="Monotype Sort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More efficient techniques of statistical evaluation of facility servicing costs and potential energy efficiency improvements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825"/>
              </a:spcBef>
              <a:spcAft>
                <a:spcPts val="1650"/>
              </a:spcAft>
              <a:buClr>
                <a:srgbClr val="006600"/>
              </a:buClr>
              <a:buSzPct val="105000"/>
              <a:buFont typeface="Monotype Sort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Volatility of retail transmission and distribution prices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0">
              <a:lnSpc>
                <a:spcPct val="90000"/>
              </a:lnSpc>
              <a:spcBef>
                <a:spcPts val="825"/>
              </a:spcBef>
              <a:spcAft>
                <a:spcPts val="165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9" name=""/>
          <p:cNvSpPr/>
          <p:nvPr/>
        </p:nvSpPr>
        <p:spPr>
          <a:xfrm>
            <a:off x="4124160" y="6434280"/>
            <a:ext cx="4724640" cy="4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lvl="4" marL="457200"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457200"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Retail Business Group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"/>
          <p:cNvSpPr/>
          <p:nvPr/>
        </p:nvSpPr>
        <p:spPr>
          <a:xfrm>
            <a:off x="1728720" y="5100480"/>
            <a:ext cx="1714680" cy="865440"/>
          </a:xfrm>
          <a:custGeom>
            <a:avLst/>
            <a:gdLst/>
            <a:ahLst/>
            <a:rect l="l" t="t" r="r" b="b"/>
            <a:pathLst>
              <a:path w="1080" h="545">
                <a:moveTo>
                  <a:pt x="748" y="545"/>
                </a:moveTo>
                <a:lnTo>
                  <a:pt x="0" y="0"/>
                </a:lnTo>
                <a:lnTo>
                  <a:pt x="1080" y="0"/>
                </a:lnTo>
                <a:lnTo>
                  <a:pt x="748" y="545"/>
                </a:lnTo>
                <a:close/>
              </a:path>
            </a:pathLst>
          </a:custGeom>
          <a:gradFill rotWithShape="0">
            <a:gsLst>
              <a:gs pos="0">
                <a:srgbClr val="b2b2b2"/>
              </a:gs>
              <a:gs pos="100000">
                <a:srgbClr val="e2e2e2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1" name=""/>
          <p:cNvSpPr/>
          <p:nvPr/>
        </p:nvSpPr>
        <p:spPr>
          <a:xfrm>
            <a:off x="4124160" y="6434280"/>
            <a:ext cx="4724640" cy="4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lvl="4" marL="457200"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457200"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Pricing Technology Group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2" name=""/>
          <p:cNvSpPr/>
          <p:nvPr/>
        </p:nvSpPr>
        <p:spPr>
          <a:xfrm>
            <a:off x="682560" y="192240"/>
            <a:ext cx="779796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080" rIns="46080" tIns="46080" bIns="46080" anchor="b">
            <a:noAutofit/>
          </a:bodyPr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Enron Corp Research Group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23" name=""/>
          <p:cNvGrpSpPr/>
          <p:nvPr/>
        </p:nvGrpSpPr>
        <p:grpSpPr>
          <a:xfrm>
            <a:off x="2832120" y="4802040"/>
            <a:ext cx="3406320" cy="1163520"/>
            <a:chOff x="2832120" y="4802040"/>
            <a:chExt cx="3406320" cy="1163520"/>
          </a:xfrm>
        </p:grpSpPr>
        <p:sp>
          <p:nvSpPr>
            <p:cNvPr id="524" name=""/>
            <p:cNvSpPr/>
            <p:nvPr/>
          </p:nvSpPr>
          <p:spPr>
            <a:xfrm>
              <a:off x="2832120" y="5101560"/>
              <a:ext cx="113760" cy="864000"/>
            </a:xfrm>
            <a:custGeom>
              <a:avLst/>
              <a:gdLst/>
              <a:ahLst/>
              <a:rect l="l" t="t" r="r" b="b"/>
              <a:pathLst>
                <a:path w="72" h="626">
                  <a:moveTo>
                    <a:pt x="72" y="52"/>
                  </a:moveTo>
                  <a:lnTo>
                    <a:pt x="72" y="626"/>
                  </a:lnTo>
                  <a:lnTo>
                    <a:pt x="0" y="571"/>
                  </a:lnTo>
                  <a:lnTo>
                    <a:pt x="0" y="0"/>
                  </a:lnTo>
                  <a:lnTo>
                    <a:pt x="72" y="52"/>
                  </a:lnTo>
                  <a:close/>
                </a:path>
              </a:pathLst>
            </a:custGeom>
            <a:gradFill rotWithShape="0">
              <a:gsLst>
                <a:gs pos="0">
                  <a:srgbClr val="e9e9e9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5" name=""/>
            <p:cNvSpPr/>
            <p:nvPr/>
          </p:nvSpPr>
          <p:spPr>
            <a:xfrm>
              <a:off x="2832120" y="4803480"/>
              <a:ext cx="1747440" cy="369720"/>
            </a:xfrm>
            <a:custGeom>
              <a:avLst/>
              <a:gdLst/>
              <a:ahLst/>
              <a:rect l="l" t="t" r="r" b="b"/>
              <a:pathLst>
                <a:path w="1102" h="268">
                  <a:moveTo>
                    <a:pt x="0" y="216"/>
                  </a:moveTo>
                  <a:lnTo>
                    <a:pt x="72" y="268"/>
                  </a:lnTo>
                  <a:lnTo>
                    <a:pt x="1102" y="46"/>
                  </a:lnTo>
                  <a:lnTo>
                    <a:pt x="1045" y="0"/>
                  </a:lnTo>
                  <a:lnTo>
                    <a:pt x="0" y="216"/>
                  </a:lnTo>
                  <a:close/>
                </a:path>
              </a:pathLst>
            </a:custGeom>
            <a:gradFill rotWithShape="0">
              <a:gsLst>
                <a:gs pos="0">
                  <a:srgbClr val="e9e9e9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6" name=""/>
            <p:cNvSpPr/>
            <p:nvPr/>
          </p:nvSpPr>
          <p:spPr>
            <a:xfrm>
              <a:off x="4485960" y="4802040"/>
              <a:ext cx="1752480" cy="362880"/>
            </a:xfrm>
            <a:custGeom>
              <a:avLst/>
              <a:gdLst/>
              <a:ahLst/>
              <a:rect l="l" t="t" r="r" b="b"/>
              <a:pathLst>
                <a:path w="1105" h="263">
                  <a:moveTo>
                    <a:pt x="0" y="0"/>
                  </a:moveTo>
                  <a:lnTo>
                    <a:pt x="58" y="47"/>
                  </a:lnTo>
                  <a:lnTo>
                    <a:pt x="1105" y="263"/>
                  </a:lnTo>
                  <a:lnTo>
                    <a:pt x="1036" y="213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e9e9e9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7" name=""/>
            <p:cNvSpPr/>
            <p:nvPr/>
          </p:nvSpPr>
          <p:spPr>
            <a:xfrm>
              <a:off x="2945880" y="4866840"/>
              <a:ext cx="3292560" cy="1098720"/>
            </a:xfrm>
            <a:custGeom>
              <a:avLst/>
              <a:gdLst/>
              <a:ahLst/>
              <a:rect l="l" t="t" r="r" b="b"/>
              <a:pathLst>
                <a:path w="2076" h="796">
                  <a:moveTo>
                    <a:pt x="0" y="222"/>
                  </a:moveTo>
                  <a:lnTo>
                    <a:pt x="0" y="796"/>
                  </a:lnTo>
                  <a:lnTo>
                    <a:pt x="2076" y="796"/>
                  </a:lnTo>
                  <a:lnTo>
                    <a:pt x="2076" y="216"/>
                  </a:lnTo>
                  <a:lnTo>
                    <a:pt x="1029" y="0"/>
                  </a:lnTo>
                  <a:lnTo>
                    <a:pt x="0" y="222"/>
                  </a:lnTo>
                  <a:close/>
                </a:path>
              </a:pathLst>
            </a:custGeom>
            <a:gradFill rotWithShape="0">
              <a:gsLst>
                <a:gs pos="0">
                  <a:srgbClr val="e9e9e9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28" name=""/>
          <p:cNvGrpSpPr/>
          <p:nvPr/>
        </p:nvGrpSpPr>
        <p:grpSpPr>
          <a:xfrm>
            <a:off x="2841480" y="2978280"/>
            <a:ext cx="3406680" cy="1163160"/>
            <a:chOff x="2841480" y="2978280"/>
            <a:chExt cx="3406680" cy="1163160"/>
          </a:xfrm>
        </p:grpSpPr>
        <p:sp>
          <p:nvSpPr>
            <p:cNvPr id="529" name=""/>
            <p:cNvSpPr/>
            <p:nvPr/>
          </p:nvSpPr>
          <p:spPr>
            <a:xfrm>
              <a:off x="2841480" y="3276000"/>
              <a:ext cx="114120" cy="865440"/>
            </a:xfrm>
            <a:custGeom>
              <a:avLst/>
              <a:gdLst/>
              <a:ahLst/>
              <a:rect l="l" t="t" r="r" b="b"/>
              <a:pathLst>
                <a:path w="72" h="627">
                  <a:moveTo>
                    <a:pt x="72" y="52"/>
                  </a:moveTo>
                  <a:lnTo>
                    <a:pt x="72" y="627"/>
                  </a:lnTo>
                  <a:lnTo>
                    <a:pt x="0" y="572"/>
                  </a:lnTo>
                  <a:lnTo>
                    <a:pt x="0" y="0"/>
                  </a:lnTo>
                  <a:lnTo>
                    <a:pt x="72" y="52"/>
                  </a:lnTo>
                  <a:close/>
                </a:path>
              </a:pathLst>
            </a:custGeom>
            <a:gradFill rotWithShape="0">
              <a:gsLst>
                <a:gs pos="0">
                  <a:srgbClr val="e9e9e9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0" name=""/>
            <p:cNvSpPr/>
            <p:nvPr/>
          </p:nvSpPr>
          <p:spPr>
            <a:xfrm>
              <a:off x="2841480" y="2979360"/>
              <a:ext cx="1747800" cy="368640"/>
            </a:xfrm>
            <a:custGeom>
              <a:avLst/>
              <a:gdLst/>
              <a:ahLst/>
              <a:rect l="l" t="t" r="r" b="b"/>
              <a:pathLst>
                <a:path w="1102" h="267">
                  <a:moveTo>
                    <a:pt x="0" y="215"/>
                  </a:moveTo>
                  <a:lnTo>
                    <a:pt x="72" y="267"/>
                  </a:lnTo>
                  <a:lnTo>
                    <a:pt x="1102" y="46"/>
                  </a:lnTo>
                  <a:lnTo>
                    <a:pt x="1045" y="0"/>
                  </a:lnTo>
                  <a:lnTo>
                    <a:pt x="0" y="215"/>
                  </a:lnTo>
                  <a:close/>
                </a:path>
              </a:pathLst>
            </a:custGeom>
            <a:gradFill rotWithShape="0">
              <a:gsLst>
                <a:gs pos="0">
                  <a:srgbClr val="e9e9e9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1" name=""/>
            <p:cNvSpPr/>
            <p:nvPr/>
          </p:nvSpPr>
          <p:spPr>
            <a:xfrm>
              <a:off x="4496040" y="2978280"/>
              <a:ext cx="1752120" cy="361440"/>
            </a:xfrm>
            <a:custGeom>
              <a:avLst/>
              <a:gdLst/>
              <a:ahLst/>
              <a:rect l="l" t="t" r="r" b="b"/>
              <a:pathLst>
                <a:path w="1105" h="262">
                  <a:moveTo>
                    <a:pt x="0" y="0"/>
                  </a:moveTo>
                  <a:lnTo>
                    <a:pt x="58" y="47"/>
                  </a:lnTo>
                  <a:lnTo>
                    <a:pt x="1105" y="262"/>
                  </a:lnTo>
                  <a:lnTo>
                    <a:pt x="1036" y="212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e9e9e9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2" name=""/>
            <p:cNvSpPr/>
            <p:nvPr/>
          </p:nvSpPr>
          <p:spPr>
            <a:xfrm>
              <a:off x="2955600" y="3042720"/>
              <a:ext cx="3292560" cy="1098720"/>
            </a:xfrm>
            <a:custGeom>
              <a:avLst/>
              <a:gdLst/>
              <a:ahLst/>
              <a:rect l="l" t="t" r="r" b="b"/>
              <a:pathLst>
                <a:path w="2076" h="796">
                  <a:moveTo>
                    <a:pt x="0" y="221"/>
                  </a:moveTo>
                  <a:lnTo>
                    <a:pt x="0" y="796"/>
                  </a:lnTo>
                  <a:lnTo>
                    <a:pt x="1035" y="580"/>
                  </a:lnTo>
                  <a:lnTo>
                    <a:pt x="2076" y="796"/>
                  </a:lnTo>
                  <a:lnTo>
                    <a:pt x="2076" y="215"/>
                  </a:lnTo>
                  <a:lnTo>
                    <a:pt x="1029" y="0"/>
                  </a:lnTo>
                  <a:lnTo>
                    <a:pt x="0" y="221"/>
                  </a:lnTo>
                  <a:close/>
                </a:path>
              </a:pathLst>
            </a:custGeom>
            <a:gradFill rotWithShape="0">
              <a:gsLst>
                <a:gs pos="0">
                  <a:srgbClr val="e9e9e9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33" name=""/>
          <p:cNvGrpSpPr/>
          <p:nvPr/>
        </p:nvGrpSpPr>
        <p:grpSpPr>
          <a:xfrm>
            <a:off x="2832120" y="3894120"/>
            <a:ext cx="3406320" cy="1163160"/>
            <a:chOff x="2832120" y="3894120"/>
            <a:chExt cx="3406320" cy="1163160"/>
          </a:xfrm>
        </p:grpSpPr>
        <p:sp>
          <p:nvSpPr>
            <p:cNvPr id="534" name=""/>
            <p:cNvSpPr/>
            <p:nvPr/>
          </p:nvSpPr>
          <p:spPr>
            <a:xfrm>
              <a:off x="2832120" y="4193640"/>
              <a:ext cx="113760" cy="863640"/>
            </a:xfrm>
            <a:custGeom>
              <a:avLst/>
              <a:gdLst/>
              <a:ahLst/>
              <a:rect l="l" t="t" r="r" b="b"/>
              <a:pathLst>
                <a:path w="72" h="626">
                  <a:moveTo>
                    <a:pt x="72" y="51"/>
                  </a:moveTo>
                  <a:lnTo>
                    <a:pt x="72" y="626"/>
                  </a:lnTo>
                  <a:lnTo>
                    <a:pt x="0" y="571"/>
                  </a:lnTo>
                  <a:lnTo>
                    <a:pt x="0" y="0"/>
                  </a:lnTo>
                  <a:lnTo>
                    <a:pt x="72" y="51"/>
                  </a:lnTo>
                  <a:close/>
                </a:path>
              </a:pathLst>
            </a:custGeom>
            <a:gradFill rotWithShape="0">
              <a:gsLst>
                <a:gs pos="0">
                  <a:srgbClr val="fef6d7"/>
                </a:gs>
                <a:gs pos="100000">
                  <a:srgbClr val="ffcc00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5" name=""/>
            <p:cNvSpPr/>
            <p:nvPr/>
          </p:nvSpPr>
          <p:spPr>
            <a:xfrm>
              <a:off x="2832120" y="3895200"/>
              <a:ext cx="1747440" cy="368640"/>
            </a:xfrm>
            <a:custGeom>
              <a:avLst/>
              <a:gdLst/>
              <a:ahLst/>
              <a:rect l="l" t="t" r="r" b="b"/>
              <a:pathLst>
                <a:path w="1102" h="267">
                  <a:moveTo>
                    <a:pt x="0" y="216"/>
                  </a:moveTo>
                  <a:lnTo>
                    <a:pt x="72" y="267"/>
                  </a:lnTo>
                  <a:lnTo>
                    <a:pt x="1102" y="46"/>
                  </a:lnTo>
                  <a:lnTo>
                    <a:pt x="1045" y="0"/>
                  </a:lnTo>
                  <a:lnTo>
                    <a:pt x="0" y="216"/>
                  </a:lnTo>
                  <a:close/>
                </a:path>
              </a:pathLst>
            </a:custGeom>
            <a:gradFill rotWithShape="0">
              <a:gsLst>
                <a:gs pos="0">
                  <a:srgbClr val="fef6d7"/>
                </a:gs>
                <a:gs pos="100000">
                  <a:srgbClr val="ffcc00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6" name=""/>
            <p:cNvSpPr/>
            <p:nvPr/>
          </p:nvSpPr>
          <p:spPr>
            <a:xfrm>
              <a:off x="4485960" y="3894120"/>
              <a:ext cx="1752480" cy="361440"/>
            </a:xfrm>
            <a:custGeom>
              <a:avLst/>
              <a:gdLst/>
              <a:ahLst/>
              <a:rect l="l" t="t" r="r" b="b"/>
              <a:pathLst>
                <a:path w="1105" h="262">
                  <a:moveTo>
                    <a:pt x="0" y="0"/>
                  </a:moveTo>
                  <a:lnTo>
                    <a:pt x="58" y="47"/>
                  </a:lnTo>
                  <a:lnTo>
                    <a:pt x="1105" y="262"/>
                  </a:lnTo>
                  <a:lnTo>
                    <a:pt x="1036" y="213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fef6d7"/>
                </a:gs>
                <a:gs pos="100000">
                  <a:srgbClr val="ffcc00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7" name=""/>
            <p:cNvSpPr/>
            <p:nvPr/>
          </p:nvSpPr>
          <p:spPr>
            <a:xfrm>
              <a:off x="2945880" y="3958560"/>
              <a:ext cx="3292560" cy="1098720"/>
            </a:xfrm>
            <a:custGeom>
              <a:avLst/>
              <a:gdLst/>
              <a:ahLst/>
              <a:rect l="l" t="t" r="r" b="b"/>
              <a:pathLst>
                <a:path w="2076" h="796">
                  <a:moveTo>
                    <a:pt x="0" y="221"/>
                  </a:moveTo>
                  <a:lnTo>
                    <a:pt x="0" y="796"/>
                  </a:lnTo>
                  <a:lnTo>
                    <a:pt x="1035" y="580"/>
                  </a:lnTo>
                  <a:lnTo>
                    <a:pt x="2076" y="796"/>
                  </a:lnTo>
                  <a:lnTo>
                    <a:pt x="2076" y="215"/>
                  </a:lnTo>
                  <a:lnTo>
                    <a:pt x="1029" y="0"/>
                  </a:lnTo>
                  <a:lnTo>
                    <a:pt x="0" y="221"/>
                  </a:lnTo>
                  <a:close/>
                </a:path>
              </a:pathLst>
            </a:custGeom>
            <a:gradFill rotWithShape="0">
              <a:gsLst>
                <a:gs pos="0">
                  <a:srgbClr val="fef6d7"/>
                </a:gs>
                <a:gs pos="100000">
                  <a:srgbClr val="ffcc00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38" name=""/>
          <p:cNvGrpSpPr/>
          <p:nvPr/>
        </p:nvGrpSpPr>
        <p:grpSpPr>
          <a:xfrm>
            <a:off x="2830680" y="2071800"/>
            <a:ext cx="3406320" cy="1163160"/>
            <a:chOff x="2830680" y="2071800"/>
            <a:chExt cx="3406320" cy="1163160"/>
          </a:xfrm>
        </p:grpSpPr>
        <p:sp>
          <p:nvSpPr>
            <p:cNvPr id="539" name=""/>
            <p:cNvSpPr/>
            <p:nvPr/>
          </p:nvSpPr>
          <p:spPr>
            <a:xfrm>
              <a:off x="2830680" y="2369520"/>
              <a:ext cx="114120" cy="865440"/>
            </a:xfrm>
            <a:custGeom>
              <a:avLst/>
              <a:gdLst/>
              <a:ahLst/>
              <a:rect l="l" t="t" r="r" b="b"/>
              <a:pathLst>
                <a:path w="72" h="627">
                  <a:moveTo>
                    <a:pt x="72" y="52"/>
                  </a:moveTo>
                  <a:lnTo>
                    <a:pt x="72" y="627"/>
                  </a:lnTo>
                  <a:lnTo>
                    <a:pt x="0" y="572"/>
                  </a:lnTo>
                  <a:lnTo>
                    <a:pt x="0" y="0"/>
                  </a:lnTo>
                  <a:lnTo>
                    <a:pt x="72" y="52"/>
                  </a:lnTo>
                  <a:close/>
                </a:path>
              </a:pathLst>
            </a:custGeom>
            <a:gradFill rotWithShape="0">
              <a:gsLst>
                <a:gs pos="0">
                  <a:srgbClr val="e9e9e9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0" name=""/>
            <p:cNvSpPr/>
            <p:nvPr/>
          </p:nvSpPr>
          <p:spPr>
            <a:xfrm>
              <a:off x="2830680" y="2072880"/>
              <a:ext cx="1747800" cy="368640"/>
            </a:xfrm>
            <a:custGeom>
              <a:avLst/>
              <a:gdLst/>
              <a:ahLst/>
              <a:rect l="l" t="t" r="r" b="b"/>
              <a:pathLst>
                <a:path w="1102" h="267">
                  <a:moveTo>
                    <a:pt x="0" y="215"/>
                  </a:moveTo>
                  <a:lnTo>
                    <a:pt x="72" y="267"/>
                  </a:lnTo>
                  <a:lnTo>
                    <a:pt x="1102" y="46"/>
                  </a:lnTo>
                  <a:lnTo>
                    <a:pt x="1045" y="0"/>
                  </a:lnTo>
                  <a:lnTo>
                    <a:pt x="0" y="215"/>
                  </a:lnTo>
                  <a:close/>
                </a:path>
              </a:pathLst>
            </a:custGeom>
            <a:gradFill rotWithShape="0">
              <a:gsLst>
                <a:gs pos="0">
                  <a:srgbClr val="e9e9e9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1" name=""/>
            <p:cNvSpPr/>
            <p:nvPr/>
          </p:nvSpPr>
          <p:spPr>
            <a:xfrm>
              <a:off x="4484880" y="2071800"/>
              <a:ext cx="1752120" cy="361440"/>
            </a:xfrm>
            <a:custGeom>
              <a:avLst/>
              <a:gdLst/>
              <a:ahLst/>
              <a:rect l="l" t="t" r="r" b="b"/>
              <a:pathLst>
                <a:path w="1105" h="262">
                  <a:moveTo>
                    <a:pt x="0" y="0"/>
                  </a:moveTo>
                  <a:lnTo>
                    <a:pt x="58" y="47"/>
                  </a:lnTo>
                  <a:lnTo>
                    <a:pt x="1105" y="262"/>
                  </a:lnTo>
                  <a:lnTo>
                    <a:pt x="1036" y="212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e9e9e9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2" name=""/>
            <p:cNvSpPr/>
            <p:nvPr/>
          </p:nvSpPr>
          <p:spPr>
            <a:xfrm>
              <a:off x="2944800" y="2136240"/>
              <a:ext cx="3292200" cy="1098720"/>
            </a:xfrm>
            <a:custGeom>
              <a:avLst/>
              <a:gdLst/>
              <a:ahLst/>
              <a:rect l="l" t="t" r="r" b="b"/>
              <a:pathLst>
                <a:path w="2076" h="796">
                  <a:moveTo>
                    <a:pt x="0" y="221"/>
                  </a:moveTo>
                  <a:lnTo>
                    <a:pt x="0" y="796"/>
                  </a:lnTo>
                  <a:lnTo>
                    <a:pt x="1035" y="580"/>
                  </a:lnTo>
                  <a:lnTo>
                    <a:pt x="2076" y="796"/>
                  </a:lnTo>
                  <a:lnTo>
                    <a:pt x="2076" y="215"/>
                  </a:lnTo>
                  <a:lnTo>
                    <a:pt x="1029" y="0"/>
                  </a:lnTo>
                  <a:lnTo>
                    <a:pt x="0" y="221"/>
                  </a:lnTo>
                  <a:close/>
                </a:path>
              </a:pathLst>
            </a:custGeom>
            <a:gradFill rotWithShape="0">
              <a:gsLst>
                <a:gs pos="0">
                  <a:srgbClr val="e9e9e9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43" name=""/>
          <p:cNvGrpSpPr/>
          <p:nvPr/>
        </p:nvGrpSpPr>
        <p:grpSpPr>
          <a:xfrm>
            <a:off x="2819520" y="1143000"/>
            <a:ext cx="3406320" cy="1163160"/>
            <a:chOff x="2819520" y="1143000"/>
            <a:chExt cx="3406320" cy="1163160"/>
          </a:xfrm>
        </p:grpSpPr>
        <p:sp>
          <p:nvSpPr>
            <p:cNvPr id="544" name=""/>
            <p:cNvSpPr/>
            <p:nvPr/>
          </p:nvSpPr>
          <p:spPr>
            <a:xfrm>
              <a:off x="2819520" y="1440720"/>
              <a:ext cx="114120" cy="865440"/>
            </a:xfrm>
            <a:custGeom>
              <a:avLst/>
              <a:gdLst/>
              <a:ahLst/>
              <a:rect l="l" t="t" r="r" b="b"/>
              <a:pathLst>
                <a:path w="72" h="627">
                  <a:moveTo>
                    <a:pt x="72" y="52"/>
                  </a:moveTo>
                  <a:lnTo>
                    <a:pt x="72" y="627"/>
                  </a:lnTo>
                  <a:lnTo>
                    <a:pt x="0" y="572"/>
                  </a:lnTo>
                  <a:lnTo>
                    <a:pt x="0" y="0"/>
                  </a:lnTo>
                  <a:lnTo>
                    <a:pt x="72" y="52"/>
                  </a:lnTo>
                  <a:close/>
                </a:path>
              </a:pathLst>
            </a:custGeom>
            <a:gradFill rotWithShape="0">
              <a:gsLst>
                <a:gs pos="0">
                  <a:srgbClr val="f0f0f0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5" name=""/>
            <p:cNvSpPr/>
            <p:nvPr/>
          </p:nvSpPr>
          <p:spPr>
            <a:xfrm>
              <a:off x="2819520" y="1144080"/>
              <a:ext cx="1747800" cy="368640"/>
            </a:xfrm>
            <a:custGeom>
              <a:avLst/>
              <a:gdLst/>
              <a:ahLst/>
              <a:rect l="l" t="t" r="r" b="b"/>
              <a:pathLst>
                <a:path w="1102" h="267">
                  <a:moveTo>
                    <a:pt x="0" y="215"/>
                  </a:moveTo>
                  <a:lnTo>
                    <a:pt x="72" y="267"/>
                  </a:lnTo>
                  <a:lnTo>
                    <a:pt x="1102" y="46"/>
                  </a:lnTo>
                  <a:lnTo>
                    <a:pt x="1045" y="0"/>
                  </a:lnTo>
                  <a:lnTo>
                    <a:pt x="0" y="215"/>
                  </a:lnTo>
                  <a:close/>
                </a:path>
              </a:pathLst>
            </a:custGeom>
            <a:gradFill rotWithShape="0">
              <a:gsLst>
                <a:gs pos="0">
                  <a:srgbClr val="f0f0f0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6" name=""/>
            <p:cNvSpPr/>
            <p:nvPr/>
          </p:nvSpPr>
          <p:spPr>
            <a:xfrm>
              <a:off x="4473720" y="1143000"/>
              <a:ext cx="1752120" cy="361440"/>
            </a:xfrm>
            <a:custGeom>
              <a:avLst/>
              <a:gdLst/>
              <a:ahLst/>
              <a:rect l="l" t="t" r="r" b="b"/>
              <a:pathLst>
                <a:path w="1105" h="262">
                  <a:moveTo>
                    <a:pt x="0" y="0"/>
                  </a:moveTo>
                  <a:lnTo>
                    <a:pt x="58" y="47"/>
                  </a:lnTo>
                  <a:lnTo>
                    <a:pt x="1105" y="262"/>
                  </a:lnTo>
                  <a:lnTo>
                    <a:pt x="1036" y="212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f0f0f0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7" name=""/>
            <p:cNvSpPr/>
            <p:nvPr/>
          </p:nvSpPr>
          <p:spPr>
            <a:xfrm>
              <a:off x="2933640" y="1207440"/>
              <a:ext cx="3292200" cy="1098720"/>
            </a:xfrm>
            <a:custGeom>
              <a:avLst/>
              <a:gdLst/>
              <a:ahLst/>
              <a:rect l="l" t="t" r="r" b="b"/>
              <a:pathLst>
                <a:path w="2076" h="796">
                  <a:moveTo>
                    <a:pt x="0" y="221"/>
                  </a:moveTo>
                  <a:lnTo>
                    <a:pt x="0" y="796"/>
                  </a:lnTo>
                  <a:lnTo>
                    <a:pt x="1035" y="580"/>
                  </a:lnTo>
                  <a:lnTo>
                    <a:pt x="2076" y="796"/>
                  </a:lnTo>
                  <a:lnTo>
                    <a:pt x="2076" y="215"/>
                  </a:lnTo>
                  <a:lnTo>
                    <a:pt x="1029" y="0"/>
                  </a:lnTo>
                  <a:lnTo>
                    <a:pt x="0" y="221"/>
                  </a:lnTo>
                  <a:close/>
                </a:path>
              </a:pathLst>
            </a:custGeom>
            <a:gradFill rotWithShape="0">
              <a:gsLst>
                <a:gs pos="0">
                  <a:srgbClr val="f0f0f0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48" name=""/>
          <p:cNvSpPr/>
          <p:nvPr/>
        </p:nvSpPr>
        <p:spPr>
          <a:xfrm>
            <a:off x="3025800" y="4183200"/>
            <a:ext cx="3200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RICING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ECHNOLOGY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Stinson Gibner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9" name=""/>
          <p:cNvSpPr/>
          <p:nvPr/>
        </p:nvSpPr>
        <p:spPr>
          <a:xfrm>
            <a:off x="2943360" y="5164200"/>
            <a:ext cx="3200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EATHER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Mike Roberts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0" name=""/>
          <p:cNvSpPr/>
          <p:nvPr/>
        </p:nvSpPr>
        <p:spPr>
          <a:xfrm>
            <a:off x="3000240" y="2311560"/>
            <a:ext cx="3200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LOBAL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OWER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Grant Masson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1" name=""/>
          <p:cNvSpPr/>
          <p:nvPr/>
        </p:nvSpPr>
        <p:spPr>
          <a:xfrm>
            <a:off x="2981160" y="3236760"/>
            <a:ext cx="3200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ETAIL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USINESS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Krishnarao Pinnamaneni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2" name=""/>
          <p:cNvSpPr/>
          <p:nvPr/>
        </p:nvSpPr>
        <p:spPr>
          <a:xfrm>
            <a:off x="3008160" y="1409760"/>
            <a:ext cx="3200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ISK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SSESSMENT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Vasant Shanbhogue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PlaceHolder 1"/>
          <p:cNvSpPr>
            <a:spLocks noGrp="1"/>
          </p:cNvSpPr>
          <p:nvPr>
            <p:ph type="title"/>
          </p:nvPr>
        </p:nvSpPr>
        <p:spPr>
          <a:xfrm>
            <a:off x="682200" y="192240"/>
            <a:ext cx="7797960" cy="3808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Pricing Technology Group</a:t>
            </a:r>
            <a:endParaRPr b="1" i="1" lang="en-US" sz="2800" strike="noStrike" u="none">
              <a:solidFill>
                <a:srgbClr val="006600"/>
              </a:solidFill>
              <a:effectLst/>
              <a:uFillTx/>
              <a:latin typeface="Times New Roman"/>
            </a:endParaRPr>
          </a:p>
        </p:txBody>
      </p:sp>
      <p:sp>
        <p:nvSpPr>
          <p:cNvPr id="554" name="PlaceHolder 2"/>
          <p:cNvSpPr>
            <a:spLocks noGrp="1"/>
          </p:cNvSpPr>
          <p:nvPr>
            <p:ph/>
          </p:nvPr>
        </p:nvSpPr>
        <p:spPr>
          <a:xfrm>
            <a:off x="838080" y="800280"/>
            <a:ext cx="7778880" cy="376056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t">
            <a:normAutofit/>
          </a:bodyPr>
          <a:p>
            <a:pPr marL="285840" indent="-285840">
              <a:lnSpc>
                <a:spcPct val="90000"/>
              </a:lnSpc>
              <a:spcBef>
                <a:spcPts val="825"/>
              </a:spcBef>
              <a:spcAft>
                <a:spcPts val="1650"/>
              </a:spcAft>
              <a:buClr>
                <a:srgbClr val="006600"/>
              </a:buClr>
              <a:buSzPct val="105000"/>
              <a:buFont typeface="Monotype Sort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 of models for pricing options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499"/>
              </a:spcBef>
              <a:spcAft>
                <a:spcPts val="751"/>
              </a:spcAft>
              <a:buClr>
                <a:srgbClr val="000000"/>
              </a:buClr>
              <a:buSzPct val="90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Commodity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499"/>
              </a:spcBef>
              <a:spcAft>
                <a:spcPts val="751"/>
              </a:spcAft>
              <a:buClr>
                <a:srgbClr val="000000"/>
              </a:buClr>
              <a:buSzPct val="90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Interest rate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499"/>
              </a:spcBef>
              <a:spcAft>
                <a:spcPts val="751"/>
              </a:spcAft>
              <a:buClr>
                <a:srgbClr val="000000"/>
              </a:buClr>
              <a:buSzPct val="90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Foreign exchange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825"/>
              </a:spcBef>
              <a:spcAft>
                <a:spcPts val="1650"/>
              </a:spcAft>
              <a:buClr>
                <a:srgbClr val="006600"/>
              </a:buClr>
              <a:buSzPct val="105000"/>
              <a:buFont typeface="Monotype Sort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Models for valuation of capital investments in fixed assets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499"/>
              </a:spcBef>
              <a:spcAft>
                <a:spcPts val="751"/>
              </a:spcAft>
              <a:buClr>
                <a:srgbClr val="000000"/>
              </a:buClr>
              <a:buSzPct val="90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Storage fields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499"/>
              </a:spcBef>
              <a:spcAft>
                <a:spcPts val="751"/>
              </a:spcAft>
              <a:buClr>
                <a:srgbClr val="000000"/>
              </a:buClr>
              <a:buSzPct val="90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 generation plants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499"/>
              </a:spcBef>
              <a:spcAft>
                <a:spcPts val="751"/>
              </a:spcAft>
              <a:buClr>
                <a:srgbClr val="000000"/>
              </a:buClr>
              <a:buSzPct val="90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Pipelines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5" name=""/>
          <p:cNvSpPr/>
          <p:nvPr/>
        </p:nvSpPr>
        <p:spPr>
          <a:xfrm>
            <a:off x="4124160" y="6434280"/>
            <a:ext cx="4724640" cy="4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lvl="4" marL="457200"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457200"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Pricing Technology Group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PlaceHolder 1"/>
          <p:cNvSpPr>
            <a:spLocks noGrp="1"/>
          </p:cNvSpPr>
          <p:nvPr>
            <p:ph/>
          </p:nvPr>
        </p:nvSpPr>
        <p:spPr>
          <a:xfrm>
            <a:off x="900000" y="993600"/>
            <a:ext cx="7778880" cy="31816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t">
            <a:normAutofit/>
          </a:bodyPr>
          <a:p>
            <a:pPr marL="285840" indent="-285840">
              <a:lnSpc>
                <a:spcPct val="90000"/>
              </a:lnSpc>
              <a:spcBef>
                <a:spcPts val="825"/>
              </a:spcBef>
              <a:spcAft>
                <a:spcPts val="1650"/>
              </a:spcAft>
              <a:buClr>
                <a:srgbClr val="006600"/>
              </a:buClr>
              <a:buSzPct val="105000"/>
              <a:buFont typeface="Monotype Sort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models developed by this group are used across Enron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499"/>
              </a:spcBef>
              <a:spcAft>
                <a:spcPts val="751"/>
              </a:spcAft>
              <a:buClr>
                <a:srgbClr val="000000"/>
              </a:buClr>
              <a:buSzPct val="90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Stand alone valuation models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499"/>
              </a:spcBef>
              <a:spcAft>
                <a:spcPts val="751"/>
              </a:spcAft>
              <a:buClr>
                <a:srgbClr val="000000"/>
              </a:buClr>
              <a:buSzPct val="90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Models used in internal valuation and risk management systems supported by the Information Technology Groups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825"/>
              </a:spcBef>
              <a:spcAft>
                <a:spcPts val="1650"/>
              </a:spcAft>
              <a:buClr>
                <a:srgbClr val="006600"/>
              </a:buClr>
              <a:buSzPct val="105000"/>
              <a:buFont typeface="Monotype Sort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Main research directions: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499"/>
              </a:spcBef>
              <a:spcAft>
                <a:spcPts val="751"/>
              </a:spcAft>
              <a:buClr>
                <a:srgbClr val="000000"/>
              </a:buClr>
              <a:buSzPct val="90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Application of real options technology to valuation of fixed assets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499"/>
              </a:spcBef>
              <a:spcAft>
                <a:spcPts val="751"/>
              </a:spcAft>
              <a:buClr>
                <a:srgbClr val="000000"/>
              </a:buClr>
              <a:buSzPct val="90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Weather derivatives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7" name="PlaceHolder 2"/>
          <p:cNvSpPr>
            <a:spLocks noGrp="1"/>
          </p:cNvSpPr>
          <p:nvPr>
            <p:ph type="title"/>
          </p:nvPr>
        </p:nvSpPr>
        <p:spPr>
          <a:xfrm>
            <a:off x="682200" y="192240"/>
            <a:ext cx="7797960" cy="3808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Pricing Technology Group</a:t>
            </a:r>
            <a:endParaRPr b="1" i="1" lang="en-US" sz="2800" strike="noStrike" u="none">
              <a:solidFill>
                <a:srgbClr val="006600"/>
              </a:solidFill>
              <a:effectLst/>
              <a:uFillTx/>
              <a:latin typeface="Times New Roman"/>
            </a:endParaRPr>
          </a:p>
        </p:txBody>
      </p:sp>
      <p:sp>
        <p:nvSpPr>
          <p:cNvPr id="558" name=""/>
          <p:cNvSpPr/>
          <p:nvPr/>
        </p:nvSpPr>
        <p:spPr>
          <a:xfrm>
            <a:off x="4124160" y="6434280"/>
            <a:ext cx="4724640" cy="4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lvl="4" marL="457200"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457200"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Pricing Technology Group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" name=""/>
          <p:cNvSpPr/>
          <p:nvPr/>
        </p:nvSpPr>
        <p:spPr>
          <a:xfrm>
            <a:off x="1728720" y="5100480"/>
            <a:ext cx="1714680" cy="865440"/>
          </a:xfrm>
          <a:custGeom>
            <a:avLst/>
            <a:gdLst/>
            <a:ahLst/>
            <a:rect l="l" t="t" r="r" b="b"/>
            <a:pathLst>
              <a:path w="1080" h="545">
                <a:moveTo>
                  <a:pt x="748" y="545"/>
                </a:moveTo>
                <a:lnTo>
                  <a:pt x="0" y="0"/>
                </a:lnTo>
                <a:lnTo>
                  <a:pt x="1080" y="0"/>
                </a:lnTo>
                <a:lnTo>
                  <a:pt x="748" y="545"/>
                </a:lnTo>
                <a:close/>
              </a:path>
            </a:pathLst>
          </a:custGeom>
          <a:gradFill rotWithShape="0">
            <a:gsLst>
              <a:gs pos="0">
                <a:srgbClr val="b2b2b2"/>
              </a:gs>
              <a:gs pos="100000">
                <a:srgbClr val="e2e2e2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0" name=""/>
          <p:cNvSpPr/>
          <p:nvPr/>
        </p:nvSpPr>
        <p:spPr>
          <a:xfrm>
            <a:off x="4124160" y="6434280"/>
            <a:ext cx="4724640" cy="4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lvl="4" marL="457200"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457200"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Weather Group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1" name=""/>
          <p:cNvSpPr/>
          <p:nvPr/>
        </p:nvSpPr>
        <p:spPr>
          <a:xfrm>
            <a:off x="682560" y="192240"/>
            <a:ext cx="779796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080" rIns="46080" tIns="46080" bIns="46080" anchor="b">
            <a:noAutofit/>
          </a:bodyPr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Enron Corp Research Group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62" name=""/>
          <p:cNvGrpSpPr/>
          <p:nvPr/>
        </p:nvGrpSpPr>
        <p:grpSpPr>
          <a:xfrm>
            <a:off x="2832120" y="4802040"/>
            <a:ext cx="3406320" cy="1163520"/>
            <a:chOff x="2832120" y="4802040"/>
            <a:chExt cx="3406320" cy="1163520"/>
          </a:xfrm>
        </p:grpSpPr>
        <p:sp>
          <p:nvSpPr>
            <p:cNvPr id="563" name=""/>
            <p:cNvSpPr/>
            <p:nvPr/>
          </p:nvSpPr>
          <p:spPr>
            <a:xfrm>
              <a:off x="2832120" y="5101560"/>
              <a:ext cx="113760" cy="864000"/>
            </a:xfrm>
            <a:custGeom>
              <a:avLst/>
              <a:gdLst/>
              <a:ahLst/>
              <a:rect l="l" t="t" r="r" b="b"/>
              <a:pathLst>
                <a:path w="72" h="626">
                  <a:moveTo>
                    <a:pt x="72" y="52"/>
                  </a:moveTo>
                  <a:lnTo>
                    <a:pt x="72" y="626"/>
                  </a:lnTo>
                  <a:lnTo>
                    <a:pt x="0" y="571"/>
                  </a:lnTo>
                  <a:lnTo>
                    <a:pt x="0" y="0"/>
                  </a:lnTo>
                  <a:lnTo>
                    <a:pt x="72" y="52"/>
                  </a:lnTo>
                  <a:close/>
                </a:path>
              </a:pathLst>
            </a:custGeom>
            <a:gradFill rotWithShape="0">
              <a:gsLst>
                <a:gs pos="0">
                  <a:srgbClr val="fef6d7"/>
                </a:gs>
                <a:gs pos="100000">
                  <a:srgbClr val="ffcc00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4" name=""/>
            <p:cNvSpPr/>
            <p:nvPr/>
          </p:nvSpPr>
          <p:spPr>
            <a:xfrm>
              <a:off x="2832120" y="4803480"/>
              <a:ext cx="1747440" cy="369720"/>
            </a:xfrm>
            <a:custGeom>
              <a:avLst/>
              <a:gdLst/>
              <a:ahLst/>
              <a:rect l="l" t="t" r="r" b="b"/>
              <a:pathLst>
                <a:path w="1102" h="268">
                  <a:moveTo>
                    <a:pt x="0" y="216"/>
                  </a:moveTo>
                  <a:lnTo>
                    <a:pt x="72" y="268"/>
                  </a:lnTo>
                  <a:lnTo>
                    <a:pt x="1102" y="46"/>
                  </a:lnTo>
                  <a:lnTo>
                    <a:pt x="1045" y="0"/>
                  </a:lnTo>
                  <a:lnTo>
                    <a:pt x="0" y="216"/>
                  </a:lnTo>
                  <a:close/>
                </a:path>
              </a:pathLst>
            </a:custGeom>
            <a:gradFill rotWithShape="0">
              <a:gsLst>
                <a:gs pos="0">
                  <a:srgbClr val="fef6d7"/>
                </a:gs>
                <a:gs pos="100000">
                  <a:srgbClr val="ffcc00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5" name=""/>
            <p:cNvSpPr/>
            <p:nvPr/>
          </p:nvSpPr>
          <p:spPr>
            <a:xfrm>
              <a:off x="4485960" y="4802040"/>
              <a:ext cx="1752480" cy="362880"/>
            </a:xfrm>
            <a:custGeom>
              <a:avLst/>
              <a:gdLst/>
              <a:ahLst/>
              <a:rect l="l" t="t" r="r" b="b"/>
              <a:pathLst>
                <a:path w="1105" h="263">
                  <a:moveTo>
                    <a:pt x="0" y="0"/>
                  </a:moveTo>
                  <a:lnTo>
                    <a:pt x="58" y="47"/>
                  </a:lnTo>
                  <a:lnTo>
                    <a:pt x="1105" y="263"/>
                  </a:lnTo>
                  <a:lnTo>
                    <a:pt x="1036" y="213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fef6d7"/>
                </a:gs>
                <a:gs pos="100000">
                  <a:srgbClr val="ffcc00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6" name=""/>
            <p:cNvSpPr/>
            <p:nvPr/>
          </p:nvSpPr>
          <p:spPr>
            <a:xfrm>
              <a:off x="2945880" y="4866840"/>
              <a:ext cx="3292560" cy="1098720"/>
            </a:xfrm>
            <a:custGeom>
              <a:avLst/>
              <a:gdLst/>
              <a:ahLst/>
              <a:rect l="l" t="t" r="r" b="b"/>
              <a:pathLst>
                <a:path w="2076" h="796">
                  <a:moveTo>
                    <a:pt x="0" y="222"/>
                  </a:moveTo>
                  <a:lnTo>
                    <a:pt x="0" y="796"/>
                  </a:lnTo>
                  <a:lnTo>
                    <a:pt x="2076" y="796"/>
                  </a:lnTo>
                  <a:lnTo>
                    <a:pt x="2076" y="216"/>
                  </a:lnTo>
                  <a:lnTo>
                    <a:pt x="1029" y="0"/>
                  </a:lnTo>
                  <a:lnTo>
                    <a:pt x="0" y="222"/>
                  </a:lnTo>
                  <a:close/>
                </a:path>
              </a:pathLst>
            </a:custGeom>
            <a:gradFill rotWithShape="0">
              <a:gsLst>
                <a:gs pos="0">
                  <a:srgbClr val="fef6d7"/>
                </a:gs>
                <a:gs pos="100000">
                  <a:srgbClr val="ffcc00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67" name=""/>
          <p:cNvGrpSpPr/>
          <p:nvPr/>
        </p:nvGrpSpPr>
        <p:grpSpPr>
          <a:xfrm>
            <a:off x="2841480" y="2978280"/>
            <a:ext cx="3406680" cy="1163160"/>
            <a:chOff x="2841480" y="2978280"/>
            <a:chExt cx="3406680" cy="1163160"/>
          </a:xfrm>
        </p:grpSpPr>
        <p:sp>
          <p:nvSpPr>
            <p:cNvPr id="568" name=""/>
            <p:cNvSpPr/>
            <p:nvPr/>
          </p:nvSpPr>
          <p:spPr>
            <a:xfrm>
              <a:off x="2841480" y="3276000"/>
              <a:ext cx="114120" cy="865440"/>
            </a:xfrm>
            <a:custGeom>
              <a:avLst/>
              <a:gdLst/>
              <a:ahLst/>
              <a:rect l="l" t="t" r="r" b="b"/>
              <a:pathLst>
                <a:path w="72" h="627">
                  <a:moveTo>
                    <a:pt x="72" y="52"/>
                  </a:moveTo>
                  <a:lnTo>
                    <a:pt x="72" y="627"/>
                  </a:lnTo>
                  <a:lnTo>
                    <a:pt x="0" y="572"/>
                  </a:lnTo>
                  <a:lnTo>
                    <a:pt x="0" y="0"/>
                  </a:lnTo>
                  <a:lnTo>
                    <a:pt x="72" y="52"/>
                  </a:lnTo>
                  <a:close/>
                </a:path>
              </a:pathLst>
            </a:custGeom>
            <a:gradFill rotWithShape="0">
              <a:gsLst>
                <a:gs pos="0">
                  <a:srgbClr val="e9e9e9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9" name=""/>
            <p:cNvSpPr/>
            <p:nvPr/>
          </p:nvSpPr>
          <p:spPr>
            <a:xfrm>
              <a:off x="2841480" y="2979360"/>
              <a:ext cx="1747800" cy="368640"/>
            </a:xfrm>
            <a:custGeom>
              <a:avLst/>
              <a:gdLst/>
              <a:ahLst/>
              <a:rect l="l" t="t" r="r" b="b"/>
              <a:pathLst>
                <a:path w="1102" h="267">
                  <a:moveTo>
                    <a:pt x="0" y="215"/>
                  </a:moveTo>
                  <a:lnTo>
                    <a:pt x="72" y="267"/>
                  </a:lnTo>
                  <a:lnTo>
                    <a:pt x="1102" y="46"/>
                  </a:lnTo>
                  <a:lnTo>
                    <a:pt x="1045" y="0"/>
                  </a:lnTo>
                  <a:lnTo>
                    <a:pt x="0" y="215"/>
                  </a:lnTo>
                  <a:close/>
                </a:path>
              </a:pathLst>
            </a:custGeom>
            <a:gradFill rotWithShape="0">
              <a:gsLst>
                <a:gs pos="0">
                  <a:srgbClr val="e9e9e9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0" name=""/>
            <p:cNvSpPr/>
            <p:nvPr/>
          </p:nvSpPr>
          <p:spPr>
            <a:xfrm>
              <a:off x="4496040" y="2978280"/>
              <a:ext cx="1752120" cy="361440"/>
            </a:xfrm>
            <a:custGeom>
              <a:avLst/>
              <a:gdLst/>
              <a:ahLst/>
              <a:rect l="l" t="t" r="r" b="b"/>
              <a:pathLst>
                <a:path w="1105" h="262">
                  <a:moveTo>
                    <a:pt x="0" y="0"/>
                  </a:moveTo>
                  <a:lnTo>
                    <a:pt x="58" y="47"/>
                  </a:lnTo>
                  <a:lnTo>
                    <a:pt x="1105" y="262"/>
                  </a:lnTo>
                  <a:lnTo>
                    <a:pt x="1036" y="212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e9e9e9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1" name=""/>
            <p:cNvSpPr/>
            <p:nvPr/>
          </p:nvSpPr>
          <p:spPr>
            <a:xfrm>
              <a:off x="2955600" y="3042720"/>
              <a:ext cx="3292560" cy="1098720"/>
            </a:xfrm>
            <a:custGeom>
              <a:avLst/>
              <a:gdLst/>
              <a:ahLst/>
              <a:rect l="l" t="t" r="r" b="b"/>
              <a:pathLst>
                <a:path w="2076" h="796">
                  <a:moveTo>
                    <a:pt x="0" y="221"/>
                  </a:moveTo>
                  <a:lnTo>
                    <a:pt x="0" y="796"/>
                  </a:lnTo>
                  <a:lnTo>
                    <a:pt x="1035" y="580"/>
                  </a:lnTo>
                  <a:lnTo>
                    <a:pt x="2076" y="796"/>
                  </a:lnTo>
                  <a:lnTo>
                    <a:pt x="2076" y="215"/>
                  </a:lnTo>
                  <a:lnTo>
                    <a:pt x="1029" y="0"/>
                  </a:lnTo>
                  <a:lnTo>
                    <a:pt x="0" y="221"/>
                  </a:lnTo>
                  <a:close/>
                </a:path>
              </a:pathLst>
            </a:custGeom>
            <a:gradFill rotWithShape="0">
              <a:gsLst>
                <a:gs pos="0">
                  <a:srgbClr val="e9e9e9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72" name=""/>
          <p:cNvGrpSpPr/>
          <p:nvPr/>
        </p:nvGrpSpPr>
        <p:grpSpPr>
          <a:xfrm>
            <a:off x="2832120" y="3894120"/>
            <a:ext cx="3406320" cy="1163160"/>
            <a:chOff x="2832120" y="3894120"/>
            <a:chExt cx="3406320" cy="1163160"/>
          </a:xfrm>
        </p:grpSpPr>
        <p:sp>
          <p:nvSpPr>
            <p:cNvPr id="573" name=""/>
            <p:cNvSpPr/>
            <p:nvPr/>
          </p:nvSpPr>
          <p:spPr>
            <a:xfrm>
              <a:off x="2832120" y="4193640"/>
              <a:ext cx="113760" cy="863640"/>
            </a:xfrm>
            <a:custGeom>
              <a:avLst/>
              <a:gdLst/>
              <a:ahLst/>
              <a:rect l="l" t="t" r="r" b="b"/>
              <a:pathLst>
                <a:path w="72" h="626">
                  <a:moveTo>
                    <a:pt x="72" y="51"/>
                  </a:moveTo>
                  <a:lnTo>
                    <a:pt x="72" y="626"/>
                  </a:lnTo>
                  <a:lnTo>
                    <a:pt x="0" y="571"/>
                  </a:lnTo>
                  <a:lnTo>
                    <a:pt x="0" y="0"/>
                  </a:lnTo>
                  <a:lnTo>
                    <a:pt x="72" y="51"/>
                  </a:lnTo>
                  <a:close/>
                </a:path>
              </a:pathLst>
            </a:custGeom>
            <a:gradFill rotWithShape="0">
              <a:gsLst>
                <a:gs pos="0">
                  <a:srgbClr val="e9e9e9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4" name=""/>
            <p:cNvSpPr/>
            <p:nvPr/>
          </p:nvSpPr>
          <p:spPr>
            <a:xfrm>
              <a:off x="2832120" y="3895200"/>
              <a:ext cx="1747440" cy="368640"/>
            </a:xfrm>
            <a:custGeom>
              <a:avLst/>
              <a:gdLst/>
              <a:ahLst/>
              <a:rect l="l" t="t" r="r" b="b"/>
              <a:pathLst>
                <a:path w="1102" h="267">
                  <a:moveTo>
                    <a:pt x="0" y="216"/>
                  </a:moveTo>
                  <a:lnTo>
                    <a:pt x="72" y="267"/>
                  </a:lnTo>
                  <a:lnTo>
                    <a:pt x="1102" y="46"/>
                  </a:lnTo>
                  <a:lnTo>
                    <a:pt x="1045" y="0"/>
                  </a:lnTo>
                  <a:lnTo>
                    <a:pt x="0" y="216"/>
                  </a:lnTo>
                  <a:close/>
                </a:path>
              </a:pathLst>
            </a:custGeom>
            <a:gradFill rotWithShape="0">
              <a:gsLst>
                <a:gs pos="0">
                  <a:srgbClr val="e9e9e9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5" name=""/>
            <p:cNvSpPr/>
            <p:nvPr/>
          </p:nvSpPr>
          <p:spPr>
            <a:xfrm>
              <a:off x="4485960" y="3894120"/>
              <a:ext cx="1752480" cy="361440"/>
            </a:xfrm>
            <a:custGeom>
              <a:avLst/>
              <a:gdLst/>
              <a:ahLst/>
              <a:rect l="l" t="t" r="r" b="b"/>
              <a:pathLst>
                <a:path w="1105" h="262">
                  <a:moveTo>
                    <a:pt x="0" y="0"/>
                  </a:moveTo>
                  <a:lnTo>
                    <a:pt x="58" y="47"/>
                  </a:lnTo>
                  <a:lnTo>
                    <a:pt x="1105" y="262"/>
                  </a:lnTo>
                  <a:lnTo>
                    <a:pt x="1036" y="213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e9e9e9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6" name=""/>
            <p:cNvSpPr/>
            <p:nvPr/>
          </p:nvSpPr>
          <p:spPr>
            <a:xfrm>
              <a:off x="2945880" y="3958560"/>
              <a:ext cx="3292560" cy="1098720"/>
            </a:xfrm>
            <a:custGeom>
              <a:avLst/>
              <a:gdLst/>
              <a:ahLst/>
              <a:rect l="l" t="t" r="r" b="b"/>
              <a:pathLst>
                <a:path w="2076" h="796">
                  <a:moveTo>
                    <a:pt x="0" y="221"/>
                  </a:moveTo>
                  <a:lnTo>
                    <a:pt x="0" y="796"/>
                  </a:lnTo>
                  <a:lnTo>
                    <a:pt x="1035" y="580"/>
                  </a:lnTo>
                  <a:lnTo>
                    <a:pt x="2076" y="796"/>
                  </a:lnTo>
                  <a:lnTo>
                    <a:pt x="2076" y="215"/>
                  </a:lnTo>
                  <a:lnTo>
                    <a:pt x="1029" y="0"/>
                  </a:lnTo>
                  <a:lnTo>
                    <a:pt x="0" y="221"/>
                  </a:lnTo>
                  <a:close/>
                </a:path>
              </a:pathLst>
            </a:custGeom>
            <a:gradFill rotWithShape="0">
              <a:gsLst>
                <a:gs pos="0">
                  <a:srgbClr val="e9e9e9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77" name=""/>
          <p:cNvGrpSpPr/>
          <p:nvPr/>
        </p:nvGrpSpPr>
        <p:grpSpPr>
          <a:xfrm>
            <a:off x="2830680" y="2071800"/>
            <a:ext cx="3406320" cy="1163160"/>
            <a:chOff x="2830680" y="2071800"/>
            <a:chExt cx="3406320" cy="1163160"/>
          </a:xfrm>
        </p:grpSpPr>
        <p:sp>
          <p:nvSpPr>
            <p:cNvPr id="578" name=""/>
            <p:cNvSpPr/>
            <p:nvPr/>
          </p:nvSpPr>
          <p:spPr>
            <a:xfrm>
              <a:off x="2830680" y="2369520"/>
              <a:ext cx="114120" cy="865440"/>
            </a:xfrm>
            <a:custGeom>
              <a:avLst/>
              <a:gdLst/>
              <a:ahLst/>
              <a:rect l="l" t="t" r="r" b="b"/>
              <a:pathLst>
                <a:path w="72" h="627">
                  <a:moveTo>
                    <a:pt x="72" y="52"/>
                  </a:moveTo>
                  <a:lnTo>
                    <a:pt x="72" y="627"/>
                  </a:lnTo>
                  <a:lnTo>
                    <a:pt x="0" y="572"/>
                  </a:lnTo>
                  <a:lnTo>
                    <a:pt x="0" y="0"/>
                  </a:lnTo>
                  <a:lnTo>
                    <a:pt x="72" y="52"/>
                  </a:lnTo>
                  <a:close/>
                </a:path>
              </a:pathLst>
            </a:custGeom>
            <a:gradFill rotWithShape="0">
              <a:gsLst>
                <a:gs pos="0">
                  <a:srgbClr val="e9e9e9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9" name=""/>
            <p:cNvSpPr/>
            <p:nvPr/>
          </p:nvSpPr>
          <p:spPr>
            <a:xfrm>
              <a:off x="2830680" y="2072880"/>
              <a:ext cx="1747800" cy="368640"/>
            </a:xfrm>
            <a:custGeom>
              <a:avLst/>
              <a:gdLst/>
              <a:ahLst/>
              <a:rect l="l" t="t" r="r" b="b"/>
              <a:pathLst>
                <a:path w="1102" h="267">
                  <a:moveTo>
                    <a:pt x="0" y="215"/>
                  </a:moveTo>
                  <a:lnTo>
                    <a:pt x="72" y="267"/>
                  </a:lnTo>
                  <a:lnTo>
                    <a:pt x="1102" y="46"/>
                  </a:lnTo>
                  <a:lnTo>
                    <a:pt x="1045" y="0"/>
                  </a:lnTo>
                  <a:lnTo>
                    <a:pt x="0" y="215"/>
                  </a:lnTo>
                  <a:close/>
                </a:path>
              </a:pathLst>
            </a:custGeom>
            <a:gradFill rotWithShape="0">
              <a:gsLst>
                <a:gs pos="0">
                  <a:srgbClr val="e9e9e9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0" name=""/>
            <p:cNvSpPr/>
            <p:nvPr/>
          </p:nvSpPr>
          <p:spPr>
            <a:xfrm>
              <a:off x="4484880" y="2071800"/>
              <a:ext cx="1752120" cy="361440"/>
            </a:xfrm>
            <a:custGeom>
              <a:avLst/>
              <a:gdLst/>
              <a:ahLst/>
              <a:rect l="l" t="t" r="r" b="b"/>
              <a:pathLst>
                <a:path w="1105" h="262">
                  <a:moveTo>
                    <a:pt x="0" y="0"/>
                  </a:moveTo>
                  <a:lnTo>
                    <a:pt x="58" y="47"/>
                  </a:lnTo>
                  <a:lnTo>
                    <a:pt x="1105" y="262"/>
                  </a:lnTo>
                  <a:lnTo>
                    <a:pt x="1036" y="212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e9e9e9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1" name=""/>
            <p:cNvSpPr/>
            <p:nvPr/>
          </p:nvSpPr>
          <p:spPr>
            <a:xfrm>
              <a:off x="2944800" y="2136240"/>
              <a:ext cx="3292200" cy="1098720"/>
            </a:xfrm>
            <a:custGeom>
              <a:avLst/>
              <a:gdLst/>
              <a:ahLst/>
              <a:rect l="l" t="t" r="r" b="b"/>
              <a:pathLst>
                <a:path w="2076" h="796">
                  <a:moveTo>
                    <a:pt x="0" y="221"/>
                  </a:moveTo>
                  <a:lnTo>
                    <a:pt x="0" y="796"/>
                  </a:lnTo>
                  <a:lnTo>
                    <a:pt x="1035" y="580"/>
                  </a:lnTo>
                  <a:lnTo>
                    <a:pt x="2076" y="796"/>
                  </a:lnTo>
                  <a:lnTo>
                    <a:pt x="2076" y="215"/>
                  </a:lnTo>
                  <a:lnTo>
                    <a:pt x="1029" y="0"/>
                  </a:lnTo>
                  <a:lnTo>
                    <a:pt x="0" y="221"/>
                  </a:lnTo>
                  <a:close/>
                </a:path>
              </a:pathLst>
            </a:custGeom>
            <a:gradFill rotWithShape="0">
              <a:gsLst>
                <a:gs pos="0">
                  <a:srgbClr val="e9e9e9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82" name=""/>
          <p:cNvGrpSpPr/>
          <p:nvPr/>
        </p:nvGrpSpPr>
        <p:grpSpPr>
          <a:xfrm>
            <a:off x="2819520" y="1143000"/>
            <a:ext cx="3406320" cy="1163160"/>
            <a:chOff x="2819520" y="1143000"/>
            <a:chExt cx="3406320" cy="1163160"/>
          </a:xfrm>
        </p:grpSpPr>
        <p:sp>
          <p:nvSpPr>
            <p:cNvPr id="583" name=""/>
            <p:cNvSpPr/>
            <p:nvPr/>
          </p:nvSpPr>
          <p:spPr>
            <a:xfrm>
              <a:off x="2819520" y="1440720"/>
              <a:ext cx="114120" cy="865440"/>
            </a:xfrm>
            <a:custGeom>
              <a:avLst/>
              <a:gdLst/>
              <a:ahLst/>
              <a:rect l="l" t="t" r="r" b="b"/>
              <a:pathLst>
                <a:path w="72" h="627">
                  <a:moveTo>
                    <a:pt x="72" y="52"/>
                  </a:moveTo>
                  <a:lnTo>
                    <a:pt x="72" y="627"/>
                  </a:lnTo>
                  <a:lnTo>
                    <a:pt x="0" y="572"/>
                  </a:lnTo>
                  <a:lnTo>
                    <a:pt x="0" y="0"/>
                  </a:lnTo>
                  <a:lnTo>
                    <a:pt x="72" y="52"/>
                  </a:lnTo>
                  <a:close/>
                </a:path>
              </a:pathLst>
            </a:custGeom>
            <a:gradFill rotWithShape="0">
              <a:gsLst>
                <a:gs pos="0">
                  <a:srgbClr val="f0f0f0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4" name=""/>
            <p:cNvSpPr/>
            <p:nvPr/>
          </p:nvSpPr>
          <p:spPr>
            <a:xfrm>
              <a:off x="2819520" y="1144080"/>
              <a:ext cx="1747800" cy="368640"/>
            </a:xfrm>
            <a:custGeom>
              <a:avLst/>
              <a:gdLst/>
              <a:ahLst/>
              <a:rect l="l" t="t" r="r" b="b"/>
              <a:pathLst>
                <a:path w="1102" h="267">
                  <a:moveTo>
                    <a:pt x="0" y="215"/>
                  </a:moveTo>
                  <a:lnTo>
                    <a:pt x="72" y="267"/>
                  </a:lnTo>
                  <a:lnTo>
                    <a:pt x="1102" y="46"/>
                  </a:lnTo>
                  <a:lnTo>
                    <a:pt x="1045" y="0"/>
                  </a:lnTo>
                  <a:lnTo>
                    <a:pt x="0" y="215"/>
                  </a:lnTo>
                  <a:close/>
                </a:path>
              </a:pathLst>
            </a:custGeom>
            <a:gradFill rotWithShape="0">
              <a:gsLst>
                <a:gs pos="0">
                  <a:srgbClr val="f0f0f0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5" name=""/>
            <p:cNvSpPr/>
            <p:nvPr/>
          </p:nvSpPr>
          <p:spPr>
            <a:xfrm>
              <a:off x="4473720" y="1143000"/>
              <a:ext cx="1752120" cy="361440"/>
            </a:xfrm>
            <a:custGeom>
              <a:avLst/>
              <a:gdLst/>
              <a:ahLst/>
              <a:rect l="l" t="t" r="r" b="b"/>
              <a:pathLst>
                <a:path w="1105" h="262">
                  <a:moveTo>
                    <a:pt x="0" y="0"/>
                  </a:moveTo>
                  <a:lnTo>
                    <a:pt x="58" y="47"/>
                  </a:lnTo>
                  <a:lnTo>
                    <a:pt x="1105" y="262"/>
                  </a:lnTo>
                  <a:lnTo>
                    <a:pt x="1036" y="212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f0f0f0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6" name=""/>
            <p:cNvSpPr/>
            <p:nvPr/>
          </p:nvSpPr>
          <p:spPr>
            <a:xfrm>
              <a:off x="2933640" y="1207440"/>
              <a:ext cx="3292200" cy="1098720"/>
            </a:xfrm>
            <a:custGeom>
              <a:avLst/>
              <a:gdLst/>
              <a:ahLst/>
              <a:rect l="l" t="t" r="r" b="b"/>
              <a:pathLst>
                <a:path w="2076" h="796">
                  <a:moveTo>
                    <a:pt x="0" y="221"/>
                  </a:moveTo>
                  <a:lnTo>
                    <a:pt x="0" y="796"/>
                  </a:lnTo>
                  <a:lnTo>
                    <a:pt x="1035" y="580"/>
                  </a:lnTo>
                  <a:lnTo>
                    <a:pt x="2076" y="796"/>
                  </a:lnTo>
                  <a:lnTo>
                    <a:pt x="2076" y="215"/>
                  </a:lnTo>
                  <a:lnTo>
                    <a:pt x="1029" y="0"/>
                  </a:lnTo>
                  <a:lnTo>
                    <a:pt x="0" y="221"/>
                  </a:lnTo>
                  <a:close/>
                </a:path>
              </a:pathLst>
            </a:custGeom>
            <a:gradFill rotWithShape="0">
              <a:gsLst>
                <a:gs pos="0">
                  <a:srgbClr val="f0f0f0"/>
                </a:gs>
                <a:gs pos="100000">
                  <a:srgbClr val="77777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87" name=""/>
          <p:cNvSpPr/>
          <p:nvPr/>
        </p:nvSpPr>
        <p:spPr>
          <a:xfrm>
            <a:off x="3025800" y="4183200"/>
            <a:ext cx="3200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RICING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ECHNOLOGY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Stinson Gibner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8" name=""/>
          <p:cNvSpPr/>
          <p:nvPr/>
        </p:nvSpPr>
        <p:spPr>
          <a:xfrm>
            <a:off x="2943360" y="5164200"/>
            <a:ext cx="3200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EATHER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Mike Roberts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9" name=""/>
          <p:cNvSpPr/>
          <p:nvPr/>
        </p:nvSpPr>
        <p:spPr>
          <a:xfrm>
            <a:off x="3000240" y="2311560"/>
            <a:ext cx="3200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LOBAL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OWER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Grant Masson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0" name=""/>
          <p:cNvSpPr/>
          <p:nvPr/>
        </p:nvSpPr>
        <p:spPr>
          <a:xfrm>
            <a:off x="2981160" y="3236760"/>
            <a:ext cx="3200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ETAIL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USINESS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Krishnarao Pinnamaneni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1" name=""/>
          <p:cNvSpPr/>
          <p:nvPr/>
        </p:nvSpPr>
        <p:spPr>
          <a:xfrm>
            <a:off x="3008160" y="1409760"/>
            <a:ext cx="3200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ISK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SSESSMENT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Vasant Shanbhogue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" name="PlaceHolder 1"/>
          <p:cNvSpPr>
            <a:spLocks noGrp="1"/>
          </p:cNvSpPr>
          <p:nvPr>
            <p:ph type="title"/>
          </p:nvPr>
        </p:nvSpPr>
        <p:spPr>
          <a:xfrm>
            <a:off x="682200" y="192240"/>
            <a:ext cx="7797960" cy="3808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Importance of Weather to Enron</a:t>
            </a:r>
            <a:endParaRPr b="1" i="1" lang="en-US" sz="2800" strike="noStrike" u="none">
              <a:solidFill>
                <a:srgbClr val="006600"/>
              </a:solidFill>
              <a:effectLst/>
              <a:uFillTx/>
              <a:latin typeface="Times New Roman"/>
            </a:endParaRPr>
          </a:p>
        </p:txBody>
      </p:sp>
      <p:sp>
        <p:nvSpPr>
          <p:cNvPr id="593" name="PlaceHolder 2"/>
          <p:cNvSpPr>
            <a:spLocks noGrp="1"/>
          </p:cNvSpPr>
          <p:nvPr>
            <p:ph/>
          </p:nvPr>
        </p:nvSpPr>
        <p:spPr>
          <a:xfrm>
            <a:off x="850680" y="884160"/>
            <a:ext cx="7778520" cy="295776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t">
            <a:normAutofit/>
          </a:bodyPr>
          <a:p>
            <a:pPr marL="285840" indent="-285840">
              <a:lnSpc>
                <a:spcPct val="90000"/>
              </a:lnSpc>
              <a:spcBef>
                <a:spcPts val="825"/>
              </a:spcBef>
              <a:spcAft>
                <a:spcPts val="1650"/>
              </a:spcAft>
              <a:buClr>
                <a:srgbClr val="006600"/>
              </a:buClr>
              <a:buSzPct val="105000"/>
              <a:buFont typeface="Monotype Sort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Weather is the primary driver of the short-term energy commodity prices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499"/>
              </a:spcBef>
              <a:spcAft>
                <a:spcPts val="751"/>
              </a:spcAft>
              <a:buClr>
                <a:srgbClr val="000000"/>
              </a:buClr>
              <a:buSzPct val="90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Pipelines throughput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499"/>
              </a:spcBef>
              <a:spcAft>
                <a:spcPts val="751"/>
              </a:spcAft>
              <a:buClr>
                <a:srgbClr val="000000"/>
              </a:buClr>
              <a:buSzPct val="90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operations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825"/>
              </a:spcBef>
              <a:spcAft>
                <a:spcPts val="1650"/>
              </a:spcAft>
              <a:buClr>
                <a:srgbClr val="006600"/>
              </a:buClr>
              <a:buSzPct val="105000"/>
              <a:buFont typeface="Monotype Sort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weather conditions affect the business of our customers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825"/>
              </a:spcBef>
              <a:spcAft>
                <a:spcPts val="1650"/>
              </a:spcAft>
              <a:buClr>
                <a:srgbClr val="006600"/>
              </a:buClr>
              <a:buSzPct val="105000"/>
              <a:buFont typeface="Monotype Sort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Weather is expected to be the growth area for the Research Group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4" name=""/>
          <p:cNvSpPr/>
          <p:nvPr/>
        </p:nvSpPr>
        <p:spPr>
          <a:xfrm>
            <a:off x="4124160" y="6434280"/>
            <a:ext cx="4724640" cy="4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lvl="4" marL="457200"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457200"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Weather Group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" name="PlaceHolder 1"/>
          <p:cNvSpPr>
            <a:spLocks noGrp="1"/>
          </p:cNvSpPr>
          <p:nvPr>
            <p:ph type="title"/>
          </p:nvPr>
        </p:nvSpPr>
        <p:spPr>
          <a:xfrm>
            <a:off x="682200" y="192240"/>
            <a:ext cx="7797960" cy="3808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The Functions of the Weather Unit</a:t>
            </a:r>
            <a:endParaRPr b="1" i="1" lang="en-US" sz="2800" strike="noStrike" u="none">
              <a:solidFill>
                <a:srgbClr val="006600"/>
              </a:solidFill>
              <a:effectLst/>
              <a:uFillTx/>
              <a:latin typeface="Times New Roman"/>
            </a:endParaRPr>
          </a:p>
        </p:txBody>
      </p:sp>
      <p:sp>
        <p:nvSpPr>
          <p:cNvPr id="596" name="PlaceHolder 2"/>
          <p:cNvSpPr>
            <a:spLocks noGrp="1"/>
          </p:cNvSpPr>
          <p:nvPr>
            <p:ph/>
          </p:nvPr>
        </p:nvSpPr>
        <p:spPr>
          <a:xfrm>
            <a:off x="900000" y="993600"/>
            <a:ext cx="7778880" cy="39880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t">
            <a:normAutofit/>
          </a:bodyPr>
          <a:p>
            <a:pPr marL="285840" indent="-285840">
              <a:lnSpc>
                <a:spcPct val="90000"/>
              </a:lnSpc>
              <a:spcBef>
                <a:spcPts val="825"/>
              </a:spcBef>
              <a:spcAft>
                <a:spcPts val="1650"/>
              </a:spcAft>
              <a:buClr>
                <a:srgbClr val="006600"/>
              </a:buClr>
              <a:buSzPct val="105000"/>
              <a:buFont typeface="Monotype Sort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Acquisition, evaluation and dissemination of weather forecasts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825"/>
              </a:spcBef>
              <a:spcAft>
                <a:spcPts val="1650"/>
              </a:spcAft>
              <a:buClr>
                <a:srgbClr val="006600"/>
              </a:buClr>
              <a:buSzPct val="105000"/>
              <a:buFont typeface="Monotype Sort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Advising and training marketers in weather related issues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825"/>
              </a:spcBef>
              <a:spcAft>
                <a:spcPts val="1650"/>
              </a:spcAft>
              <a:buClr>
                <a:srgbClr val="006600"/>
              </a:buClr>
              <a:buSzPct val="105000"/>
              <a:buFont typeface="Monotype Sort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Forecasting weather-related  activities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499"/>
              </a:spcBef>
              <a:spcAft>
                <a:spcPts val="751"/>
              </a:spcAft>
              <a:buClr>
                <a:srgbClr val="000000"/>
              </a:buClr>
              <a:buSzPct val="90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daily natural gas consumption by state, by customer class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499"/>
              </a:spcBef>
              <a:spcAft>
                <a:spcPts val="751"/>
              </a:spcAft>
              <a:buClr>
                <a:srgbClr val="000000"/>
              </a:buClr>
              <a:buSzPct val="90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hourly electricity load by utility service area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499"/>
              </a:spcBef>
              <a:spcAft>
                <a:spcPts val="751"/>
              </a:spcAft>
              <a:buClr>
                <a:srgbClr val="000000"/>
              </a:buClr>
              <a:buSzPct val="90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injections and withdrawals of natural gas to/from storage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825"/>
              </a:spcBef>
              <a:spcAft>
                <a:spcPts val="1650"/>
              </a:spcAft>
              <a:buClr>
                <a:srgbClr val="006600"/>
              </a:buClr>
              <a:buSzPct val="105000"/>
              <a:buFont typeface="Monotype Sort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Acquisition and analysis of the weather data for the Weather Derivatives Desk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7" name=""/>
          <p:cNvSpPr/>
          <p:nvPr/>
        </p:nvSpPr>
        <p:spPr>
          <a:xfrm>
            <a:off x="4124160" y="6434280"/>
            <a:ext cx="4724640" cy="4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lvl="4" marL="457200"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457200"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Weather Group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"/>
          <p:cNvGrpSpPr/>
          <p:nvPr/>
        </p:nvGrpSpPr>
        <p:grpSpPr>
          <a:xfrm>
            <a:off x="4813200" y="3597120"/>
            <a:ext cx="1806480" cy="1581120"/>
            <a:chOff x="4813200" y="3597120"/>
            <a:chExt cx="1806480" cy="1581120"/>
          </a:xfrm>
        </p:grpSpPr>
        <p:sp>
          <p:nvSpPr>
            <p:cNvPr id="22" name=""/>
            <p:cNvSpPr/>
            <p:nvPr/>
          </p:nvSpPr>
          <p:spPr>
            <a:xfrm>
              <a:off x="4813200" y="3772440"/>
              <a:ext cx="1402920" cy="1404000"/>
            </a:xfrm>
            <a:prstGeom prst="rect">
              <a:avLst/>
            </a:prstGeom>
            <a:gradFill rotWithShape="0">
              <a:gsLst>
                <a:gs pos="0">
                  <a:srgbClr val="009900"/>
                </a:gs>
                <a:gs pos="50000">
                  <a:srgbClr val="b1dfb1"/>
                </a:gs>
                <a:gs pos="100000">
                  <a:srgbClr val="009900"/>
                </a:gs>
              </a:gsLst>
              <a:lin ang="81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6216120" y="3597120"/>
              <a:ext cx="397800" cy="1581120"/>
            </a:xfrm>
            <a:custGeom>
              <a:avLst/>
              <a:gdLst/>
              <a:ahLst/>
              <a:rect l="l" t="t" r="r" b="b"/>
              <a:pathLst>
                <a:path w="254" h="1011">
                  <a:moveTo>
                    <a:pt x="0" y="113"/>
                  </a:moveTo>
                  <a:lnTo>
                    <a:pt x="0" y="1011"/>
                  </a:lnTo>
                  <a:lnTo>
                    <a:pt x="254" y="861"/>
                  </a:lnTo>
                  <a:lnTo>
                    <a:pt x="254" y="0"/>
                  </a:lnTo>
                  <a:lnTo>
                    <a:pt x="0" y="113"/>
                  </a:lnTo>
                  <a:close/>
                </a:path>
              </a:pathLst>
            </a:custGeom>
            <a:gradFill rotWithShape="0">
              <a:gsLst>
                <a:gs pos="0">
                  <a:srgbClr val="009900"/>
                </a:gs>
                <a:gs pos="50000">
                  <a:srgbClr val="b1dfb1"/>
                </a:gs>
                <a:gs pos="100000">
                  <a:srgbClr val="009900"/>
                </a:gs>
              </a:gsLst>
              <a:lin ang="81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4814640" y="3597120"/>
              <a:ext cx="1805040" cy="177480"/>
            </a:xfrm>
            <a:custGeom>
              <a:avLst/>
              <a:gdLst/>
              <a:ahLst/>
              <a:rect l="l" t="t" r="r" b="b"/>
              <a:pathLst>
                <a:path w="1156" h="113">
                  <a:moveTo>
                    <a:pt x="0" y="113"/>
                  </a:moveTo>
                  <a:lnTo>
                    <a:pt x="898" y="113"/>
                  </a:lnTo>
                  <a:lnTo>
                    <a:pt x="1156" y="0"/>
                  </a:lnTo>
                  <a:lnTo>
                    <a:pt x="290" y="0"/>
                  </a:lnTo>
                  <a:lnTo>
                    <a:pt x="0" y="113"/>
                  </a:lnTo>
                  <a:close/>
                </a:path>
              </a:pathLst>
            </a:custGeom>
            <a:gradFill rotWithShape="0">
              <a:gsLst>
                <a:gs pos="0">
                  <a:srgbClr val="009900"/>
                </a:gs>
                <a:gs pos="50000">
                  <a:srgbClr val="b1dfb1"/>
                </a:gs>
                <a:gs pos="100000">
                  <a:srgbClr val="009900"/>
                </a:gs>
              </a:gsLst>
              <a:lin ang="81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" name=""/>
          <p:cNvGrpSpPr/>
          <p:nvPr/>
        </p:nvGrpSpPr>
        <p:grpSpPr>
          <a:xfrm>
            <a:off x="6581880" y="4044960"/>
            <a:ext cx="1806120" cy="1628280"/>
            <a:chOff x="6581880" y="4044960"/>
            <a:chExt cx="1806120" cy="1628280"/>
          </a:xfrm>
        </p:grpSpPr>
        <p:sp>
          <p:nvSpPr>
            <p:cNvPr id="26" name=""/>
            <p:cNvSpPr/>
            <p:nvPr/>
          </p:nvSpPr>
          <p:spPr>
            <a:xfrm>
              <a:off x="6581880" y="4268160"/>
              <a:ext cx="1402920" cy="1405080"/>
            </a:xfrm>
            <a:prstGeom prst="rect">
              <a:avLst/>
            </a:prstGeom>
            <a:gradFill rotWithShape="0">
              <a:gsLst>
                <a:gs pos="0">
                  <a:srgbClr val="3333cc"/>
                </a:gs>
                <a:gs pos="50000">
                  <a:srgbClr val="acace9"/>
                </a:gs>
                <a:gs pos="100000">
                  <a:srgbClr val="3333cc"/>
                </a:gs>
              </a:gsLst>
              <a:lin ang="135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7984800" y="4050000"/>
              <a:ext cx="397800" cy="1622880"/>
            </a:xfrm>
            <a:custGeom>
              <a:avLst/>
              <a:gdLst/>
              <a:ahLst/>
              <a:rect l="l" t="t" r="r" b="b"/>
              <a:pathLst>
                <a:path w="254" h="1037">
                  <a:moveTo>
                    <a:pt x="0" y="140"/>
                  </a:moveTo>
                  <a:lnTo>
                    <a:pt x="0" y="1037"/>
                  </a:lnTo>
                  <a:lnTo>
                    <a:pt x="254" y="861"/>
                  </a:lnTo>
                  <a:lnTo>
                    <a:pt x="254" y="0"/>
                  </a:lnTo>
                  <a:lnTo>
                    <a:pt x="0" y="140"/>
                  </a:lnTo>
                  <a:close/>
                </a:path>
              </a:pathLst>
            </a:custGeom>
            <a:gradFill rotWithShape="0">
              <a:gsLst>
                <a:gs pos="0">
                  <a:srgbClr val="3333cc"/>
                </a:gs>
                <a:gs pos="50000">
                  <a:srgbClr val="acace9"/>
                </a:gs>
                <a:gs pos="100000">
                  <a:srgbClr val="3333cc"/>
                </a:gs>
              </a:gsLst>
              <a:lin ang="135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6585480" y="4044960"/>
              <a:ext cx="1802520" cy="224640"/>
            </a:xfrm>
            <a:custGeom>
              <a:avLst/>
              <a:gdLst/>
              <a:ahLst/>
              <a:rect l="l" t="t" r="r" b="b"/>
              <a:pathLst>
                <a:path w="1155" h="144">
                  <a:moveTo>
                    <a:pt x="0" y="144"/>
                  </a:moveTo>
                  <a:lnTo>
                    <a:pt x="897" y="144"/>
                  </a:lnTo>
                  <a:lnTo>
                    <a:pt x="1155" y="0"/>
                  </a:lnTo>
                  <a:lnTo>
                    <a:pt x="290" y="0"/>
                  </a:lnTo>
                  <a:lnTo>
                    <a:pt x="0" y="144"/>
                  </a:lnTo>
                  <a:close/>
                </a:path>
              </a:pathLst>
            </a:custGeom>
            <a:gradFill rotWithShape="0">
              <a:gsLst>
                <a:gs pos="0">
                  <a:srgbClr val="3333cc"/>
                </a:gs>
                <a:gs pos="50000">
                  <a:srgbClr val="acace9"/>
                </a:gs>
                <a:gs pos="100000">
                  <a:srgbClr val="3333cc"/>
                </a:gs>
              </a:gsLst>
              <a:lin ang="135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9" name=""/>
          <p:cNvGrpSpPr/>
          <p:nvPr/>
        </p:nvGrpSpPr>
        <p:grpSpPr>
          <a:xfrm>
            <a:off x="2986200" y="3013200"/>
            <a:ext cx="1806120" cy="1578960"/>
            <a:chOff x="2986200" y="3013200"/>
            <a:chExt cx="1806120" cy="1578960"/>
          </a:xfrm>
        </p:grpSpPr>
        <p:sp>
          <p:nvSpPr>
            <p:cNvPr id="30" name=""/>
            <p:cNvSpPr/>
            <p:nvPr/>
          </p:nvSpPr>
          <p:spPr>
            <a:xfrm>
              <a:off x="2986200" y="3188880"/>
              <a:ext cx="1402920" cy="1401840"/>
            </a:xfrm>
            <a:prstGeom prst="rect">
              <a:avLst/>
            </a:prstGeom>
            <a:gradFill rotWithShape="0">
              <a:gsLst>
                <a:gs pos="0">
                  <a:srgbClr val="660066"/>
                </a:gs>
                <a:gs pos="50000">
                  <a:srgbClr val="b585b5"/>
                </a:gs>
                <a:gs pos="100000">
                  <a:srgbClr val="660066"/>
                </a:gs>
              </a:gsLst>
              <a:lin ang="135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4389120" y="3013200"/>
              <a:ext cx="397800" cy="1578960"/>
            </a:xfrm>
            <a:custGeom>
              <a:avLst/>
              <a:gdLst/>
              <a:ahLst/>
              <a:rect l="l" t="t" r="r" b="b"/>
              <a:pathLst>
                <a:path w="254" h="1011">
                  <a:moveTo>
                    <a:pt x="0" y="114"/>
                  </a:moveTo>
                  <a:lnTo>
                    <a:pt x="0" y="1011"/>
                  </a:lnTo>
                  <a:lnTo>
                    <a:pt x="254" y="861"/>
                  </a:lnTo>
                  <a:lnTo>
                    <a:pt x="254" y="0"/>
                  </a:lnTo>
                  <a:lnTo>
                    <a:pt x="0" y="114"/>
                  </a:lnTo>
                  <a:close/>
                </a:path>
              </a:pathLst>
            </a:custGeom>
            <a:gradFill rotWithShape="0">
              <a:gsLst>
                <a:gs pos="0">
                  <a:srgbClr val="660066"/>
                </a:gs>
                <a:gs pos="50000">
                  <a:srgbClr val="b585b5"/>
                </a:gs>
                <a:gs pos="100000">
                  <a:srgbClr val="660066"/>
                </a:gs>
              </a:gsLst>
              <a:lin ang="135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2988000" y="3013200"/>
              <a:ext cx="1804320" cy="177120"/>
            </a:xfrm>
            <a:custGeom>
              <a:avLst/>
              <a:gdLst/>
              <a:ahLst/>
              <a:rect l="l" t="t" r="r" b="b"/>
              <a:pathLst>
                <a:path w="1156" h="114">
                  <a:moveTo>
                    <a:pt x="0" y="114"/>
                  </a:moveTo>
                  <a:lnTo>
                    <a:pt x="898" y="114"/>
                  </a:lnTo>
                  <a:lnTo>
                    <a:pt x="1156" y="0"/>
                  </a:lnTo>
                  <a:lnTo>
                    <a:pt x="290" y="0"/>
                  </a:lnTo>
                  <a:lnTo>
                    <a:pt x="0" y="114"/>
                  </a:lnTo>
                  <a:close/>
                </a:path>
              </a:pathLst>
            </a:custGeom>
            <a:gradFill rotWithShape="0">
              <a:gsLst>
                <a:gs pos="0">
                  <a:srgbClr val="660066"/>
                </a:gs>
                <a:gs pos="50000">
                  <a:srgbClr val="b585b5"/>
                </a:gs>
                <a:gs pos="100000">
                  <a:srgbClr val="660066"/>
                </a:gs>
              </a:gsLst>
              <a:lin ang="135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3" name=""/>
          <p:cNvGrpSpPr/>
          <p:nvPr/>
        </p:nvGrpSpPr>
        <p:grpSpPr>
          <a:xfrm>
            <a:off x="1184400" y="2438280"/>
            <a:ext cx="1806120" cy="1514520"/>
            <a:chOff x="1184400" y="2438280"/>
            <a:chExt cx="1806120" cy="1514520"/>
          </a:xfrm>
        </p:grpSpPr>
        <p:sp>
          <p:nvSpPr>
            <p:cNvPr id="34" name=""/>
            <p:cNvSpPr/>
            <p:nvPr/>
          </p:nvSpPr>
          <p:spPr>
            <a:xfrm>
              <a:off x="1184400" y="2547720"/>
              <a:ext cx="1404720" cy="1403280"/>
            </a:xfrm>
            <a:prstGeom prst="rect">
              <a:avLst/>
            </a:prstGeom>
            <a:gradFill rotWithShape="0">
              <a:gsLst>
                <a:gs pos="0">
                  <a:srgbClr val="ffcc00"/>
                </a:gs>
                <a:gs pos="50000">
                  <a:srgbClr val="fee998"/>
                </a:gs>
                <a:gs pos="100000">
                  <a:srgbClr val="ffcc00"/>
                </a:gs>
              </a:gsLst>
              <a:lin ang="135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2590560" y="2438280"/>
              <a:ext cx="398520" cy="1514520"/>
            </a:xfrm>
            <a:custGeom>
              <a:avLst/>
              <a:gdLst/>
              <a:ahLst/>
              <a:rect l="l" t="t" r="r" b="b"/>
              <a:pathLst>
                <a:path w="255" h="969">
                  <a:moveTo>
                    <a:pt x="0" y="72"/>
                  </a:moveTo>
                  <a:lnTo>
                    <a:pt x="0" y="969"/>
                  </a:lnTo>
                  <a:lnTo>
                    <a:pt x="255" y="852"/>
                  </a:lnTo>
                  <a:lnTo>
                    <a:pt x="255" y="0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rgbClr val="ffcc00"/>
                </a:gs>
                <a:gs pos="50000">
                  <a:srgbClr val="fee998"/>
                </a:gs>
                <a:gs pos="100000">
                  <a:srgbClr val="ffcc00"/>
                </a:gs>
              </a:gsLst>
              <a:lin ang="135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1187280" y="2438280"/>
              <a:ext cx="1803240" cy="112680"/>
            </a:xfrm>
            <a:custGeom>
              <a:avLst/>
              <a:gdLst/>
              <a:ahLst/>
              <a:rect l="l" t="t" r="r" b="b"/>
              <a:pathLst>
                <a:path w="1154" h="72">
                  <a:moveTo>
                    <a:pt x="0" y="72"/>
                  </a:moveTo>
                  <a:lnTo>
                    <a:pt x="898" y="72"/>
                  </a:lnTo>
                  <a:lnTo>
                    <a:pt x="1154" y="0"/>
                  </a:lnTo>
                  <a:lnTo>
                    <a:pt x="283" y="0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rgbClr val="ffcc00"/>
                </a:gs>
                <a:gs pos="50000">
                  <a:srgbClr val="fee998"/>
                </a:gs>
                <a:gs pos="100000">
                  <a:srgbClr val="ffcc00"/>
                </a:gs>
              </a:gsLst>
              <a:lin ang="135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7" name=""/>
          <p:cNvSpPr/>
          <p:nvPr/>
        </p:nvSpPr>
        <p:spPr>
          <a:xfrm>
            <a:off x="1066680" y="2744640"/>
            <a:ext cx="1406520" cy="88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114480" algn="ctr"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Pricing and Valuation Models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2874960" y="3451320"/>
            <a:ext cx="1555920" cy="88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114480" algn="ctr"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algn="ctr"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Assessment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algn="ctr"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Tools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681440" y="3838680"/>
            <a:ext cx="1555920" cy="11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114480" algn="ctr"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Data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algn="ctr"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Acquisition and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algn="ctr"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Analysis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6459480" y="4302000"/>
            <a:ext cx="1555920" cy="129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114480" algn="ctr">
              <a:lnSpc>
                <a:spcPct val="10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Weather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algn="ctr">
              <a:lnSpc>
                <a:spcPct val="10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Information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algn="ctr">
              <a:lnSpc>
                <a:spcPct val="10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Acquisition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algn="ctr">
              <a:lnSpc>
                <a:spcPct val="10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algn="ctr">
              <a:lnSpc>
                <a:spcPct val="10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Assessment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82200" y="192240"/>
            <a:ext cx="7797960" cy="3808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Research Group Main Functions</a:t>
            </a:r>
            <a:endParaRPr b="1" i="1" lang="en-US" sz="2800" strike="noStrike" u="none">
              <a:solidFill>
                <a:srgbClr val="0066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900000" y="993600"/>
            <a:ext cx="7778880" cy="89712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t">
            <a:normAutofit/>
          </a:bodyPr>
          <a:p>
            <a:pPr marL="285840" indent="-285840">
              <a:lnSpc>
                <a:spcPct val="90000"/>
              </a:lnSpc>
              <a:spcBef>
                <a:spcPts val="825"/>
              </a:spcBef>
              <a:spcAft>
                <a:spcPts val="1650"/>
              </a:spcAft>
              <a:buClr>
                <a:srgbClr val="006600"/>
              </a:buClr>
              <a:buSzPct val="105000"/>
              <a:buFont typeface="Monotype Sort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Centralized development of accurate and consistent quantitative models across Enron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" name="PlaceHolder 1"/>
          <p:cNvSpPr>
            <a:spLocks noGrp="1"/>
          </p:cNvSpPr>
          <p:nvPr>
            <p:ph type="title"/>
          </p:nvPr>
        </p:nvSpPr>
        <p:spPr>
          <a:xfrm>
            <a:off x="682200" y="192240"/>
            <a:ext cx="7797960" cy="3808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Weather Derivatives</a:t>
            </a:r>
            <a:endParaRPr b="1" i="1" lang="en-US" sz="2800" strike="noStrike" u="none">
              <a:solidFill>
                <a:srgbClr val="006600"/>
              </a:solidFill>
              <a:effectLst/>
              <a:uFillTx/>
              <a:latin typeface="Times New Roman"/>
            </a:endParaRPr>
          </a:p>
        </p:txBody>
      </p:sp>
      <p:sp>
        <p:nvSpPr>
          <p:cNvPr id="599" name="PlaceHolder 2"/>
          <p:cNvSpPr>
            <a:spLocks noGrp="1"/>
          </p:cNvSpPr>
          <p:nvPr>
            <p:ph/>
          </p:nvPr>
        </p:nvSpPr>
        <p:spPr>
          <a:xfrm>
            <a:off x="1082520" y="990720"/>
            <a:ext cx="7778880" cy="36352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t">
            <a:normAutofit/>
          </a:bodyPr>
          <a:p>
            <a:pPr marL="285840" indent="-285840">
              <a:lnSpc>
                <a:spcPct val="90000"/>
              </a:lnSpc>
              <a:spcBef>
                <a:spcPts val="825"/>
              </a:spcBef>
              <a:spcAft>
                <a:spcPts val="1650"/>
              </a:spcAft>
              <a:buClr>
                <a:srgbClr val="006600"/>
              </a:buClr>
              <a:buSzPct val="105000"/>
              <a:buFont typeface="Monotype Sort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Modeling support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499"/>
              </a:spcBef>
              <a:spcAft>
                <a:spcPts val="751"/>
              </a:spcAft>
              <a:buClr>
                <a:srgbClr val="000000"/>
              </a:buClr>
              <a:buSzPct val="90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 of pricing models for weather derivatives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499"/>
              </a:spcBef>
              <a:spcAft>
                <a:spcPts val="751"/>
              </a:spcAft>
              <a:buClr>
                <a:srgbClr val="000000"/>
              </a:buClr>
              <a:buSzPct val="90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 of portfolio management techniques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499"/>
              </a:spcBef>
              <a:spcAft>
                <a:spcPts val="751"/>
              </a:spcAft>
              <a:buClr>
                <a:srgbClr val="000000"/>
              </a:buClr>
              <a:buSzPct val="90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Statistical analysis of historical weather data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499"/>
              </a:spcBef>
              <a:spcAft>
                <a:spcPts val="751"/>
              </a:spcAft>
              <a:buClr>
                <a:srgbClr val="000000"/>
              </a:buClr>
              <a:buSzPct val="90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Value-at-Risk models for the Weather Derivatives Book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499"/>
              </a:spcBef>
              <a:spcAft>
                <a:spcPts val="751"/>
              </a:spcAft>
              <a:buClr>
                <a:srgbClr val="000000"/>
              </a:buClr>
              <a:buSzPct val="90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Measurement of weather impact on customer’s  business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825"/>
              </a:spcBef>
              <a:spcAft>
                <a:spcPts val="1650"/>
              </a:spcAft>
              <a:buClr>
                <a:srgbClr val="006600"/>
              </a:buClr>
              <a:buSzPct val="105000"/>
              <a:buFont typeface="Monotype Sort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One person from the Pricing Technology Group permanently assigned to the Weather Derivatives Desk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0" name=""/>
          <p:cNvSpPr/>
          <p:nvPr/>
        </p:nvSpPr>
        <p:spPr>
          <a:xfrm>
            <a:off x="4124160" y="6434280"/>
            <a:ext cx="4724640" cy="4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lvl="4" marL="457200"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457200"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Weather Group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1" name="PlaceHolder 1"/>
          <p:cNvSpPr>
            <a:spLocks noGrp="1"/>
          </p:cNvSpPr>
          <p:nvPr>
            <p:ph type="title"/>
          </p:nvPr>
        </p:nvSpPr>
        <p:spPr>
          <a:xfrm>
            <a:off x="682200" y="192240"/>
            <a:ext cx="7797960" cy="3808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Model Risk Control</a:t>
            </a:r>
            <a:endParaRPr b="1" i="1" lang="en-US" sz="2800" strike="noStrike" u="none">
              <a:solidFill>
                <a:srgbClr val="006600"/>
              </a:solidFill>
              <a:effectLst/>
              <a:uFillTx/>
              <a:latin typeface="Times New Roman"/>
            </a:endParaRPr>
          </a:p>
        </p:txBody>
      </p:sp>
      <p:sp>
        <p:nvSpPr>
          <p:cNvPr id="602" name="PlaceHolder 2"/>
          <p:cNvSpPr>
            <a:spLocks noGrp="1"/>
          </p:cNvSpPr>
          <p:nvPr>
            <p:ph/>
          </p:nvPr>
        </p:nvSpPr>
        <p:spPr>
          <a:xfrm>
            <a:off x="900000" y="993600"/>
            <a:ext cx="7778880" cy="569916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t">
            <a:normAutofit/>
          </a:bodyPr>
          <a:p>
            <a:pPr marL="285840" indent="-285840">
              <a:lnSpc>
                <a:spcPct val="90000"/>
              </a:lnSpc>
              <a:spcBef>
                <a:spcPts val="825"/>
              </a:spcBef>
              <a:spcAft>
                <a:spcPts val="1650"/>
              </a:spcAft>
              <a:buClr>
                <a:srgbClr val="006600"/>
              </a:buClr>
              <a:buSzPct val="105000"/>
              <a:buFont typeface="Monotype Sort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Extensive internal and external review of the models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825"/>
              </a:spcBef>
              <a:spcAft>
                <a:spcPts val="1650"/>
              </a:spcAft>
              <a:buClr>
                <a:srgbClr val="006600"/>
              </a:buClr>
              <a:buSzPct val="105000"/>
              <a:buFont typeface="Monotype Sort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model audit and validation process is coordinated by a designated member of the RAC group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825"/>
              </a:spcBef>
              <a:spcAft>
                <a:spcPts val="1650"/>
              </a:spcAft>
              <a:buClr>
                <a:srgbClr val="006600"/>
              </a:buClr>
              <a:buSzPct val="105000"/>
              <a:buFont typeface="Monotype Sort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Internal review: peer review, extensive  documentation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499"/>
              </a:spcBef>
              <a:spcAft>
                <a:spcPts val="751"/>
              </a:spcAft>
              <a:buClr>
                <a:srgbClr val="000000"/>
              </a:buClr>
              <a:buSzPct val="90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Policy of systematic review of new models by other Research Group members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825"/>
              </a:spcBef>
              <a:spcAft>
                <a:spcPts val="1650"/>
              </a:spcAft>
              <a:buClr>
                <a:srgbClr val="006600"/>
              </a:buClr>
              <a:buSzPct val="105000"/>
              <a:buFont typeface="Monotype Sort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External audits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499"/>
              </a:spcBef>
              <a:spcAft>
                <a:spcPts val="751"/>
              </a:spcAft>
              <a:buClr>
                <a:srgbClr val="000000"/>
              </a:buClr>
              <a:buSzPct val="90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Professor Darrell Duffie, Stanford University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71640" indent="-228600">
              <a:lnSpc>
                <a:spcPct val="90000"/>
              </a:lnSpc>
              <a:spcBef>
                <a:spcPts val="601"/>
              </a:spcBef>
              <a:spcAft>
                <a:spcPts val="499"/>
              </a:spcAft>
              <a:buClr>
                <a:srgbClr val="000000"/>
              </a:buClr>
              <a:buSzPct val="110000"/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models and underlying assumptions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499"/>
              </a:spcBef>
              <a:spcAft>
                <a:spcPts val="751"/>
              </a:spcAft>
              <a:buClr>
                <a:srgbClr val="000000"/>
              </a:buClr>
              <a:buSzPct val="90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Arthur Andersen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71640" indent="-228600">
              <a:lnSpc>
                <a:spcPct val="90000"/>
              </a:lnSpc>
              <a:spcBef>
                <a:spcPts val="601"/>
              </a:spcBef>
              <a:spcAft>
                <a:spcPts val="499"/>
              </a:spcAft>
              <a:buClr>
                <a:srgbClr val="000000"/>
              </a:buClr>
              <a:buSzPct val="110000"/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models and underlying assumptions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71640" indent="-228600">
              <a:lnSpc>
                <a:spcPct val="90000"/>
              </a:lnSpc>
              <a:spcBef>
                <a:spcPts val="601"/>
              </a:spcBef>
              <a:spcAft>
                <a:spcPts val="499"/>
              </a:spcAft>
              <a:buClr>
                <a:srgbClr val="000000"/>
              </a:buClr>
              <a:buSzPct val="110000"/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implementation process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71640" indent="-228600">
              <a:lnSpc>
                <a:spcPct val="90000"/>
              </a:lnSpc>
              <a:spcBef>
                <a:spcPts val="601"/>
              </a:spcBef>
              <a:spcAft>
                <a:spcPts val="499"/>
              </a:spcAft>
              <a:buClr>
                <a:srgbClr val="000000"/>
              </a:buClr>
              <a:buSzPct val="110000"/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security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3" name="BXSDW" descr=""/>
          <p:cNvPicPr/>
          <p:nvPr/>
        </p:nvPicPr>
        <p:blipFill>
          <a:blip r:embed="rId1"/>
          <a:stretch/>
        </p:blipFill>
        <p:spPr>
          <a:xfrm>
            <a:off x="4952880" y="2151000"/>
            <a:ext cx="4199040" cy="3286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04" name="PlaceHolder 1"/>
          <p:cNvSpPr>
            <a:spLocks noGrp="1"/>
          </p:cNvSpPr>
          <p:nvPr>
            <p:ph type="title"/>
          </p:nvPr>
        </p:nvSpPr>
        <p:spPr>
          <a:xfrm>
            <a:off x="682200" y="192240"/>
            <a:ext cx="7797960" cy="3808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A Quant’s Impact On Enron</a:t>
            </a:r>
            <a:endParaRPr b="1" i="1" lang="en-US" sz="2800" strike="noStrike" u="none">
              <a:solidFill>
                <a:srgbClr val="006600"/>
              </a:solidFill>
              <a:effectLst/>
              <a:uFillTx/>
              <a:latin typeface="Times New Roman"/>
            </a:endParaRPr>
          </a:p>
        </p:txBody>
      </p:sp>
      <p:sp>
        <p:nvSpPr>
          <p:cNvPr id="605" name="PlaceHolder 2"/>
          <p:cNvSpPr>
            <a:spLocks noGrp="1"/>
          </p:cNvSpPr>
          <p:nvPr>
            <p:ph/>
          </p:nvPr>
        </p:nvSpPr>
        <p:spPr>
          <a:xfrm>
            <a:off x="764640" y="1039320"/>
            <a:ext cx="3937320" cy="513252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t">
            <a:normAutofit/>
          </a:bodyPr>
          <a:p>
            <a:pPr marL="285840" indent="-285840">
              <a:lnSpc>
                <a:spcPct val="90000"/>
              </a:lnSpc>
              <a:spcBef>
                <a:spcPts val="1301"/>
              </a:spcBef>
              <a:spcAft>
                <a:spcPts val="1950"/>
              </a:spcAft>
              <a:buClr>
                <a:srgbClr val="006600"/>
              </a:buClr>
              <a:buSzPct val="105000"/>
              <a:buFont typeface="Monotype Sort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Model Development and Control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1301"/>
              </a:spcBef>
              <a:spcAft>
                <a:spcPts val="1950"/>
              </a:spcAft>
              <a:buClr>
                <a:srgbClr val="006600"/>
              </a:buClr>
              <a:buSzPct val="105000"/>
              <a:buFont typeface="Monotype Sort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 Curve Validation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1301"/>
              </a:spcBef>
              <a:spcAft>
                <a:spcPts val="1950"/>
              </a:spcAft>
              <a:buClr>
                <a:srgbClr val="006600"/>
              </a:buClr>
              <a:buSzPct val="105000"/>
              <a:buFont typeface="Monotype Sort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Dissemination of new analytical techniques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1301"/>
              </a:spcBef>
              <a:spcAft>
                <a:spcPts val="1950"/>
              </a:spcAft>
              <a:buClr>
                <a:srgbClr val="006600"/>
              </a:buClr>
              <a:buSzPct val="105000"/>
              <a:buFont typeface="Monotype Sort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Education and internal consulting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1301"/>
              </a:spcBef>
              <a:spcAft>
                <a:spcPts val="1950"/>
              </a:spcAft>
              <a:buClr>
                <a:srgbClr val="006600"/>
              </a:buClr>
              <a:buSzPct val="105000"/>
              <a:buFont typeface="Monotype Sort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Publications and external presentations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06" name="Computer" descr=""/>
          <p:cNvPicPr/>
          <p:nvPr/>
        </p:nvPicPr>
        <p:blipFill>
          <a:blip r:embed="rId2"/>
          <a:stretch/>
        </p:blipFill>
        <p:spPr>
          <a:xfrm>
            <a:off x="4902120" y="2071800"/>
            <a:ext cx="4022640" cy="31147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682560" y="192240"/>
            <a:ext cx="8274240" cy="3808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Research Group Main Functions</a:t>
            </a:r>
            <a:endParaRPr b="1" i="1" lang="en-US" sz="2800" strike="noStrike" u="none">
              <a:solidFill>
                <a:srgbClr val="0066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701640" y="1270080"/>
            <a:ext cx="7778880" cy="24796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t">
            <a:normAutofit/>
          </a:bodyPr>
          <a:p>
            <a:pPr marL="285840" indent="-285840">
              <a:lnSpc>
                <a:spcPct val="90000"/>
              </a:lnSpc>
              <a:spcBef>
                <a:spcPts val="825"/>
              </a:spcBef>
              <a:spcAft>
                <a:spcPts val="1650"/>
              </a:spcAft>
              <a:buClr>
                <a:srgbClr val="006600"/>
              </a:buClr>
              <a:buSzPct val="105000"/>
              <a:buFont typeface="Monotype Sort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Support Information Technology through development of: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499"/>
              </a:spcBef>
              <a:spcAft>
                <a:spcPts val="751"/>
              </a:spcAft>
              <a:buClr>
                <a:srgbClr val="000000"/>
              </a:buClr>
              <a:buSzPct val="90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Proprietary trading support systems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499"/>
              </a:spcBef>
              <a:spcAft>
                <a:spcPts val="751"/>
              </a:spcAft>
              <a:buClr>
                <a:srgbClr val="000000"/>
              </a:buClr>
              <a:buSzPct val="90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management tools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499"/>
              </a:spcBef>
              <a:spcAft>
                <a:spcPts val="751"/>
              </a:spcAft>
              <a:buClr>
                <a:srgbClr val="000000"/>
              </a:buClr>
              <a:buSzPct val="90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decision support systems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0">
              <a:lnSpc>
                <a:spcPct val="90000"/>
              </a:lnSpc>
              <a:spcBef>
                <a:spcPts val="825"/>
              </a:spcBef>
              <a:spcAft>
                <a:spcPts val="165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5" name="Disc" descr=""/>
          <p:cNvPicPr/>
          <p:nvPr/>
        </p:nvPicPr>
        <p:blipFill>
          <a:blip r:embed="rId1"/>
          <a:stretch/>
        </p:blipFill>
        <p:spPr>
          <a:xfrm>
            <a:off x="5025960" y="2662200"/>
            <a:ext cx="3629160" cy="34718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82200" y="192240"/>
            <a:ext cx="7797960" cy="3808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Research Group Main Functions</a:t>
            </a:r>
            <a:endParaRPr b="1" i="1" lang="en-US" sz="2800" strike="noStrike" u="none">
              <a:solidFill>
                <a:srgbClr val="0066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709560" y="1020600"/>
            <a:ext cx="5278320" cy="24796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t">
            <a:normAutofit/>
          </a:bodyPr>
          <a:p>
            <a:pPr marL="285840" indent="-285840">
              <a:lnSpc>
                <a:spcPct val="90000"/>
              </a:lnSpc>
              <a:spcBef>
                <a:spcPts val="825"/>
              </a:spcBef>
              <a:spcAft>
                <a:spcPts val="1650"/>
              </a:spcAft>
              <a:buClr>
                <a:srgbClr val="006600"/>
              </a:buClr>
              <a:buSzPct val="105000"/>
              <a:buFont typeface="Monotype Sort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Staying on the cutting edge of technology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825"/>
              </a:spcBef>
              <a:spcAft>
                <a:spcPts val="1650"/>
              </a:spcAft>
              <a:buClr>
                <a:srgbClr val="006600"/>
              </a:buClr>
              <a:buSzPct val="105000"/>
              <a:buFont typeface="Monotype Sort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Monitoring important developments: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499"/>
              </a:spcBef>
              <a:spcAft>
                <a:spcPts val="751"/>
              </a:spcAft>
              <a:buClr>
                <a:srgbClr val="000000"/>
              </a:buClr>
              <a:buSzPct val="90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economics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499"/>
              </a:spcBef>
              <a:spcAft>
                <a:spcPts val="751"/>
              </a:spcAft>
              <a:buClr>
                <a:srgbClr val="000000"/>
              </a:buClr>
              <a:buSzPct val="90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Applied mathematics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499"/>
              </a:spcBef>
              <a:spcAft>
                <a:spcPts val="751"/>
              </a:spcAft>
              <a:buClr>
                <a:srgbClr val="000000"/>
              </a:buClr>
              <a:buSzPct val="90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fields of interest to Enron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8" name="Head" descr=""/>
          <p:cNvPicPr/>
          <p:nvPr/>
        </p:nvPicPr>
        <p:blipFill>
          <a:blip r:embed="rId1"/>
          <a:stretch/>
        </p:blipFill>
        <p:spPr>
          <a:xfrm>
            <a:off x="5595840" y="2155680"/>
            <a:ext cx="3327480" cy="3943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82200" y="192240"/>
            <a:ext cx="7797960" cy="3808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Research Group Main Functions</a:t>
            </a:r>
            <a:endParaRPr b="1" i="1" lang="en-US" sz="2800" strike="noStrike" u="none">
              <a:solidFill>
                <a:srgbClr val="0066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900000" y="993240"/>
            <a:ext cx="7338960" cy="21034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t">
            <a:normAutofit/>
          </a:bodyPr>
          <a:p>
            <a:pPr marL="285840" indent="-285840">
              <a:lnSpc>
                <a:spcPct val="90000"/>
              </a:lnSpc>
              <a:spcBef>
                <a:spcPts val="825"/>
              </a:spcBef>
              <a:spcAft>
                <a:spcPts val="1650"/>
              </a:spcAft>
              <a:buClr>
                <a:srgbClr val="006600"/>
              </a:buClr>
              <a:buSzPct val="105000"/>
              <a:buFont typeface="Monotype Sort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Dissemination of new pricing and valuation technologies across Enron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825"/>
              </a:spcBef>
              <a:spcAft>
                <a:spcPts val="1650"/>
              </a:spcAft>
              <a:buClr>
                <a:srgbClr val="006600"/>
              </a:buClr>
              <a:buSzPct val="105000"/>
              <a:buFont typeface="Monotype Sort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Training and skill transfer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825"/>
              </a:spcBef>
              <a:spcAft>
                <a:spcPts val="1650"/>
              </a:spcAft>
              <a:buClr>
                <a:srgbClr val="006600"/>
              </a:buClr>
              <a:buSzPct val="105000"/>
              <a:buFont typeface="Monotype Sort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Internal consulting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82200" y="192240"/>
            <a:ext cx="7797960" cy="3808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Research Group Main Functions</a:t>
            </a:r>
            <a:endParaRPr b="1" i="1" lang="en-US" sz="2800" strike="noStrike" u="none">
              <a:solidFill>
                <a:srgbClr val="0066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713880" y="993600"/>
            <a:ext cx="5915160" cy="89712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t">
            <a:normAutofit/>
          </a:bodyPr>
          <a:p>
            <a:pPr marL="285840" indent="-285840">
              <a:lnSpc>
                <a:spcPct val="90000"/>
              </a:lnSpc>
              <a:spcBef>
                <a:spcPts val="825"/>
              </a:spcBef>
              <a:spcAft>
                <a:spcPts val="1650"/>
              </a:spcAft>
              <a:buClr>
                <a:srgbClr val="006600"/>
              </a:buClr>
              <a:buSzPct val="105000"/>
              <a:buFont typeface="Monotype Sort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Internal and external publications and presentations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3" name=""/>
          <p:cNvGrpSpPr/>
          <p:nvPr/>
        </p:nvGrpSpPr>
        <p:grpSpPr>
          <a:xfrm>
            <a:off x="7165800" y="-7920"/>
            <a:ext cx="1855800" cy="2504880"/>
            <a:chOff x="7165800" y="-7920"/>
            <a:chExt cx="1855800" cy="2504880"/>
          </a:xfrm>
        </p:grpSpPr>
        <p:pic>
          <p:nvPicPr>
            <p:cNvPr id="54" name="SPRSDW" descr=""/>
            <p:cNvPicPr/>
            <p:nvPr/>
          </p:nvPicPr>
          <p:blipFill>
            <a:blip r:embed="rId1"/>
            <a:stretch/>
          </p:blipFill>
          <p:spPr>
            <a:xfrm>
              <a:off x="7315560" y="2204280"/>
              <a:ext cx="1569240" cy="2926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55" name="Books" descr=""/>
            <p:cNvPicPr/>
            <p:nvPr/>
          </p:nvPicPr>
          <p:blipFill>
            <a:blip r:embed="rId2"/>
            <a:stretch/>
          </p:blipFill>
          <p:spPr>
            <a:xfrm>
              <a:off x="7165800" y="-7920"/>
              <a:ext cx="1855800" cy="2253600"/>
            </a:xfrm>
            <a:prstGeom prst="rect">
              <a:avLst/>
            </a:prstGeom>
            <a:noFill/>
            <a:ln w="0">
              <a:noFill/>
            </a:ln>
          </p:spPr>
        </p:pic>
      </p:grpSp>
      <p:pic>
        <p:nvPicPr>
          <p:cNvPr id="56" name="" descr=""/>
          <p:cNvPicPr/>
          <p:nvPr/>
        </p:nvPicPr>
        <p:blipFill>
          <a:blip r:embed="rId3"/>
          <a:stretch/>
        </p:blipFill>
        <p:spPr>
          <a:xfrm>
            <a:off x="689040" y="2724120"/>
            <a:ext cx="8262720" cy="3402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"/>
          <p:cNvSpPr/>
          <p:nvPr/>
        </p:nvSpPr>
        <p:spPr>
          <a:xfrm flipV="1">
            <a:off x="3349800" y="2358720"/>
            <a:ext cx="2830320" cy="2584440"/>
          </a:xfrm>
          <a:prstGeom prst="line">
            <a:avLst/>
          </a:prstGeom>
          <a:ln w="28440">
            <a:solidFill>
              <a:srgbClr val="105a2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4681440" y="1946160"/>
            <a:ext cx="0" cy="4027680"/>
          </a:xfrm>
          <a:prstGeom prst="line">
            <a:avLst/>
          </a:prstGeom>
          <a:ln w="28440">
            <a:solidFill>
              <a:srgbClr val="105a2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flipV="1">
            <a:off x="3051000" y="3596760"/>
            <a:ext cx="3522960" cy="25560"/>
          </a:xfrm>
          <a:prstGeom prst="line">
            <a:avLst/>
          </a:prstGeom>
          <a:ln w="28440">
            <a:solidFill>
              <a:srgbClr val="105a2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3333600" y="2476440"/>
            <a:ext cx="2994120" cy="2708280"/>
          </a:xfrm>
          <a:prstGeom prst="line">
            <a:avLst/>
          </a:prstGeom>
          <a:ln w="28440">
            <a:solidFill>
              <a:srgbClr val="105a2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82200" y="192240"/>
            <a:ext cx="7797960" cy="3808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Primary Users of Research Group Output</a:t>
            </a:r>
            <a:endParaRPr b="1" i="1" lang="en-US" sz="2800" strike="noStrike" u="none">
              <a:solidFill>
                <a:srgbClr val="0066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3681360" y="2631960"/>
            <a:ext cx="2028960" cy="1973520"/>
          </a:xfrm>
          <a:prstGeom prst="octagon">
            <a:avLst>
              <a:gd name="adj" fmla="val 29287"/>
            </a:avLst>
          </a:prstGeom>
          <a:gradFill rotWithShape="0">
            <a:gsLst>
              <a:gs pos="0">
                <a:srgbClr val="efefef"/>
              </a:gs>
              <a:gs pos="100000">
                <a:srgbClr val="c2c2c2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728520" y="3108240"/>
            <a:ext cx="189648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105a22"/>
                </a:solidFill>
                <a:effectLst/>
                <a:uFillTx/>
                <a:latin typeface="Arial Narrow"/>
              </a:rPr>
              <a:t>Research</a:t>
            </a:r>
            <a:br>
              <a:rPr sz="3000"/>
            </a:br>
            <a:r>
              <a:rPr b="1" lang="en-US" sz="3000" strike="noStrike" u="none">
                <a:solidFill>
                  <a:srgbClr val="105a22"/>
                </a:solidFill>
                <a:effectLst/>
                <a:uFillTx/>
                <a:latin typeface="Arial Narrow"/>
              </a:rPr>
              <a:t>Group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968640" y="1066680"/>
            <a:ext cx="1443240" cy="1128960"/>
          </a:xfrm>
          <a:prstGeom prst="octagon">
            <a:avLst>
              <a:gd name="adj" fmla="val 29287"/>
            </a:avLst>
          </a:prstGeom>
          <a:gradFill rotWithShape="0">
            <a:gsLst>
              <a:gs pos="0">
                <a:srgbClr val="efefef"/>
              </a:gs>
              <a:gs pos="100000">
                <a:srgbClr val="c2c2c2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3959280" y="5240160"/>
            <a:ext cx="1442880" cy="1128960"/>
          </a:xfrm>
          <a:prstGeom prst="octagon">
            <a:avLst>
              <a:gd name="adj" fmla="val 29287"/>
            </a:avLst>
          </a:prstGeom>
          <a:gradFill rotWithShape="0">
            <a:gsLst>
              <a:gs pos="0">
                <a:srgbClr val="efefef"/>
              </a:gs>
              <a:gs pos="100000">
                <a:srgbClr val="c2c2c2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2216160" y="1616040"/>
            <a:ext cx="1442880" cy="1128600"/>
          </a:xfrm>
          <a:prstGeom prst="octagon">
            <a:avLst>
              <a:gd name="adj" fmla="val 29287"/>
            </a:avLst>
          </a:prstGeom>
          <a:gradFill rotWithShape="0">
            <a:gsLst>
              <a:gs pos="0">
                <a:srgbClr val="efefef"/>
              </a:gs>
              <a:gs pos="100000">
                <a:srgbClr val="c2c2c2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1752480" y="3092400"/>
            <a:ext cx="1443240" cy="1128600"/>
          </a:xfrm>
          <a:prstGeom prst="octagon">
            <a:avLst>
              <a:gd name="adj" fmla="val 29287"/>
            </a:avLst>
          </a:prstGeom>
          <a:gradFill rotWithShape="0">
            <a:gsLst>
              <a:gs pos="0">
                <a:srgbClr val="efefef"/>
              </a:gs>
              <a:gs pos="100000">
                <a:srgbClr val="c2c2c2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2274840" y="4584600"/>
            <a:ext cx="1443240" cy="1128960"/>
          </a:xfrm>
          <a:prstGeom prst="octagon">
            <a:avLst>
              <a:gd name="adj" fmla="val 29287"/>
            </a:avLst>
          </a:prstGeom>
          <a:gradFill rotWithShape="0">
            <a:gsLst>
              <a:gs pos="0">
                <a:srgbClr val="efefef"/>
              </a:gs>
              <a:gs pos="100000">
                <a:srgbClr val="c2c2c2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5742000" y="1616040"/>
            <a:ext cx="1442880" cy="1128600"/>
          </a:xfrm>
          <a:prstGeom prst="octagon">
            <a:avLst>
              <a:gd name="adj" fmla="val 29287"/>
            </a:avLst>
          </a:prstGeom>
          <a:gradFill rotWithShape="0">
            <a:gsLst>
              <a:gs pos="0">
                <a:srgbClr val="efefef"/>
              </a:gs>
              <a:gs pos="100000">
                <a:srgbClr val="c2c2c2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6159600" y="3105000"/>
            <a:ext cx="1442880" cy="1128960"/>
          </a:xfrm>
          <a:prstGeom prst="octagon">
            <a:avLst>
              <a:gd name="adj" fmla="val 29287"/>
            </a:avLst>
          </a:prstGeom>
          <a:gradFill rotWithShape="0">
            <a:gsLst>
              <a:gs pos="0">
                <a:srgbClr val="efefef"/>
              </a:gs>
              <a:gs pos="100000">
                <a:srgbClr val="c2c2c2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5692680" y="4575240"/>
            <a:ext cx="1443240" cy="1128600"/>
          </a:xfrm>
          <a:prstGeom prst="octagon">
            <a:avLst>
              <a:gd name="adj" fmla="val 29287"/>
            </a:avLst>
          </a:prstGeom>
          <a:gradFill rotWithShape="0">
            <a:gsLst>
              <a:gs pos="0">
                <a:srgbClr val="efefef"/>
              </a:gs>
              <a:gs pos="100000">
                <a:srgbClr val="c2c2c2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4075200" y="1204920"/>
            <a:ext cx="123336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cc0000"/>
                </a:solidFill>
                <a:effectLst/>
                <a:uFillTx/>
                <a:latin typeface="Arial Narrow"/>
              </a:rPr>
              <a:t>Commodity Trading Desks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2297160" y="1895400"/>
            <a:ext cx="1233360" cy="56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cc0000"/>
                </a:solidFill>
                <a:effectLst/>
                <a:uFillTx/>
                <a:latin typeface="Arial Narrow"/>
              </a:rPr>
              <a:t>Equity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cc0000"/>
                </a:solidFill>
                <a:effectLst/>
                <a:uFillTx/>
                <a:latin typeface="Arial Narrow"/>
              </a:rPr>
              <a:t>Desk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1847880" y="3263760"/>
            <a:ext cx="1233360" cy="79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cc0000"/>
                </a:solidFill>
                <a:effectLst/>
                <a:uFillTx/>
                <a:latin typeface="Arial Narrow"/>
              </a:rPr>
              <a:t>Interest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cc0000"/>
                </a:solidFill>
                <a:effectLst/>
                <a:uFillTx/>
                <a:latin typeface="Arial Narrow"/>
              </a:rPr>
              <a:t>Rate/FX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cc0000"/>
                </a:solidFill>
                <a:effectLst/>
                <a:uFillTx/>
                <a:latin typeface="Arial Narrow"/>
              </a:rPr>
              <a:t>Desk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2293920" y="4689360"/>
            <a:ext cx="1370160" cy="102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cc0000"/>
                </a:solidFill>
                <a:effectLst/>
                <a:uFillTx/>
                <a:latin typeface="Arial Narrow"/>
              </a:rPr>
              <a:t>Enron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cc0000"/>
                </a:solidFill>
                <a:effectLst/>
                <a:uFillTx/>
                <a:latin typeface="Arial Narrow"/>
              </a:rPr>
              <a:t>Capital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cc0000"/>
                </a:solidFill>
                <a:effectLst/>
                <a:uFillTx/>
                <a:latin typeface="Arial Narrow"/>
              </a:rPr>
              <a:t>Management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5823000" y="1744560"/>
            <a:ext cx="1233360" cy="126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cc0000"/>
                </a:solidFill>
                <a:effectLst/>
                <a:uFillTx/>
                <a:latin typeface="Arial Narrow"/>
              </a:rPr>
              <a:t>Structuring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cc0000"/>
                </a:solidFill>
                <a:effectLst/>
                <a:uFillTx/>
                <a:latin typeface="Arial Narrow"/>
              </a:rPr>
              <a:t>&amp; Origination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6207120" y="3249720"/>
            <a:ext cx="1382760" cy="102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cc0000"/>
                </a:solidFill>
                <a:effectLst/>
                <a:uFillTx/>
                <a:latin typeface="Arial Narrow"/>
              </a:rPr>
              <a:t>Risk Management Controls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5699160" y="4665600"/>
            <a:ext cx="1382760" cy="102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cc0000"/>
                </a:solidFill>
                <a:effectLst/>
                <a:uFillTx/>
                <a:latin typeface="Arial Narrow"/>
              </a:rPr>
              <a:t>Credit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cc0000"/>
                </a:solidFill>
                <a:effectLst/>
                <a:uFillTx/>
                <a:latin typeface="Arial Narrow"/>
              </a:rPr>
              <a:t>Risk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cc0000"/>
                </a:solidFill>
                <a:effectLst/>
                <a:uFillTx/>
                <a:latin typeface="Arial Narrow"/>
              </a:rPr>
              <a:t>Management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4057560" y="5365800"/>
            <a:ext cx="1233720" cy="79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cc0000"/>
                </a:solidFill>
                <a:effectLst/>
                <a:uFillTx/>
                <a:latin typeface="Arial Narrow"/>
              </a:rPr>
              <a:t>Risk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cc0000"/>
                </a:solidFill>
                <a:effectLst/>
                <a:uFillTx/>
                <a:latin typeface="Arial Narrow"/>
              </a:rPr>
              <a:t>Analytics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cc0000"/>
                </a:solidFill>
                <a:effectLst/>
                <a:uFillTx/>
                <a:latin typeface="Arial Narrow"/>
              </a:rPr>
              <a:t>(RAROC)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682200" y="192240"/>
            <a:ext cx="7797960" cy="3808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Research Group</a:t>
            </a:r>
            <a:endParaRPr b="1" i="1" lang="en-US" sz="2800" strike="noStrike" u="none">
              <a:solidFill>
                <a:srgbClr val="0066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/>
          </p:nvPr>
        </p:nvSpPr>
        <p:spPr>
          <a:xfrm>
            <a:off x="795240" y="958320"/>
            <a:ext cx="7778880" cy="376092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t">
            <a:normAutofit/>
          </a:bodyPr>
          <a:p>
            <a:pPr marL="285840" indent="-285840">
              <a:lnSpc>
                <a:spcPct val="90000"/>
              </a:lnSpc>
              <a:spcBef>
                <a:spcPts val="825"/>
              </a:spcBef>
              <a:spcAft>
                <a:spcPts val="1650"/>
              </a:spcAft>
              <a:buClr>
                <a:srgbClr val="006600"/>
              </a:buClr>
              <a:buSzPct val="105000"/>
              <a:buFont typeface="Monotype Sort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25 highly trained professionals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499"/>
              </a:spcBef>
              <a:spcAft>
                <a:spcPts val="751"/>
              </a:spcAft>
              <a:buClr>
                <a:srgbClr val="000000"/>
              </a:buClr>
              <a:buSzPct val="90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Physicists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499"/>
              </a:spcBef>
              <a:spcAft>
                <a:spcPts val="751"/>
              </a:spcAft>
              <a:buClr>
                <a:srgbClr val="000000"/>
              </a:buClr>
              <a:buSzPct val="90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Mathematicians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499"/>
              </a:spcBef>
              <a:spcAft>
                <a:spcPts val="751"/>
              </a:spcAft>
              <a:buClr>
                <a:srgbClr val="000000"/>
              </a:buClr>
              <a:buSzPct val="90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Earth Scientists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499"/>
              </a:spcBef>
              <a:spcAft>
                <a:spcPts val="751"/>
              </a:spcAft>
              <a:buClr>
                <a:srgbClr val="000000"/>
              </a:buClr>
              <a:buSzPct val="90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Operations Research professionals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499"/>
              </a:spcBef>
              <a:spcAft>
                <a:spcPts val="751"/>
              </a:spcAft>
              <a:buClr>
                <a:srgbClr val="000000"/>
              </a:buClr>
              <a:buSzPct val="90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Economists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499"/>
              </a:spcBef>
              <a:spcAft>
                <a:spcPts val="751"/>
              </a:spcAft>
              <a:buClr>
                <a:srgbClr val="000000"/>
              </a:buClr>
              <a:buSzPct val="90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Engineers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825"/>
              </a:spcBef>
              <a:spcAft>
                <a:spcPts val="1650"/>
              </a:spcAft>
              <a:buClr>
                <a:srgbClr val="006600"/>
              </a:buClr>
              <a:buSzPct val="105000"/>
              <a:buFont typeface="Monotype Sort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Stability: low turnover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4418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1997-11-05T12:11:08Z</dcterms:created>
  <dc:creator> </dc:creator>
  <dc:description/>
  <dc:language>en-US</dc:language>
  <cp:lastModifiedBy>vkamins</cp:lastModifiedBy>
  <cp:lastPrinted>1999-08-16T12:02:27Z</cp:lastPrinted>
  <dcterms:modified xsi:type="dcterms:W3CDTF">1999-08-16T14:02:06Z</dcterms:modified>
  <cp:revision>341</cp:revision>
  <dc:subject/>
  <dc:title>No Slide Title</dc:title>
</cp:coreProperties>
</file>