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_rels/presentation.xml.rels" ContentType="application/vnd.openxmlformats-package.relationships+xml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slides/slide1.xml" ContentType="application/vnd.openxmlformats-officedocument.presentationml.slide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<Relationship Id="rId3" Type="http://schemas.openxmlformats.org/officeDocument/2006/relationships/image" Target="../media/image2.wmf"/><Relationship Id="rId4" Type="http://schemas.openxmlformats.org/officeDocument/2006/relationships/image" Target="../media/image3.wmf"/><Relationship Id="rId5" Type="http://schemas.openxmlformats.org/officeDocument/2006/relationships/image" Target="../media/image4.wmf"/><Relationship Id="rId6" Type="http://schemas.openxmlformats.org/officeDocument/2006/relationships/image" Target="../media/image5.wmf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wmf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" descr=""/>
          <p:cNvPicPr/>
          <p:nvPr/>
        </p:nvPicPr>
        <p:blipFill>
          <a:blip r:embed="rId2"/>
          <a:stretch/>
        </p:blipFill>
        <p:spPr>
          <a:xfrm>
            <a:off x="7831080" y="2951280"/>
            <a:ext cx="1787760" cy="12031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" name=""/>
          <p:cNvSpPr/>
          <p:nvPr/>
        </p:nvSpPr>
        <p:spPr>
          <a:xfrm>
            <a:off x="0" y="0"/>
            <a:ext cx="9144000" cy="5823000"/>
          </a:xfrm>
          <a:custGeom>
            <a:avLst/>
            <a:gdLst/>
            <a:ahLst/>
            <a:rect l="l" t="t" r="r" b="b"/>
            <a:pathLst>
              <a:path w="3166" h="2016">
                <a:moveTo>
                  <a:pt x="0" y="0"/>
                </a:moveTo>
                <a:cubicBezTo>
                  <a:pt x="3166" y="0"/>
                  <a:pt x="3166" y="0"/>
                  <a:pt x="3166" y="0"/>
                </a:cubicBezTo>
                <a:cubicBezTo>
                  <a:pt x="3166" y="224"/>
                  <a:pt x="3166" y="224"/>
                  <a:pt x="3166" y="224"/>
                </a:cubicBezTo>
                <a:cubicBezTo>
                  <a:pt x="2807" y="224"/>
                  <a:pt x="2807" y="224"/>
                  <a:pt x="2807" y="224"/>
                </a:cubicBezTo>
                <a:cubicBezTo>
                  <a:pt x="2751" y="212"/>
                  <a:pt x="2740" y="258"/>
                  <a:pt x="2740" y="258"/>
                </a:cubicBezTo>
                <a:cubicBezTo>
                  <a:pt x="2745" y="307"/>
                  <a:pt x="2682" y="310"/>
                  <a:pt x="2682" y="310"/>
                </a:cubicBezTo>
                <a:cubicBezTo>
                  <a:pt x="451" y="312"/>
                  <a:pt x="451" y="312"/>
                  <a:pt x="451" y="312"/>
                </a:cubicBezTo>
                <a:cubicBezTo>
                  <a:pt x="330" y="315"/>
                  <a:pt x="225" y="394"/>
                  <a:pt x="224" y="506"/>
                </a:cubicBezTo>
                <a:cubicBezTo>
                  <a:pt x="223" y="850"/>
                  <a:pt x="224" y="1493"/>
                  <a:pt x="224" y="1818"/>
                </a:cubicBezTo>
                <a:cubicBezTo>
                  <a:pt x="224" y="1902"/>
                  <a:pt x="163" y="2009"/>
                  <a:pt x="60" y="2014"/>
                </a:cubicBezTo>
                <a:cubicBezTo>
                  <a:pt x="41" y="2015"/>
                  <a:pt x="21" y="2015"/>
                  <a:pt x="0" y="2016"/>
                </a:cubicBezTo>
                <a:cubicBezTo>
                  <a:pt x="0" y="0"/>
                  <a:pt x="0" y="0"/>
                  <a:pt x="0" y="0"/>
                </a:cubicBezTo>
              </a:path>
            </a:pathLst>
          </a:custGeom>
          <a:solidFill>
            <a:srgbClr val="0073c6"/>
          </a:solidFill>
          <a:ln w="0">
            <a:noFill/>
          </a:ln>
          <a:effectLst>
            <a:outerShdw dist="53966" dir="2700000" blurRad="0" rotWithShape="0">
              <a:srgbClr val="004a82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2" name="" descr=""/>
          <p:cNvPicPr/>
          <p:nvPr/>
        </p:nvPicPr>
        <p:blipFill>
          <a:blip r:embed="rId3"/>
          <a:stretch/>
        </p:blipFill>
        <p:spPr>
          <a:xfrm>
            <a:off x="7959600" y="4075200"/>
            <a:ext cx="1905120" cy="12445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"/>
          <p:cNvSpPr/>
          <p:nvPr/>
        </p:nvSpPr>
        <p:spPr>
          <a:xfrm>
            <a:off x="8056440" y="4149720"/>
            <a:ext cx="966960" cy="965160"/>
          </a:xfrm>
          <a:prstGeom prst="roundRect">
            <a:avLst>
              <a:gd name="adj" fmla="val 16667"/>
            </a:avLst>
          </a:prstGeom>
          <a:noFill/>
          <a:ln cap="sq" w="19080">
            <a:solidFill>
              <a:srgbClr val="0073c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" name=""/>
          <p:cNvGrpSpPr/>
          <p:nvPr/>
        </p:nvGrpSpPr>
        <p:grpSpPr>
          <a:xfrm>
            <a:off x="7699320" y="803160"/>
            <a:ext cx="1779480" cy="1195560"/>
            <a:chOff x="7699320" y="803160"/>
            <a:chExt cx="1779480" cy="1195560"/>
          </a:xfrm>
        </p:grpSpPr>
        <p:pic>
          <p:nvPicPr>
            <p:cNvPr id="5" name="" descr=""/>
            <p:cNvPicPr/>
            <p:nvPr/>
          </p:nvPicPr>
          <p:blipFill>
            <a:blip r:embed="rId4"/>
            <a:stretch/>
          </p:blipFill>
          <p:spPr>
            <a:xfrm>
              <a:off x="7699320" y="803160"/>
              <a:ext cx="1779480" cy="119556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6" name=""/>
            <p:cNvSpPr/>
            <p:nvPr/>
          </p:nvSpPr>
          <p:spPr>
            <a:xfrm>
              <a:off x="8055000" y="824040"/>
              <a:ext cx="979200" cy="979200"/>
            </a:xfrm>
            <a:prstGeom prst="roundRect">
              <a:avLst>
                <a:gd name="adj" fmla="val 16667"/>
              </a:avLst>
            </a:prstGeom>
            <a:noFill/>
            <a:ln cap="sq" w="19080">
              <a:solidFill>
                <a:srgbClr val="0073c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7" name=""/>
          <p:cNvGrpSpPr/>
          <p:nvPr/>
        </p:nvGrpSpPr>
        <p:grpSpPr>
          <a:xfrm>
            <a:off x="8026560" y="1928880"/>
            <a:ext cx="1633320" cy="1128600"/>
            <a:chOff x="8026560" y="1928880"/>
            <a:chExt cx="1633320" cy="1128600"/>
          </a:xfrm>
        </p:grpSpPr>
        <p:pic>
          <p:nvPicPr>
            <p:cNvPr id="8" name="" descr=""/>
            <p:cNvPicPr/>
            <p:nvPr/>
          </p:nvPicPr>
          <p:blipFill>
            <a:blip r:embed="rId5"/>
            <a:stretch/>
          </p:blipFill>
          <p:spPr>
            <a:xfrm>
              <a:off x="8026560" y="1928880"/>
              <a:ext cx="1633320" cy="112860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9" name=""/>
            <p:cNvSpPr/>
            <p:nvPr/>
          </p:nvSpPr>
          <p:spPr>
            <a:xfrm>
              <a:off x="8056440" y="1946160"/>
              <a:ext cx="964800" cy="965160"/>
            </a:xfrm>
            <a:custGeom>
              <a:avLst/>
              <a:gdLst>
                <a:gd name="textAreaLeft" fmla="*/ 46800 w 964800"/>
                <a:gd name="textAreaRight" fmla="*/ 918000 w 964800"/>
                <a:gd name="textAreaTop" fmla="*/ 46800 h 965160"/>
                <a:gd name="textAreaBottom" fmla="*/ 918360 h 965160"/>
              </a:gdLst>
              <a:ahLst/>
              <a:cxnLst/>
              <a:rect l="textAreaLeft" t="textAreaTop" r="textAreaRight" b="textAreaBottom"/>
              <a:pathLst>
                <a:path w="21600" h="21608">
                  <a:moveTo>
                    <a:pt x="3600" y="0"/>
                  </a:moveTo>
                  <a:arcTo wR="3600" hR="3600" stAng="16200000" swAng="-5400000"/>
                  <a:lnTo>
                    <a:pt x="0" y="18008"/>
                  </a:lnTo>
                  <a:arcTo wR="3600" hR="3600" stAng="10800000" swAng="-5400000"/>
                  <a:lnTo>
                    <a:pt x="18000" y="2160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cap="sq" w="19080">
              <a:solidFill>
                <a:srgbClr val="0073c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946080" y="87480"/>
            <a:ext cx="6864480" cy="61416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1" i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947520" y="1247760"/>
            <a:ext cx="6887880" cy="48052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601"/>
              </a:spcBef>
              <a:buClr>
                <a:srgbClr val="ff9900"/>
              </a:buClr>
              <a:buSzPct val="8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ff99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601"/>
              </a:spcBef>
              <a:buClr>
                <a:srgbClr val="ff99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601"/>
              </a:spcBef>
              <a:buClr>
                <a:srgbClr val="ff99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601"/>
              </a:spcBef>
              <a:buClr>
                <a:srgbClr val="ff9900"/>
              </a:buClr>
              <a:buFont typeface="Arial"/>
              <a:buChar char="«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601"/>
              </a:spcBef>
              <a:buClr>
                <a:srgbClr val="ffffff"/>
              </a:buClr>
              <a:buFont typeface="Arial"/>
              <a:buChar char="«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601"/>
              </a:spcBef>
              <a:buClr>
                <a:srgbClr val="ffffff"/>
              </a:buClr>
              <a:buFont typeface="Arial"/>
              <a:buChar char="«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2" name="" descr=""/>
          <p:cNvPicPr/>
          <p:nvPr/>
        </p:nvPicPr>
        <p:blipFill>
          <a:blip r:embed="rId6"/>
          <a:stretch/>
        </p:blipFill>
        <p:spPr>
          <a:xfrm>
            <a:off x="8304120" y="6022800"/>
            <a:ext cx="776520" cy="77652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1130400" y="3230280"/>
            <a:ext cx="683568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ff9900"/>
                </a:solidFill>
                <a:effectLst/>
                <a:uFillTx/>
                <a:latin typeface="Arial"/>
              </a:rPr>
              <a:t>Click to edit the title text format</a:t>
            </a:r>
            <a:endParaRPr b="1" i="1" lang="en-US" sz="3200" strike="noStrike" u="none">
              <a:solidFill>
                <a:srgbClr val="ff9900"/>
              </a:solidFill>
              <a:effectLst/>
              <a:uFillTx/>
              <a:latin typeface="Arial"/>
            </a:endParaRPr>
          </a:p>
        </p:txBody>
      </p:sp>
      <p:pic>
        <p:nvPicPr>
          <p:cNvPr id="14" name="" descr=""/>
          <p:cNvPicPr/>
          <p:nvPr/>
        </p:nvPicPr>
        <p:blipFill>
          <a:blip r:embed="rId2"/>
          <a:stretch/>
        </p:blipFill>
        <p:spPr>
          <a:xfrm>
            <a:off x="8304120" y="6022800"/>
            <a:ext cx="776520" cy="7765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 indent="0"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914400" algn="ctr">
              <a:spcBef>
                <a:spcPts val="499"/>
              </a:spcBef>
              <a:buClr>
                <a:srgbClr val="ff9900"/>
              </a:buClr>
              <a:buFont typeface="Arial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371600" algn="ctr">
              <a:spcBef>
                <a:spcPts val="499"/>
              </a:spcBef>
              <a:buClr>
                <a:srgbClr val="ff9900"/>
              </a:buClr>
              <a:buFont typeface="Arial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828800" algn="ctr">
              <a:spcBef>
                <a:spcPts val="499"/>
              </a:spcBef>
              <a:buClr>
                <a:srgbClr val="ff9900"/>
              </a:buClr>
              <a:buFont typeface="Arial"/>
              <a:buChar char="«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828800">
              <a:spcBef>
                <a:spcPts val="499"/>
              </a:spcBef>
              <a:buClr>
                <a:srgbClr val="ffffff"/>
              </a:buClr>
              <a:buFont typeface="Arial"/>
              <a:buChar char="«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828800">
              <a:spcBef>
                <a:spcPts val="499"/>
              </a:spcBef>
              <a:buClr>
                <a:srgbClr val="ffffff"/>
              </a:buClr>
              <a:buFont typeface="Arial"/>
              <a:buChar char="«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5.wmf"/><Relationship Id="rId2" Type="http://schemas.openxmlformats.org/officeDocument/2006/relationships/image" Target="../media/image1.wmf"/><Relationship Id="rId3" Type="http://schemas.openxmlformats.org/officeDocument/2006/relationships/image" Target="../media/image2.wmf"/><Relationship Id="rId4" Type="http://schemas.openxmlformats.org/officeDocument/2006/relationships/image" Target="../media/image3.wmf"/><Relationship Id="rId5" Type="http://schemas.openxmlformats.org/officeDocument/2006/relationships/image" Target="../media/image4.wmf"/><Relationship Id="rId6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"/>
          <p:cNvSpPr/>
          <p:nvPr/>
        </p:nvSpPr>
        <p:spPr>
          <a:xfrm>
            <a:off x="3240" y="0"/>
            <a:ext cx="9144000" cy="5823000"/>
          </a:xfrm>
          <a:custGeom>
            <a:avLst/>
            <a:gdLst/>
            <a:ahLst/>
            <a:rect l="l" t="t" r="r" b="b"/>
            <a:pathLst>
              <a:path w="3166" h="2016">
                <a:moveTo>
                  <a:pt x="0" y="0"/>
                </a:moveTo>
                <a:cubicBezTo>
                  <a:pt x="3166" y="0"/>
                  <a:pt x="3166" y="0"/>
                  <a:pt x="3166" y="0"/>
                </a:cubicBezTo>
                <a:cubicBezTo>
                  <a:pt x="3166" y="224"/>
                  <a:pt x="3166" y="224"/>
                  <a:pt x="3166" y="224"/>
                </a:cubicBezTo>
                <a:cubicBezTo>
                  <a:pt x="2807" y="224"/>
                  <a:pt x="2807" y="224"/>
                  <a:pt x="2807" y="224"/>
                </a:cubicBezTo>
                <a:cubicBezTo>
                  <a:pt x="2751" y="212"/>
                  <a:pt x="2740" y="258"/>
                  <a:pt x="2740" y="258"/>
                </a:cubicBezTo>
                <a:cubicBezTo>
                  <a:pt x="2745" y="307"/>
                  <a:pt x="2682" y="310"/>
                  <a:pt x="2682" y="310"/>
                </a:cubicBezTo>
                <a:cubicBezTo>
                  <a:pt x="451" y="312"/>
                  <a:pt x="451" y="312"/>
                  <a:pt x="451" y="312"/>
                </a:cubicBezTo>
                <a:cubicBezTo>
                  <a:pt x="330" y="315"/>
                  <a:pt x="225" y="394"/>
                  <a:pt x="224" y="506"/>
                </a:cubicBezTo>
                <a:cubicBezTo>
                  <a:pt x="223" y="850"/>
                  <a:pt x="224" y="1493"/>
                  <a:pt x="224" y="1818"/>
                </a:cubicBezTo>
                <a:cubicBezTo>
                  <a:pt x="224" y="1902"/>
                  <a:pt x="163" y="2009"/>
                  <a:pt x="60" y="2014"/>
                </a:cubicBezTo>
                <a:cubicBezTo>
                  <a:pt x="41" y="2015"/>
                  <a:pt x="21" y="2015"/>
                  <a:pt x="0" y="2016"/>
                </a:cubicBezTo>
                <a:cubicBezTo>
                  <a:pt x="0" y="0"/>
                  <a:pt x="0" y="0"/>
                  <a:pt x="0" y="0"/>
                </a:cubicBezTo>
              </a:path>
            </a:pathLst>
          </a:custGeom>
          <a:solidFill>
            <a:srgbClr val="0073c6"/>
          </a:solidFill>
          <a:ln w="0">
            <a:noFill/>
          </a:ln>
          <a:effectLst>
            <a:outerShdw dist="53966" dir="2700000" blurRad="0" rotWithShape="0">
              <a:srgbClr val="004a82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17" name="" descr=""/>
          <p:cNvPicPr/>
          <p:nvPr/>
        </p:nvPicPr>
        <p:blipFill>
          <a:blip r:embed="rId1"/>
          <a:stretch/>
        </p:blipFill>
        <p:spPr>
          <a:xfrm>
            <a:off x="3548160" y="1131840"/>
            <a:ext cx="2087640" cy="20876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8" name="" descr=""/>
          <p:cNvPicPr/>
          <p:nvPr/>
        </p:nvPicPr>
        <p:blipFill>
          <a:blip r:embed="rId2"/>
          <a:stretch/>
        </p:blipFill>
        <p:spPr>
          <a:xfrm>
            <a:off x="7832880" y="2951280"/>
            <a:ext cx="1787400" cy="12031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9" name="" descr=""/>
          <p:cNvPicPr/>
          <p:nvPr/>
        </p:nvPicPr>
        <p:blipFill>
          <a:blip r:embed="rId3"/>
          <a:stretch/>
        </p:blipFill>
        <p:spPr>
          <a:xfrm>
            <a:off x="7961400" y="4075200"/>
            <a:ext cx="1904760" cy="12445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0" name=""/>
          <p:cNvSpPr/>
          <p:nvPr/>
        </p:nvSpPr>
        <p:spPr>
          <a:xfrm>
            <a:off x="8058240" y="4149720"/>
            <a:ext cx="966600" cy="965160"/>
          </a:xfrm>
          <a:prstGeom prst="roundRect">
            <a:avLst>
              <a:gd name="adj" fmla="val 16667"/>
            </a:avLst>
          </a:prstGeom>
          <a:noFill/>
          <a:ln cap="sq" w="19080">
            <a:solidFill>
              <a:srgbClr val="0073c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1" name=""/>
          <p:cNvGrpSpPr/>
          <p:nvPr/>
        </p:nvGrpSpPr>
        <p:grpSpPr>
          <a:xfrm>
            <a:off x="7701120" y="803160"/>
            <a:ext cx="1779480" cy="1195560"/>
            <a:chOff x="7701120" y="803160"/>
            <a:chExt cx="1779480" cy="1195560"/>
          </a:xfrm>
        </p:grpSpPr>
        <p:pic>
          <p:nvPicPr>
            <p:cNvPr id="22" name="" descr=""/>
            <p:cNvPicPr/>
            <p:nvPr/>
          </p:nvPicPr>
          <p:blipFill>
            <a:blip r:embed="rId4"/>
            <a:stretch/>
          </p:blipFill>
          <p:spPr>
            <a:xfrm>
              <a:off x="7701120" y="803160"/>
              <a:ext cx="1779480" cy="119556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23" name=""/>
            <p:cNvSpPr/>
            <p:nvPr/>
          </p:nvSpPr>
          <p:spPr>
            <a:xfrm>
              <a:off x="8056800" y="824040"/>
              <a:ext cx="979200" cy="979200"/>
            </a:xfrm>
            <a:prstGeom prst="roundRect">
              <a:avLst>
                <a:gd name="adj" fmla="val 16667"/>
              </a:avLst>
            </a:prstGeom>
            <a:noFill/>
            <a:ln cap="sq" w="19080">
              <a:solidFill>
                <a:srgbClr val="0073c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4" name=""/>
          <p:cNvGrpSpPr/>
          <p:nvPr/>
        </p:nvGrpSpPr>
        <p:grpSpPr>
          <a:xfrm>
            <a:off x="8028000" y="1928880"/>
            <a:ext cx="1633680" cy="1128600"/>
            <a:chOff x="8028000" y="1928880"/>
            <a:chExt cx="1633680" cy="1128600"/>
          </a:xfrm>
        </p:grpSpPr>
        <p:pic>
          <p:nvPicPr>
            <p:cNvPr id="25" name="" descr=""/>
            <p:cNvPicPr/>
            <p:nvPr/>
          </p:nvPicPr>
          <p:blipFill>
            <a:blip r:embed="rId5"/>
            <a:stretch/>
          </p:blipFill>
          <p:spPr>
            <a:xfrm>
              <a:off x="8028000" y="1928880"/>
              <a:ext cx="1633680" cy="112860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26" name=""/>
            <p:cNvSpPr/>
            <p:nvPr/>
          </p:nvSpPr>
          <p:spPr>
            <a:xfrm>
              <a:off x="8058240" y="1946160"/>
              <a:ext cx="965160" cy="965160"/>
            </a:xfrm>
            <a:prstGeom prst="roundRect">
              <a:avLst>
                <a:gd name="adj" fmla="val 16667"/>
              </a:avLst>
            </a:prstGeom>
            <a:noFill/>
            <a:ln cap="sq" w="19080">
              <a:solidFill>
                <a:srgbClr val="0073c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1130400" y="3230280"/>
            <a:ext cx="683568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9900"/>
                </a:solidFill>
                <a:effectLst/>
                <a:uFillTx/>
                <a:latin typeface="Times New Roman"/>
              </a:rPr>
              <a:t>Enron Transportation Services</a:t>
            </a:r>
            <a:br>
              <a:rPr sz="3200"/>
            </a:br>
            <a:r>
              <a:rPr b="1" lang="en-US" sz="3200" strike="noStrike" u="none">
                <a:solidFill>
                  <a:srgbClr val="ff9900"/>
                </a:solidFill>
                <a:effectLst/>
                <a:uFillTx/>
                <a:latin typeface="Times New Roman"/>
              </a:rPr>
              <a:t>Operations Support Services</a:t>
            </a:r>
            <a:endParaRPr b="1" i="1" lang="en-US" sz="3200" strike="noStrike" u="none">
              <a:solidFill>
                <a:srgbClr val="ff9900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subTitle"/>
          </p:nvPr>
        </p:nvSpPr>
        <p:spPr>
          <a:xfrm>
            <a:off x="1766520" y="4491000"/>
            <a:ext cx="562932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VISION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 be valued by our customers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 a world-class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Operations Support Organization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946080" y="87480"/>
            <a:ext cx="6864480" cy="61416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Mission Statement</a:t>
            </a:r>
            <a:endParaRPr b="1" i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947520" y="1247760"/>
            <a:ext cx="6792840" cy="48052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100000"/>
              </a:lnSpc>
              <a:spcBef>
                <a:spcPts val="24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Financial Planning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2001"/>
              </a:spcBef>
              <a:buClr>
                <a:srgbClr val="ff9900"/>
              </a:buClr>
              <a:buSzPct val="8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Support ETS business unit objectives through effective analysis of financial information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2001"/>
              </a:spcBef>
              <a:buClr>
                <a:srgbClr val="ff9900"/>
              </a:buClr>
              <a:buSzPct val="8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Be the focal point for all financial planning activities for ETS OPS &amp; OSS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2001"/>
              </a:spcBef>
              <a:buClr>
                <a:srgbClr val="ff9900"/>
              </a:buClr>
              <a:buSzPct val="8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Establish, disseminate, and maintain standardized guidelines for planning and reporting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2001"/>
              </a:spcBef>
              <a:buClr>
                <a:srgbClr val="ff9900"/>
              </a:buClr>
              <a:buSzPct val="8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Ensure accuracy and integrity of data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1800"/>
              </a:spcBef>
              <a:buClr>
                <a:srgbClr val="ff9900"/>
              </a:buClr>
              <a:buSzPct val="8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Provide accurate, consistent reporting presentation format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946080" y="87480"/>
            <a:ext cx="6864480" cy="61416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Mission Statement</a:t>
            </a:r>
            <a:endParaRPr b="1" i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947520" y="1247760"/>
            <a:ext cx="6887880" cy="48052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Codes &amp; Compliance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ff9900"/>
              </a:buClr>
              <a:buSzPct val="8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Maintain complete and accurate records to insure compliance with all local, state, and federal regulatory authorities utilizing the ETS electronic compliance system in use.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ff9900"/>
              </a:buClr>
              <a:buSzPct val="8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Continuously monitor compliance with established procedures and notify management of any variance immediately.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ff9900"/>
              </a:buClr>
              <a:buSzPct val="8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Assist in compliance audits, as required.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ff9900"/>
              </a:buClr>
              <a:buSzPct val="8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Coordinate with various ETS departments the updating and record keeping requirements for all compliance procedures.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ff9900"/>
              </a:buClr>
              <a:buSzPct val="8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Monitor compliance with established ETS Procedures.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transition spd="med">
    <p:zoom dir="out"/>
  </p:transition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946080" y="87480"/>
            <a:ext cx="6864480" cy="61416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Mission Statement</a:t>
            </a:r>
            <a:endParaRPr b="1" i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947520" y="1247760"/>
            <a:ext cx="6887880" cy="48052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Administrative Services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ff9900"/>
              </a:buClr>
              <a:buSzPct val="8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Promote customer satisfaction by providing accurate, cost effective, and solution oriented Administrative Services, which include, but are not limited to A/P, timekeeping, contract administration, financial reporting, training, standardized administrative guidelines, etc.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Contract Administrative Services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ff9900"/>
              </a:buClr>
              <a:buSzPct val="8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Provide the highest quality service to our customers by developing, executing and maintaining contracts while identifying and managing risk in a cost effective, accurate and timely manner.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transition spd="med">
    <p:zoom dir="out"/>
  </p:transition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946080" y="87480"/>
            <a:ext cx="6864480" cy="61416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Mission Statement</a:t>
            </a:r>
            <a:endParaRPr b="1" i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906480" y="1098720"/>
            <a:ext cx="6888240" cy="48052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Training Services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ff9900"/>
              </a:buClr>
              <a:buSzPct val="8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Develop, maintain, and implement the ETS operator qualification program in accordance with DOT 192 &amp; 195.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ff9900"/>
              </a:buClr>
              <a:buSzPct val="8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Partner with operations to build and maintain its workforce through skill based pay and technical training programs.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ff9900"/>
              </a:buClr>
              <a:buSzPct val="8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Record and accurately document all training conducted within ETS.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transition spd="med">
    <p:zoom dir="out"/>
  </p:transition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946080" y="87480"/>
            <a:ext cx="6864480" cy="61416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Mission Statement</a:t>
            </a:r>
            <a:endParaRPr b="1" i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/>
          </p:nvPr>
        </p:nvSpPr>
        <p:spPr>
          <a:xfrm>
            <a:off x="906480" y="1098720"/>
            <a:ext cx="6888240" cy="48052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Procurement &amp; Supply Management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ff9900"/>
              </a:buClr>
              <a:buSzPct val="8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Promote customer satisfaction by securing (high quality) goods and services on time and on budget.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ff9900"/>
              </a:buClr>
              <a:buSzPct val="8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Maintain optimal inventory levels at internal and external locations that will contribute to non-compromised system reliability.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ff9900"/>
              </a:buClr>
              <a:buSzPct val="8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Maximize return on the disposition of surplus project and inventory materials and retired assets.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transition spd="med">
    <p:zoom dir="out"/>
  </p:transition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946080" y="87480"/>
            <a:ext cx="6864480" cy="61416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Mission Statement</a:t>
            </a:r>
            <a:endParaRPr b="1" i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/>
          </p:nvPr>
        </p:nvSpPr>
        <p:spPr>
          <a:xfrm>
            <a:off x="906480" y="1098720"/>
            <a:ext cx="6888240" cy="48052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Procurement &amp; Supply Management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ff9900"/>
              </a:buClr>
              <a:buSzPct val="8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Provide acquisition and disposal of safe, reliable, and cost effective transportation and work equipment while minimizing or optimizing life cycle costs.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ff9900"/>
              </a:buClr>
              <a:buSzPct val="8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Provide reliable services for the receiving, storing, handling, and issuing of goods.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transition spd="med">
    <p:zoom dir="out"/>
  </p:transition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2259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1999-07-06T12:05:45Z</dcterms:created>
  <dc:creator>Ricki L. Winters</dc:creator>
  <dc:description/>
  <dc:language>en-US</dc:language>
  <cp:lastModifiedBy>mbrassf</cp:lastModifiedBy>
  <cp:lastPrinted>2000-11-20T17:11:27Z</cp:lastPrinted>
  <dcterms:modified xsi:type="dcterms:W3CDTF">2001-10-22T09:08:36Z</dcterms:modified>
  <cp:revision>171</cp:revision>
  <dc:subject/>
  <dc:title>No Slide Title</dc:title>
</cp:coreProperties>
</file>