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jpeg" ContentType="image/jpeg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7034213" cy="9309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943600" y="4267080"/>
            <a:ext cx="3200400" cy="259092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3200400" cy="259092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700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700"/>
              </a:spcBef>
              <a:buClr>
                <a:srgbClr val="3333cc"/>
              </a:buClr>
              <a:buFont typeface="Webding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3886200" y="64004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>
          <a:xfrm>
            <a:off x="7924320" y="6400440"/>
            <a:ext cx="762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0A6E859-6655-4891-BDB3-C4B0EFBFCC0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>
          <a:xfrm>
            <a:off x="685800" y="6400440"/>
            <a:ext cx="312408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400" strike="noStrike" u="none">
                <a:solidFill>
                  <a:srgbClr val="0033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943600" y="4267080"/>
            <a:ext cx="3200400" cy="259092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3200400" cy="259092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700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700"/>
              </a:spcBef>
              <a:buClr>
                <a:srgbClr val="3333cc"/>
              </a:buClr>
              <a:buFont typeface="Webding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3886200" y="64004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7924320" y="6400440"/>
            <a:ext cx="762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8FAC2B8-E48E-48BA-902E-9FE504B1E46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ftr" idx="6"/>
          </p:nvPr>
        </p:nvSpPr>
        <p:spPr>
          <a:xfrm>
            <a:off x="685800" y="6400440"/>
            <a:ext cx="312408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400" strike="noStrike" u="none">
                <a:solidFill>
                  <a:srgbClr val="0033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943600" y="4267080"/>
            <a:ext cx="3200400" cy="259092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3200400" cy="259092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700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700"/>
              </a:spcBef>
              <a:buClr>
                <a:srgbClr val="3333cc"/>
              </a:buClr>
              <a:buFont typeface="Webding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3886200" y="64004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8"/>
          </p:nvPr>
        </p:nvSpPr>
        <p:spPr>
          <a:xfrm>
            <a:off x="7924320" y="6400440"/>
            <a:ext cx="762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35EEBC0-BF7A-4B36-98E8-2EA2C4C1C4C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ftr" idx="9"/>
          </p:nvPr>
        </p:nvSpPr>
        <p:spPr>
          <a:xfrm>
            <a:off x="685800" y="6400440"/>
            <a:ext cx="312408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400" strike="noStrike" u="none">
                <a:solidFill>
                  <a:srgbClr val="0033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5943600" y="4267080"/>
            <a:ext cx="3200400" cy="259092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0" y="0"/>
            <a:ext cx="3200400" cy="259092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1371240"/>
            <a:ext cx="7772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1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393E699-5A86-45A6-8902-97B79566DEA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685440" y="533520"/>
            <a:ext cx="5398920" cy="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Isologo2" descr=""/>
          <p:cNvPicPr/>
          <p:nvPr/>
        </p:nvPicPr>
        <p:blipFill>
          <a:blip r:embed="rId4"/>
          <a:stretch/>
        </p:blipFill>
        <p:spPr>
          <a:xfrm>
            <a:off x="6095880" y="193680"/>
            <a:ext cx="2401920" cy="425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algn="ctr">
              <a:spcBef>
                <a:spcPts val="499"/>
              </a:spcBef>
              <a:buClr>
                <a:srgbClr val="3333cc"/>
              </a:buClr>
              <a:buFont typeface="Webdings" charset="2"/>
              <a:buChar char="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4.jpeg"/><Relationship Id="rId3" Type="http://schemas.openxmlformats.org/officeDocument/2006/relationships/image" Target="../media/image4.jpeg"/><Relationship Id="rId4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4.jpeg"/><Relationship Id="rId3" Type="http://schemas.openxmlformats.org/officeDocument/2006/relationships/image" Target="../media/image4.jpeg"/><Relationship Id="rId4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Credit Policy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Virtual Bidding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1295280" y="3657240"/>
            <a:ext cx="6400800" cy="198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Presented 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August 13, 2001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the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BSP Subcommittee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Settlement Info Availability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1143000" y="2133720"/>
          <a:ext cx="6858000" cy="3612960"/>
        </p:xfrm>
        <a:graphic>
          <a:graphicData uri="http://schemas.openxmlformats.org/drawingml/2006/table">
            <a:tbl>
              <a:tblPr/>
              <a:tblGrid>
                <a:gridCol w="2286000"/>
                <a:gridCol w="2209680"/>
                <a:gridCol w="2362320"/>
              </a:tblGrid>
              <a:tr h="13298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DAM Bids Due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blipFill rotWithShape="0">
                      <a:blip r:embed="rId1"/>
                      <a:tile tx="0" ty="0" sx="100000" sy="100000" algn="ctr"/>
                    </a:blip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Virtual Bid 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Contract Day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blipFill rotWithShape="0">
                      <a:blip r:embed="rId2"/>
                      <a:tile tx="0" ty="0" sx="100000" sy="100000" algn="ctr"/>
                    </a:blip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Virtual Bid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Settlement Known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(DAM vs. RT)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blipFill rotWithShape="0">
                      <a:blip r:embed="rId3"/>
                      <a:tile tx="0" ty="0" sx="100000" sy="100000" algn="ctr"/>
                    </a:blipFill>
                  </a:tcPr>
                </a:tc>
              </a:tr>
              <a:tr h="93996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9160" indent="-11916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5:00 AM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1" lang="en-US" sz="1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Arial Narrow"/>
                        </a:rPr>
                        <a:t>Monday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Tuesday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Wednesday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1" lang="en-US" sz="1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Arial Narrow"/>
                        </a:rPr>
                        <a:t>Thursday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ffcc00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11916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Tuesday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11916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Wednesday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11916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Thursday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11916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Friday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ffcc00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22392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Arial Narrow"/>
                        </a:rPr>
                        <a:t>Thursday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22392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Friday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22392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Saturday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22392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Sunday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ffcc00">
                        <a:alpha val="50000"/>
                      </a:srgbClr>
                    </a:solidFill>
                  </a:tcPr>
                </a:tc>
              </a:tr>
              <a:tr h="134316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9160" indent="-11916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Friday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Saturday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Sunday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11916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Saturday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11916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Sunday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11916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Monday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22392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Monday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22392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Tuesday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22392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Wednesday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2" name=""/>
          <p:cNvSpPr/>
          <p:nvPr/>
        </p:nvSpPr>
        <p:spPr>
          <a:xfrm>
            <a:off x="2129400" y="1584360"/>
            <a:ext cx="5018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Unknown Exposure always 3 days, at least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010280" y="3429000"/>
            <a:ext cx="228600" cy="609480"/>
          </a:xfrm>
          <a:custGeom>
            <a:avLst/>
            <a:gdLst>
              <a:gd name="textAreaLeft" fmla="*/ 0 w 228600"/>
              <a:gd name="textAreaRight" fmla="*/ 82440 w 228600"/>
              <a:gd name="textAreaTop" fmla="*/ 15840 h 609480"/>
              <a:gd name="textAreaBottom" fmla="*/ 593640 h 6094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238880" y="3581280"/>
            <a:ext cx="6098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Days UnknownExposure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5BD74BF-960B-491B-9BEB-31E8AD04287A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Settlement Info Availability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1143000" y="2133720"/>
          <a:ext cx="6858000" cy="2682720"/>
        </p:xfrm>
        <a:graphic>
          <a:graphicData uri="http://schemas.openxmlformats.org/drawingml/2006/table">
            <a:tbl>
              <a:tblPr/>
              <a:tblGrid>
                <a:gridCol w="2286000"/>
                <a:gridCol w="2209680"/>
                <a:gridCol w="2362320"/>
              </a:tblGrid>
              <a:tr h="13298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DAM Bids Due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blipFill rotWithShape="0">
                      <a:blip r:embed="rId1"/>
                      <a:tile tx="0" ty="0" sx="100000" sy="100000" algn="ctr"/>
                    </a:blip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Virtual Bid 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Contract Day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blipFill rotWithShape="0">
                      <a:blip r:embed="rId2"/>
                      <a:tile tx="0" ty="0" sx="100000" sy="100000" algn="ctr"/>
                    </a:blip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Virtual Bid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Settlement Known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(DAM vs. RT)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blipFill rotWithShape="0">
                      <a:blip r:embed="rId3"/>
                      <a:tile tx="0" ty="0" sx="100000" sy="100000" algn="ctr"/>
                    </a:blipFill>
                  </a:tcPr>
                </a:tc>
              </a:tr>
              <a:tr h="160308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9160" indent="-11916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5:00 AM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1" lang="en-US" sz="1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Arial Narrow"/>
                        </a:rPr>
                        <a:t>Tuesday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Wednesday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Thursday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1" lang="en-US" sz="1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Arial Narrow"/>
                        </a:rPr>
                        <a:t>Friday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Saturday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Sunday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	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Monday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11916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Wednesday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11916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Thursday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11916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Friday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11916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Saturday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11916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Sunday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11916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Monday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11916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Tuesday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22392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Arial Narrow"/>
                        </a:rPr>
                        <a:t>Friday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22392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Saturday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22392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Sunday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22392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Monday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22392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Tuesday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22392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Wednesday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19160" indent="-11916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22392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Thursday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7" name=""/>
          <p:cNvSpPr/>
          <p:nvPr/>
        </p:nvSpPr>
        <p:spPr>
          <a:xfrm>
            <a:off x="7086600" y="3429000"/>
            <a:ext cx="228600" cy="1295280"/>
          </a:xfrm>
          <a:custGeom>
            <a:avLst/>
            <a:gdLst>
              <a:gd name="textAreaLeft" fmla="*/ 0 w 228600"/>
              <a:gd name="textAreaRight" fmla="*/ 82440 w 228600"/>
              <a:gd name="textAreaTop" fmla="*/ 33480 h 1295280"/>
              <a:gd name="textAreaBottom" fmla="*/ 1261800 h 12952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315200" y="3809880"/>
            <a:ext cx="6094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 Days UnknownExposure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128320" y="1584360"/>
            <a:ext cx="4990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Unknown Exposure can be 6 days or more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8BB1A87-C92C-4CFF-80D5-D804ACE40C91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Monitoring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Daily Monitoring of Bids Submitted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Bid box automatically rejects all bids for MP if total MWHs bid for day exceeds authorized MWHs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Authorized MWHs based upon collateral posted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 notified ASAP/Real-Time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Daily Monitoring of Accumulated Receivable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Credit Manager monitors accumulated Virtual Bidding Receivable vs. Collateral Posted for each MP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Early Warning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 contacted when Accumulated Receivable = 25% of collateral  posted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Advisory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Call for Collateral/Paydown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When Accumulative Receivable = 50% of collateral posted Market Participant is requested to either: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 down Virtual Bidding Receivable in full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Post Additional Collateral to reestablish 14-day coverage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" name=""/>
          <p:cNvSpPr/>
          <p:nvPr/>
        </p:nvSpPr>
        <p:spPr>
          <a:xfrm>
            <a:off x="5638680" y="5486400"/>
            <a:ext cx="106704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6172200" y="571464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629400" y="5562720"/>
            <a:ext cx="2209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ff0000"/>
                </a:solidFill>
                <a:effectLst/>
                <a:uFillTx/>
                <a:latin typeface="Arial"/>
              </a:rPr>
              <a:t>By Next Business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D5CD76F-CA3E-4882-8D7D-B57858E74CF1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Enforcement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685800" y="1523520"/>
            <a:ext cx="777240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 Narrow"/>
              </a:rPr>
              <a:t>Trading privileges temporarily suspended if additional collateral or paydown not provided by close of business on 1</a:t>
            </a:r>
            <a:r>
              <a:rPr b="1" lang="en-US" sz="2400" strike="noStrike" u="none" baseline="30000">
                <a:solidFill>
                  <a:srgbClr val="ff0000"/>
                </a:solidFill>
                <a:effectLst/>
                <a:uFillTx/>
                <a:latin typeface="Arial Narrow"/>
              </a:rPr>
              <a:t>st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 Narrow"/>
              </a:rPr>
              <a:t> business day after notification by NYISO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7x24 Market Operations</a:t>
            </a:r>
            <a:endParaRPr b="0" i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MPs must provide 7-day 24-hour contact</a:t>
            </a:r>
            <a:endParaRPr b="0" i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Upon notice, MP must acknowledge notice and commit to paydown or provide collateral on next business day</a:t>
            </a:r>
            <a:endParaRPr b="0" i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D80E23-FB5E-40B5-9D6E-3549C624D2FF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Exposure Protection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815328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457200" indent="-457200">
              <a:spcBef>
                <a:spcPts val="4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 Narrow"/>
              </a:rPr>
              <a:t>Market-wide Virtual Bidding Trading </a:t>
            </a:r>
            <a:r>
              <a:rPr b="1" lang="en-US" sz="1600" strike="noStrike" u="sng">
                <a:solidFill>
                  <a:srgbClr val="ff0000"/>
                </a:solidFill>
                <a:effectLst/>
                <a:uFillTx/>
                <a:latin typeface="Arial Narrow"/>
              </a:rPr>
              <a:t>“May Be”</a:t>
            </a: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 Narrow"/>
              </a:rPr>
              <a:t> Suspended if Unknown Exposure Greater than 3 days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spcBef>
                <a:spcPts val="349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Reason</a:t>
            </a:r>
            <a:endParaRPr b="0" i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spcBef>
                <a:spcPts val="300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Settlement information not available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spcBef>
                <a:spcPts val="300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System problem/Price reservations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spcBef>
                <a:spcPts val="349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Decision Criteria</a:t>
            </a:r>
            <a:endParaRPr b="0" i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spcBef>
                <a:spcPts val="300"/>
              </a:spcBef>
              <a:buClr>
                <a:srgbClr val="3333cc"/>
              </a:buClr>
              <a:buFont typeface="Arial Narrow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 Narrow"/>
              </a:rPr>
              <a:t>Immediate Suspension if: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 Narrow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Total Virtual Bidding Accounts Receivable = 50% of total Virtual Bidding Collateral Posted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spcBef>
                <a:spcPts val="300"/>
              </a:spcBef>
              <a:buClr>
                <a:srgbClr val="3333cc"/>
              </a:buClr>
              <a:buFont typeface="Arial Narrow"/>
              <a:buAutoNum type="arabicParenR" startAt="2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If Total Virtual Bidding Accounts Receivable less than 50% of total Virtual Bidding Collateral Posted – NYISO Considers Projected System Restoration Time, Time to Correct Reserved Prices, Historical Market Volatility, Market Participant Concentration, etc. and makes </a:t>
            </a: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 Narrow"/>
              </a:rPr>
              <a:t>a judgment call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whether/or not to suspend Virtual Bidding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57200" indent="-457200">
              <a:spcBef>
                <a:spcPts val="4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Decision Authority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spcBef>
                <a:spcPts val="349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CEO or CFO</a:t>
            </a:r>
            <a:endParaRPr b="0" i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spcBef>
                <a:spcPts val="349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BOD Finance Committee Chair</a:t>
            </a:r>
            <a:endParaRPr b="0" i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(Advisory: Time is of essence)</a:t>
            </a:r>
            <a:endParaRPr b="0" i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57200" indent="-457200">
              <a:spcBef>
                <a:spcPts val="4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Notification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spcBef>
                <a:spcPts val="349"/>
              </a:spcBef>
              <a:buClr>
                <a:srgbClr val="003300"/>
              </a:buClr>
              <a:buFont typeface="Arial Narrow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notified ASAP that Virtual Bid Market Trading may be suspended</a:t>
            </a:r>
            <a:endParaRPr b="0" i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spcBef>
                <a:spcPts val="300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Today’s 5:00 AM bids valid/Tomorrow’s 5:00 AM bids?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spcBef>
                <a:spcPts val="300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Best efforts to issue notification by noon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spcBef>
                <a:spcPts val="300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Brief statement of reason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spcBef>
                <a:spcPts val="349"/>
              </a:spcBef>
              <a:buClr>
                <a:srgbClr val="003300"/>
              </a:buClr>
              <a:buFont typeface="Arial Narrow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Decision made and market notified by 4:00 PM</a:t>
            </a:r>
            <a:endParaRPr b="0" i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5720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A22F2FB-8EA5-4A57-86DA-F43CB444D274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Market Protection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815328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4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 Narrow"/>
              </a:rPr>
              <a:t>The NYISO may suspend Market-wide Virtual Bidding Trading if, in the sole judgment of the NYISO, the implementation of Virtual Bidding has caused a market aberration that impairs the ability of the NYISO to effectively manage Market Participant risk exposure or the NYISO’s ability to maintain the reliability of the electric system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57200" indent="-45720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57200" indent="-457200">
              <a:spcBef>
                <a:spcPts val="4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Decision Authority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spcBef>
                <a:spcPts val="349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CEO or CFO</a:t>
            </a:r>
            <a:endParaRPr b="0" i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spcBef>
                <a:spcPts val="349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BOD Finance Committee Chair</a:t>
            </a:r>
            <a:endParaRPr b="0" i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(Advisory: Time is of essence)</a:t>
            </a:r>
            <a:endParaRPr b="0" i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57200" indent="-457200">
              <a:spcBef>
                <a:spcPts val="4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Notification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spcBef>
                <a:spcPts val="349"/>
              </a:spcBef>
              <a:buClr>
                <a:srgbClr val="003300"/>
              </a:buClr>
              <a:buFont typeface="Arial Narrow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notified ASAP that Virtual Bid Market Trading may be suspended</a:t>
            </a:r>
            <a:endParaRPr b="0" i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spcBef>
                <a:spcPts val="300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Today’s 5:00 AM bids valid/Tomorrow’s 5:00 AM bids?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spcBef>
                <a:spcPts val="300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Best efforts to issue notification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spcBef>
                <a:spcPts val="300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Brief statement of reason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spcBef>
                <a:spcPts val="349"/>
              </a:spcBef>
              <a:buClr>
                <a:srgbClr val="003300"/>
              </a:buClr>
              <a:buFont typeface="Arial Narrow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Decision can be made at anytime</a:t>
            </a:r>
            <a:endParaRPr b="0" i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5720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1DC8604-2582-4019-BB0C-7328A1105E7A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Loss Sharing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85800" y="15235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All Market Participants will share in losses resulting from default of a virtual bidder on a virtual bid obligation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Physical Loads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Virtual Bidders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Physical Generators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TCC Market Participants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Full collateralization should minimize losses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 0 Risk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97 percentile price spreads / 14 days collateral / 50 % Collateral Usage Threshold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 Narrow"/>
              </a:rPr>
              <a:t>Loss sharing associated with default of a Market Participant in non virtual bid transaction continues to be covered by loads only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Currently being reconsidered as part of overall credit policy review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F6CDAC0-0034-4DCC-9FE6-1D06E2A9F205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Loss Sharing Formula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% Loss for MP = MP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 (Gross A/R + Gross A/P) in month of loss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NYISO (Gross A/R + Gross A/P) in month of loss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Loss Obligation of MP = (% Loss for MP) x $ Amount of Total Loss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4C6FD6C-0FE0-4F94-846D-3D21C581D7B1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Resolution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The Management Committee concurs with the Interim Credit Policy for Virtual Bidding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The Management Committee authorizes the Board to make the necessary Tariff filing to implement the policy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101424C-6874-4452-A2C4-921AFA1FD860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Virtual Bidding Characteristics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44792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Purely Financial Transactions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Virtual Load Bidders: Do Not Consume Energy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Virtual Supply Bidders: Do Not Supply Energy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New/Untested Market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24 Hours/7 days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7307588-9FFD-454B-9950-BEEB37F6DE9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Virtual Bidding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Virtual Load Bid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Day-Ahead purchase of energy 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Day-Ahead energy purchase is sold back in Real-Time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Actual energy consumed = 0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Virtual Supply Bid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Day-Ahead sale of energy 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Day-Ahead energy sale is bought back in Real-Time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Actual energy supplied = 0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735131C-1A65-46BA-B6FA-53D9EF7B2A0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Interim Credit Policy Goals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Support 11/1/01 Implementation Date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Keep it Simple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Two Phases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Phase One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:  </a:t>
            </a:r>
            <a:r>
              <a:rPr b="0" i="1" lang="en-US" sz="24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Interim Policy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Conservative approach to support 11/1/01 implementation date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Minimize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Phase Two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:  </a:t>
            </a:r>
            <a:r>
              <a:rPr b="0" i="1" lang="en-US" sz="24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Revisit Policy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Integrate Virtual Bidding Credit Policy into overall Credit Policy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Revise Virtual Bidding Credit Policy based upon experience?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Timeframe – 1</a:t>
            </a:r>
            <a:r>
              <a:rPr b="0" lang="en-US" sz="2000" strike="noStrike" u="none" baseline="30000">
                <a:solidFill>
                  <a:srgbClr val="000000"/>
                </a:solidFill>
                <a:effectLst/>
                <a:uFillTx/>
                <a:latin typeface="Arial Narrow"/>
              </a:rPr>
              <a:t>st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Quarter of next year?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AB82DEF-F5A0-40BD-BC65-992201E70106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Interim Credit Policy Approach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Fully collateralized credit limits for Virtual Bidding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Applies to “ALL” Market Participants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Rated Entities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Unrated Entities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Form of collateral restricted to </a:t>
            </a: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Cash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or </a:t>
            </a: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Irrevocable Letter of Credit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B862C82-B9D5-40F5-98AD-DDE4201995E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2514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Collateralized Credit Limits = 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E2036B7-0D51-414B-A71C-F4A6F454981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Fully Collateralized Credit Limits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440" y="914400"/>
            <a:ext cx="845820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57200" indent="-4572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Objective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lnSpc>
                <a:spcPct val="90000"/>
              </a:lnSpc>
              <a:spcBef>
                <a:spcPts val="400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Determine the # of MWHs an entity can bid  in a day (24 hour period)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Virtual Load or Virtual Supply combined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Based upon the collateral posted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57200" indent="-4572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Considerations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lnSpc>
                <a:spcPct val="90000"/>
              </a:lnSpc>
              <a:spcBef>
                <a:spcPts val="400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Exposure Components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The Price Delta (DAM vs.RTM) per 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Number of MWHs Bid In A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Number of Days in the Exposure Calculation Period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57200" indent="-4572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Collateral Calculation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lnSpc>
                <a:spcPct val="90000"/>
              </a:lnSpc>
              <a:spcBef>
                <a:spcPts val="400"/>
              </a:spcBef>
              <a:buClr>
                <a:srgbClr val="003300"/>
              </a:buClr>
              <a:buFont typeface="Arial Narrow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Determine required Collateral for each MWH bid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Based upon 97 percentile price delta observed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Most recent/available rolling 3-Month period or {June/July/August} period; whichever is higher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Peak Hours (HB 6:00 AM – HE 10:00 PM)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Highest Zonal or Proxy Bus Delta observed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Adjust if +10% (upward only for interim proposal)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38080" indent="-380880">
              <a:lnSpc>
                <a:spcPct val="90000"/>
              </a:lnSpc>
              <a:spcBef>
                <a:spcPts val="400"/>
              </a:spcBef>
              <a:buClr>
                <a:srgbClr val="003300"/>
              </a:buClr>
              <a:buFont typeface="Arial Narrow"/>
              <a:buAutoNum type="arabicParenR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Determine Daily Exposure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Multiply required Collateral for each  MWH bid by the number of MWHs the MP plans to bid in a day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714680" indent="-34308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MP tells the NYISO the maximum number of MWHs they wish to bid in a day: (24-hour period)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38080" indent="-380880">
              <a:lnSpc>
                <a:spcPct val="90000"/>
              </a:lnSpc>
              <a:spcBef>
                <a:spcPts val="400"/>
              </a:spcBef>
              <a:buClr>
                <a:srgbClr val="003300"/>
              </a:buClr>
              <a:buFont typeface="Times New Roman"/>
              <a:buAutoNum type="arabicParenR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Determine Total Collateral Requirement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Daily Exposure multiplied by # of days in exposure calculation period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74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Exposure Calculation Period = 14 Days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2D83539-25CE-4416-8E87-52F4CC6F414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Collateral Calculation: Example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815328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Elements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Historic Price Delta per MWH: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$95.78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Number of MWHs Bid in a Day: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1600 MWH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100 MW’s Bid each hour for 16 hours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OR</a:t>
            </a:r>
            <a:endParaRPr b="0" i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1600 MW’s Bid in one hour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OR</a:t>
            </a:r>
            <a:endParaRPr b="0" i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ebdings" charset="2"/>
              <a:buChar char="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Any combination of bidding patterns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Exposure  Calculation Period: 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14 Days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33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Required Collateral to Bid 1600 MWH/Day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" name=""/>
          <p:cNvSpPr/>
          <p:nvPr/>
        </p:nvSpPr>
        <p:spPr>
          <a:xfrm>
            <a:off x="914400" y="3809880"/>
            <a:ext cx="5638680" cy="1931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Calculation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Delta: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95.78 per MWHR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 of MWHs Bid: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x   1600 MWHR/day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Exposure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$ 153,248/day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 Days Exposure Calculation Period: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x             14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Collateral Required: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$2,145,472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800600" y="5791320"/>
            <a:ext cx="1066680" cy="609480"/>
          </a:xfrm>
          <a:custGeom>
            <a:avLst/>
            <a:gdLst>
              <a:gd name="textAreaLeft" fmla="*/ 355680 w 1066680"/>
              <a:gd name="textAreaRight" fmla="*/ 913680 w 1066680"/>
              <a:gd name="textAreaTop" fmla="*/ 351000 h 609480"/>
              <a:gd name="textAreaBottom" fmla="*/ 522000 h 6094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15540"/>
                </a:moveTo>
                <a:lnTo>
                  <a:pt x="12440" y="15540"/>
                </a:lnTo>
                <a:lnTo>
                  <a:pt x="12440" y="7200"/>
                </a:lnTo>
                <a:lnTo>
                  <a:pt x="9340" y="7200"/>
                </a:lnTo>
                <a:lnTo>
                  <a:pt x="15470" y="0"/>
                </a:lnTo>
                <a:lnTo>
                  <a:pt x="21600" y="7200"/>
                </a:lnTo>
                <a:lnTo>
                  <a:pt x="18500" y="7200"/>
                </a:lnTo>
                <a:lnTo>
                  <a:pt x="185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808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934320" y="1828800"/>
            <a:ext cx="121896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Provided by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Participant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324480" y="1905120"/>
            <a:ext cx="533520" cy="228600"/>
          </a:xfrm>
          <a:prstGeom prst="leftArrow">
            <a:avLst>
              <a:gd name="adj1" fmla="val 50000"/>
              <a:gd name="adj2" fmla="val 58346"/>
            </a:avLst>
          </a:prstGeom>
          <a:solidFill>
            <a:srgbClr val="00808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934320" y="914400"/>
            <a:ext cx="1523880" cy="838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 only;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delta to be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Determined prior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Actual Implementation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324480" y="1523880"/>
            <a:ext cx="533520" cy="228600"/>
          </a:xfrm>
          <a:prstGeom prst="leftArrow">
            <a:avLst>
              <a:gd name="adj1" fmla="val 50000"/>
              <a:gd name="adj2" fmla="val 58346"/>
            </a:avLst>
          </a:prstGeom>
          <a:solidFill>
            <a:srgbClr val="00808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934320" y="5334120"/>
            <a:ext cx="205740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of LOC @ 1%/yr = $22,000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019920" y="5410080"/>
            <a:ext cx="838080" cy="304920"/>
          </a:xfrm>
          <a:prstGeom prst="leftArrow">
            <a:avLst>
              <a:gd name="adj1" fmla="val 50000"/>
              <a:gd name="adj2" fmla="val 68713"/>
            </a:avLst>
          </a:prstGeom>
          <a:solidFill>
            <a:srgbClr val="00808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BAA12FB-344E-4C94-8C7B-45A302C0E425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Why 14 Days Collateral is Necessary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228600" y="1752120"/>
            <a:ext cx="868680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Total Known and Unknown exposure could reach 13 days (or more)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8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Example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On Friday = 50% of 14 Day Collateral Used =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7 days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By Monday = Next Business Day = 6 days Unknown exposure =  </a:t>
            </a: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6 days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13 days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Safety Margin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</a:t>
            </a: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1 day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14 days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New York Independent System Operator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BF886F0-6AB3-453E-98D5-EF210E7EBE8A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2001-02-09T17:57:07Z</dcterms:created>
  <dc:creator>Kathy Whitaker</dc:creator>
  <dc:description/>
  <dc:language>en-US</dc:language>
  <cp:lastModifiedBy>Denise DeChiaro</cp:lastModifiedBy>
  <cp:lastPrinted>2001-02-09T19:00:43Z</cp:lastPrinted>
  <dcterms:modified xsi:type="dcterms:W3CDTF">2001-08-10T16:37:08Z</dcterms:modified>
  <cp:revision>54</cp:revision>
  <dc:subject/>
  <dc:title>No Slide Title</dc:title>
</cp:coreProperties>
</file>