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_rels/presentation.xml.rels" ContentType="application/vnd.openxmlformats-package.relationships+xml"/>
  <Override PartName="/ppt/media/image1.emf" ContentType="image/x-emf"/>
  <Override PartName="/ppt/media/image3.wmf" ContentType="image/x-wmf"/>
  <Override PartName="/ppt/media/image2.wmf" ContentType="image/x-wmf"/>
  <Override PartName="/ppt/media/image4.wmf" ContentType="image/x-wmf"/>
  <Override PartName="/ppt/embeddings/oleObject1.xlsx" ContentType="application/vnd.openxmlformats-officedocument.spreadsheetml.shee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832600" cy="9161463"/>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2" name="PlaceHolder 1"/>
          <p:cNvSpPr>
            <a:spLocks noGrp="1"/>
          </p:cNvSpPr>
          <p:nvPr>
            <p:ph type="title"/>
          </p:nvPr>
        </p:nvSpPr>
        <p:spPr>
          <a:xfrm>
            <a:off x="762120" y="228240"/>
            <a:ext cx="7772400" cy="1143000"/>
          </a:xfrm>
          <a:prstGeom prst="rect">
            <a:avLst/>
          </a:prstGeom>
          <a:noFill/>
          <a:ln w="0">
            <a:noFill/>
          </a:ln>
        </p:spPr>
        <p:txBody>
          <a:bodyPr lIns="90360" rIns="90360" tIns="44280" bIns="442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4000" strike="noStrike" u="none">
              <a:solidFill>
                <a:srgbClr val="ffff00"/>
              </a:solidFill>
              <a:effectLst/>
              <a:uFillTx/>
              <a:latin typeface="Arial"/>
            </a:endParaRPr>
          </a:p>
        </p:txBody>
      </p:sp>
      <p:sp>
        <p:nvSpPr>
          <p:cNvPr id="3" name="PlaceHolder 2"/>
          <p:cNvSpPr>
            <a:spLocks noGrp="1"/>
          </p:cNvSpPr>
          <p:nvPr>
            <p:ph/>
          </p:nvPr>
        </p:nvSpPr>
        <p:spPr>
          <a:xfrm>
            <a:off x="685800" y="1981080"/>
            <a:ext cx="7772400" cy="4114800"/>
          </a:xfrm>
          <a:prstGeom prst="rect">
            <a:avLst/>
          </a:prstGeom>
          <a:noFill/>
          <a:ln w="0">
            <a:noFill/>
          </a:ln>
        </p:spPr>
        <p:txBody>
          <a:bodyPr lIns="90360" rIns="90360" tIns="44280" bIns="4428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762120" y="228240"/>
            <a:ext cx="7772400" cy="1143000"/>
          </a:xfrm>
          <a:prstGeom prst="rect">
            <a:avLst/>
          </a:prstGeom>
          <a:noFill/>
          <a:ln w="12600">
            <a:solidFill>
              <a:srgbClr val="ffffff"/>
            </a:solidFill>
            <a:miter/>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Click to edit the title text format</a:t>
            </a:r>
            <a:endParaRPr b="1" lang="en-US" sz="4000" strike="noStrike" u="none">
              <a:solidFill>
                <a:srgbClr val="ffff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360" rIns="90360" tIns="44280" bIns="44280" anchor="t">
            <a:normAutofit/>
          </a:bodyPr>
          <a:p>
            <a:pPr marL="343080" indent="-343080">
              <a:spcBef>
                <a:spcPts val="601"/>
              </a:spcBef>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Click to edit the outline text format</a:t>
            </a:r>
            <a:endParaRPr b="1" lang="en-US" sz="2400" strike="noStrike" u="none">
              <a:solidFill>
                <a:srgbClr val="0000ff"/>
              </a:solidFill>
              <a:effectLst/>
              <a:uFillTx/>
              <a:latin typeface="Arial"/>
            </a:endParaRPr>
          </a:p>
          <a:p>
            <a:pPr lvl="1" marL="743040" indent="-285840">
              <a:spcBef>
                <a:spcPts val="601"/>
              </a:spcBef>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Second Outline Level</a:t>
            </a:r>
            <a:endParaRPr b="1" lang="en-US" sz="2400" strike="noStrike" u="none">
              <a:solidFill>
                <a:srgbClr val="0000ff"/>
              </a:solidFill>
              <a:effectLst/>
              <a:uFillTx/>
              <a:latin typeface="Arial"/>
            </a:endParaRPr>
          </a:p>
          <a:p>
            <a:pPr lvl="2" marL="1143000" indent="-228600">
              <a:spcBef>
                <a:spcPts val="601"/>
              </a:spcBef>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Third Outline Level</a:t>
            </a:r>
            <a:endParaRPr b="1" lang="en-US" sz="2400" strike="noStrike" u="none">
              <a:solidFill>
                <a:srgbClr val="0000ff"/>
              </a:solidFill>
              <a:effectLst/>
              <a:uFillTx/>
              <a:latin typeface="Arial"/>
            </a:endParaRPr>
          </a:p>
          <a:p>
            <a:pPr lvl="3" marL="1600200" indent="-228600">
              <a:spcBef>
                <a:spcPts val="601"/>
              </a:spcBef>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Fourth Outline Level</a:t>
            </a:r>
            <a:endParaRPr b="1" lang="en-US" sz="2400" strike="noStrike" u="none">
              <a:solidFill>
                <a:srgbClr val="0000ff"/>
              </a:solidFill>
              <a:effectLst/>
              <a:uFillTx/>
              <a:latin typeface="Arial"/>
            </a:endParaRPr>
          </a:p>
          <a:p>
            <a:pPr lvl="4" marL="2057400" indent="-228600">
              <a:spcBef>
                <a:spcPts val="601"/>
              </a:spcBef>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Fifth Outline Level</a:t>
            </a:r>
            <a:endParaRPr b="1" lang="en-US" sz="2400" strike="noStrike" u="none">
              <a:solidFill>
                <a:srgbClr val="0000ff"/>
              </a:solidFill>
              <a:effectLst/>
              <a:uFillTx/>
              <a:latin typeface="Arial"/>
            </a:endParaRPr>
          </a:p>
          <a:p>
            <a:pPr lvl="5" marL="20574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Sixth Outline Level</a:t>
            </a:r>
            <a:endParaRPr b="1" lang="en-US" sz="2400" strike="noStrike" u="none">
              <a:solidFill>
                <a:srgbClr val="0000ff"/>
              </a:solidFill>
              <a:effectLst/>
              <a:uFillTx/>
              <a:latin typeface="Arial"/>
            </a:endParaRPr>
          </a:p>
          <a:p>
            <a:pPr lvl="6" marL="20574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Seventh Outline Level</a:t>
            </a:r>
            <a:endParaRPr b="1" lang="en-US" sz="2400" strike="noStrike" u="none">
              <a:solidFill>
                <a:srgbClr val="0000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emf"/><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4" name=""/>
          <p:cNvSpPr/>
          <p:nvPr/>
        </p:nvSpPr>
        <p:spPr>
          <a:xfrm flipV="1">
            <a:off x="1905120" y="1828440"/>
            <a:ext cx="0" cy="3809880"/>
          </a:xfrm>
          <a:prstGeom prst="line">
            <a:avLst/>
          </a:prstGeom>
          <a:ln w="1908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 name=""/>
          <p:cNvSpPr/>
          <p:nvPr/>
        </p:nvSpPr>
        <p:spPr>
          <a:xfrm>
            <a:off x="1550880" y="5335560"/>
            <a:ext cx="6937560" cy="0"/>
          </a:xfrm>
          <a:prstGeom prst="line">
            <a:avLst/>
          </a:prstGeom>
          <a:ln w="1908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 name=""/>
          <p:cNvSpPr/>
          <p:nvPr/>
        </p:nvSpPr>
        <p:spPr>
          <a:xfrm>
            <a:off x="1905120" y="4038480"/>
            <a:ext cx="6629400" cy="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7" name=""/>
          <p:cNvSpPr/>
          <p:nvPr/>
        </p:nvSpPr>
        <p:spPr>
          <a:xfrm flipH="1">
            <a:off x="1904760" y="2895480"/>
            <a:ext cx="6629400" cy="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8" name=""/>
          <p:cNvSpPr/>
          <p:nvPr/>
        </p:nvSpPr>
        <p:spPr>
          <a:xfrm>
            <a:off x="1905120" y="2895480"/>
            <a:ext cx="533160" cy="22860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 name=""/>
          <p:cNvSpPr/>
          <p:nvPr/>
        </p:nvSpPr>
        <p:spPr>
          <a:xfrm>
            <a:off x="2438280" y="3124080"/>
            <a:ext cx="533520" cy="76212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0" name=""/>
          <p:cNvSpPr/>
          <p:nvPr/>
        </p:nvSpPr>
        <p:spPr>
          <a:xfrm flipV="1">
            <a:off x="2971800" y="3505320"/>
            <a:ext cx="152280" cy="38088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1" name=""/>
          <p:cNvSpPr/>
          <p:nvPr/>
        </p:nvSpPr>
        <p:spPr>
          <a:xfrm flipH="1" flipV="1">
            <a:off x="3135600" y="3560400"/>
            <a:ext cx="279720" cy="108900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2" name=""/>
          <p:cNvSpPr/>
          <p:nvPr/>
        </p:nvSpPr>
        <p:spPr>
          <a:xfrm flipV="1">
            <a:off x="3429000" y="2908440"/>
            <a:ext cx="0" cy="1676160"/>
          </a:xfrm>
          <a:prstGeom prst="line">
            <a:avLst/>
          </a:prstGeom>
          <a:ln w="28440">
            <a:solidFill>
              <a:srgbClr val="ffffff"/>
            </a:solidFill>
            <a:prstDash val="lgDashDotDot"/>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3" name=""/>
          <p:cNvSpPr/>
          <p:nvPr/>
        </p:nvSpPr>
        <p:spPr>
          <a:xfrm>
            <a:off x="3429000" y="2895480"/>
            <a:ext cx="380880" cy="3812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4" name=""/>
          <p:cNvSpPr/>
          <p:nvPr/>
        </p:nvSpPr>
        <p:spPr>
          <a:xfrm flipV="1">
            <a:off x="4103640" y="1996920"/>
            <a:ext cx="293760" cy="14954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5" name=""/>
          <p:cNvSpPr/>
          <p:nvPr/>
        </p:nvSpPr>
        <p:spPr>
          <a:xfrm>
            <a:off x="4584600" y="2854440"/>
            <a:ext cx="349200" cy="3776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6" name=""/>
          <p:cNvSpPr/>
          <p:nvPr/>
        </p:nvSpPr>
        <p:spPr>
          <a:xfrm flipV="1">
            <a:off x="4921200" y="2360520"/>
            <a:ext cx="219240" cy="8654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7" name=""/>
          <p:cNvSpPr/>
          <p:nvPr/>
        </p:nvSpPr>
        <p:spPr>
          <a:xfrm>
            <a:off x="5240160" y="2882880"/>
            <a:ext cx="422280" cy="33192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8" name=""/>
          <p:cNvSpPr/>
          <p:nvPr/>
        </p:nvSpPr>
        <p:spPr>
          <a:xfrm>
            <a:off x="5653080" y="3191040"/>
            <a:ext cx="533520" cy="76176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9" name=""/>
          <p:cNvSpPr/>
          <p:nvPr/>
        </p:nvSpPr>
        <p:spPr>
          <a:xfrm>
            <a:off x="6145200" y="3913200"/>
            <a:ext cx="395280" cy="30492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0" name=""/>
          <p:cNvSpPr/>
          <p:nvPr/>
        </p:nvSpPr>
        <p:spPr>
          <a:xfrm flipV="1">
            <a:off x="6553080" y="2895120"/>
            <a:ext cx="0" cy="1295640"/>
          </a:xfrm>
          <a:prstGeom prst="line">
            <a:avLst/>
          </a:prstGeom>
          <a:ln w="28440">
            <a:solidFill>
              <a:srgbClr val="ffffff"/>
            </a:solidFill>
            <a:prstDash val="lgDashDotDot"/>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1" name=""/>
          <p:cNvSpPr/>
          <p:nvPr/>
        </p:nvSpPr>
        <p:spPr>
          <a:xfrm>
            <a:off x="6553080" y="2895480"/>
            <a:ext cx="304920" cy="1526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2" name=""/>
          <p:cNvSpPr/>
          <p:nvPr/>
        </p:nvSpPr>
        <p:spPr>
          <a:xfrm>
            <a:off x="1810440" y="2712960"/>
            <a:ext cx="245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p:txBody>
      </p:sp>
      <p:sp>
        <p:nvSpPr>
          <p:cNvPr id="23" name=""/>
          <p:cNvSpPr/>
          <p:nvPr/>
        </p:nvSpPr>
        <p:spPr>
          <a:xfrm rot="16200000">
            <a:off x="784440" y="3804840"/>
            <a:ext cx="14511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Margin account ($)</a:t>
            </a:r>
            <a:endParaRPr b="0" lang="en-US" sz="1200" strike="noStrike" u="none">
              <a:solidFill>
                <a:srgbClr val="ffffff"/>
              </a:solidFill>
              <a:effectLst/>
              <a:uFillTx/>
              <a:latin typeface="Times New Roman"/>
            </a:endParaRPr>
          </a:p>
        </p:txBody>
      </p:sp>
      <p:sp>
        <p:nvSpPr>
          <p:cNvPr id="24" name=""/>
          <p:cNvSpPr/>
          <p:nvPr/>
        </p:nvSpPr>
        <p:spPr>
          <a:xfrm>
            <a:off x="7314840" y="2971800"/>
            <a:ext cx="12139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Original margin</a:t>
            </a:r>
            <a:endParaRPr b="0" lang="en-US" sz="1200" strike="noStrike" u="none">
              <a:solidFill>
                <a:srgbClr val="ffffff"/>
              </a:solidFill>
              <a:effectLst/>
              <a:uFillTx/>
              <a:latin typeface="Times New Roman"/>
            </a:endParaRPr>
          </a:p>
        </p:txBody>
      </p:sp>
      <p:sp>
        <p:nvSpPr>
          <p:cNvPr id="25" name=""/>
          <p:cNvSpPr/>
          <p:nvPr/>
        </p:nvSpPr>
        <p:spPr>
          <a:xfrm>
            <a:off x="3307320" y="2666880"/>
            <a:ext cx="257040" cy="459720"/>
          </a:xfrm>
          <a:prstGeom prst="rect">
            <a:avLst/>
          </a:prstGeom>
          <a:noFill/>
          <a:ln w="0">
            <a:noFill/>
          </a:ln>
        </p:spPr>
        <p:style>
          <a:lnRef idx="0"/>
          <a:fillRef idx="0"/>
          <a:effectRef idx="0"/>
          <a:fontRef idx="minor"/>
        </p:style>
        <p:txBody>
          <a:bodyPr wrap="none"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t>
            </a:r>
            <a:endParaRPr b="0" lang="en-US" sz="2400" strike="noStrike" u="none">
              <a:solidFill>
                <a:srgbClr val="ffffff"/>
              </a:solidFill>
              <a:effectLst/>
              <a:uFillTx/>
              <a:latin typeface="Times New Roman"/>
            </a:endParaRPr>
          </a:p>
        </p:txBody>
      </p:sp>
      <p:sp>
        <p:nvSpPr>
          <p:cNvPr id="26" name=""/>
          <p:cNvSpPr/>
          <p:nvPr/>
        </p:nvSpPr>
        <p:spPr>
          <a:xfrm>
            <a:off x="2343960" y="2971800"/>
            <a:ext cx="245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p:txBody>
      </p:sp>
      <p:sp>
        <p:nvSpPr>
          <p:cNvPr id="27" name=""/>
          <p:cNvSpPr/>
          <p:nvPr/>
        </p:nvSpPr>
        <p:spPr>
          <a:xfrm>
            <a:off x="6853680" y="4114800"/>
            <a:ext cx="1561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Maintenance margin</a:t>
            </a:r>
            <a:endParaRPr b="0" lang="en-US" sz="1200" strike="noStrike" u="none">
              <a:solidFill>
                <a:srgbClr val="ffffff"/>
              </a:solidFill>
              <a:effectLst/>
              <a:uFillTx/>
              <a:latin typeface="Times New Roman"/>
            </a:endParaRPr>
          </a:p>
        </p:txBody>
      </p:sp>
      <p:sp>
        <p:nvSpPr>
          <p:cNvPr id="28" name=""/>
          <p:cNvSpPr/>
          <p:nvPr/>
        </p:nvSpPr>
        <p:spPr>
          <a:xfrm>
            <a:off x="3795480" y="3271680"/>
            <a:ext cx="392400" cy="1940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 name=""/>
          <p:cNvSpPr/>
          <p:nvPr/>
        </p:nvSpPr>
        <p:spPr>
          <a:xfrm>
            <a:off x="2847240" y="3743280"/>
            <a:ext cx="245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p:txBody>
      </p:sp>
      <p:sp>
        <p:nvSpPr>
          <p:cNvPr id="30" name=""/>
          <p:cNvSpPr/>
          <p:nvPr/>
        </p:nvSpPr>
        <p:spPr>
          <a:xfrm>
            <a:off x="2993400" y="3301920"/>
            <a:ext cx="245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p:txBody>
      </p:sp>
      <p:sp>
        <p:nvSpPr>
          <p:cNvPr id="31" name=""/>
          <p:cNvSpPr/>
          <p:nvPr/>
        </p:nvSpPr>
        <p:spPr>
          <a:xfrm>
            <a:off x="3293280" y="4437000"/>
            <a:ext cx="245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p:txBody>
      </p:sp>
      <p:sp>
        <p:nvSpPr>
          <p:cNvPr id="32" name=""/>
          <p:cNvSpPr/>
          <p:nvPr/>
        </p:nvSpPr>
        <p:spPr>
          <a:xfrm>
            <a:off x="3305880" y="2689200"/>
            <a:ext cx="245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p:txBody>
      </p:sp>
      <p:sp>
        <p:nvSpPr>
          <p:cNvPr id="33" name=""/>
          <p:cNvSpPr/>
          <p:nvPr/>
        </p:nvSpPr>
        <p:spPr>
          <a:xfrm>
            <a:off x="3629160" y="3124080"/>
            <a:ext cx="374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p:txBody>
      </p:sp>
      <p:sp>
        <p:nvSpPr>
          <p:cNvPr id="34" name=""/>
          <p:cNvSpPr/>
          <p:nvPr/>
        </p:nvSpPr>
        <p:spPr>
          <a:xfrm>
            <a:off x="4021920" y="3289320"/>
            <a:ext cx="245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p:txBody>
      </p:sp>
      <p:sp>
        <p:nvSpPr>
          <p:cNvPr id="35" name=""/>
          <p:cNvSpPr/>
          <p:nvPr/>
        </p:nvSpPr>
        <p:spPr>
          <a:xfrm>
            <a:off x="4389480" y="2022480"/>
            <a:ext cx="169920" cy="860400"/>
          </a:xfrm>
          <a:prstGeom prst="line">
            <a:avLst/>
          </a:prstGeom>
          <a:ln w="28440">
            <a:solidFill>
              <a:srgbClr val="ffffff"/>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6" name=""/>
          <p:cNvSpPr/>
          <p:nvPr/>
        </p:nvSpPr>
        <p:spPr>
          <a:xfrm>
            <a:off x="5127480" y="2413080"/>
            <a:ext cx="74880" cy="442800"/>
          </a:xfrm>
          <a:prstGeom prst="line">
            <a:avLst/>
          </a:prstGeom>
          <a:ln w="28440">
            <a:solidFill>
              <a:srgbClr val="ffffff"/>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7" name=""/>
          <p:cNvSpPr/>
          <p:nvPr/>
        </p:nvSpPr>
        <p:spPr>
          <a:xfrm>
            <a:off x="6837480" y="3052800"/>
            <a:ext cx="325440" cy="43956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 name=""/>
          <p:cNvSpPr/>
          <p:nvPr/>
        </p:nvSpPr>
        <p:spPr>
          <a:xfrm>
            <a:off x="4222800" y="1803240"/>
            <a:ext cx="361800" cy="632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39" name=""/>
          <p:cNvSpPr/>
          <p:nvPr/>
        </p:nvSpPr>
        <p:spPr>
          <a:xfrm>
            <a:off x="4434840" y="2639880"/>
            <a:ext cx="24588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40" name=""/>
          <p:cNvSpPr/>
          <p:nvPr/>
        </p:nvSpPr>
        <p:spPr>
          <a:xfrm>
            <a:off x="4806000" y="3068640"/>
            <a:ext cx="24588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41" name=""/>
          <p:cNvSpPr/>
          <p:nvPr/>
        </p:nvSpPr>
        <p:spPr>
          <a:xfrm>
            <a:off x="4999680" y="2220840"/>
            <a:ext cx="245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p:txBody>
      </p:sp>
      <p:sp>
        <p:nvSpPr>
          <p:cNvPr id="42" name=""/>
          <p:cNvSpPr/>
          <p:nvPr/>
        </p:nvSpPr>
        <p:spPr>
          <a:xfrm>
            <a:off x="5095080" y="2701800"/>
            <a:ext cx="24588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43" name=""/>
          <p:cNvSpPr/>
          <p:nvPr/>
        </p:nvSpPr>
        <p:spPr>
          <a:xfrm>
            <a:off x="5525280" y="3040200"/>
            <a:ext cx="24588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44" name=""/>
          <p:cNvSpPr/>
          <p:nvPr/>
        </p:nvSpPr>
        <p:spPr>
          <a:xfrm>
            <a:off x="6045840" y="3746520"/>
            <a:ext cx="24588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45" name=""/>
          <p:cNvSpPr/>
          <p:nvPr/>
        </p:nvSpPr>
        <p:spPr>
          <a:xfrm>
            <a:off x="6412680" y="4033800"/>
            <a:ext cx="24588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46" name=""/>
          <p:cNvSpPr/>
          <p:nvPr/>
        </p:nvSpPr>
        <p:spPr>
          <a:xfrm>
            <a:off x="6423840" y="2701800"/>
            <a:ext cx="24588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47" name=""/>
          <p:cNvSpPr/>
          <p:nvPr/>
        </p:nvSpPr>
        <p:spPr>
          <a:xfrm>
            <a:off x="6712920" y="2868480"/>
            <a:ext cx="24588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48" name=""/>
          <p:cNvSpPr/>
          <p:nvPr/>
        </p:nvSpPr>
        <p:spPr>
          <a:xfrm>
            <a:off x="7038360" y="3298680"/>
            <a:ext cx="24588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arlett"/>
                <a:ea typeface="Marlett"/>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49" name=""/>
          <p:cNvSpPr/>
          <p:nvPr/>
        </p:nvSpPr>
        <p:spPr>
          <a:xfrm>
            <a:off x="7022520" y="5105520"/>
            <a:ext cx="330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p:txBody>
      </p:sp>
      <p:sp>
        <p:nvSpPr>
          <p:cNvPr id="50" name=""/>
          <p:cNvSpPr/>
          <p:nvPr/>
        </p:nvSpPr>
        <p:spPr>
          <a:xfrm>
            <a:off x="6670080" y="5103720"/>
            <a:ext cx="33012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51" name=""/>
          <p:cNvSpPr/>
          <p:nvPr/>
        </p:nvSpPr>
        <p:spPr>
          <a:xfrm>
            <a:off x="6317640" y="5105520"/>
            <a:ext cx="33012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52" name=""/>
          <p:cNvSpPr/>
          <p:nvPr/>
        </p:nvSpPr>
        <p:spPr>
          <a:xfrm>
            <a:off x="5992200" y="5089680"/>
            <a:ext cx="33012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53" name=""/>
          <p:cNvSpPr/>
          <p:nvPr/>
        </p:nvSpPr>
        <p:spPr>
          <a:xfrm>
            <a:off x="5600160" y="5091120"/>
            <a:ext cx="33012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54" name=""/>
          <p:cNvSpPr/>
          <p:nvPr/>
        </p:nvSpPr>
        <p:spPr>
          <a:xfrm>
            <a:off x="4947480" y="5091120"/>
            <a:ext cx="33012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55" name=""/>
          <p:cNvSpPr/>
          <p:nvPr/>
        </p:nvSpPr>
        <p:spPr>
          <a:xfrm>
            <a:off x="5238000" y="5103720"/>
            <a:ext cx="33012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56" name=""/>
          <p:cNvSpPr/>
          <p:nvPr/>
        </p:nvSpPr>
        <p:spPr>
          <a:xfrm>
            <a:off x="4303080" y="5105520"/>
            <a:ext cx="33012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57" name=""/>
          <p:cNvSpPr/>
          <p:nvPr/>
        </p:nvSpPr>
        <p:spPr>
          <a:xfrm>
            <a:off x="4029120" y="5105520"/>
            <a:ext cx="260280" cy="632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58" name=""/>
          <p:cNvSpPr/>
          <p:nvPr/>
        </p:nvSpPr>
        <p:spPr>
          <a:xfrm>
            <a:off x="2575800" y="5091120"/>
            <a:ext cx="33012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59" name=""/>
          <p:cNvSpPr/>
          <p:nvPr/>
        </p:nvSpPr>
        <p:spPr>
          <a:xfrm>
            <a:off x="2039400" y="5103720"/>
            <a:ext cx="33012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60" name=""/>
          <p:cNvSpPr/>
          <p:nvPr/>
        </p:nvSpPr>
        <p:spPr>
          <a:xfrm>
            <a:off x="2299680" y="4775040"/>
            <a:ext cx="330120" cy="95688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61" name=""/>
          <p:cNvSpPr/>
          <p:nvPr/>
        </p:nvSpPr>
        <p:spPr>
          <a:xfrm>
            <a:off x="2885400" y="5119560"/>
            <a:ext cx="33012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62" name=""/>
          <p:cNvSpPr/>
          <p:nvPr/>
        </p:nvSpPr>
        <p:spPr>
          <a:xfrm>
            <a:off x="3225240" y="5105520"/>
            <a:ext cx="33012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63" name=""/>
          <p:cNvSpPr/>
          <p:nvPr/>
        </p:nvSpPr>
        <p:spPr>
          <a:xfrm>
            <a:off x="3573000" y="5100480"/>
            <a:ext cx="33012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64" name=""/>
          <p:cNvSpPr/>
          <p:nvPr/>
        </p:nvSpPr>
        <p:spPr>
          <a:xfrm>
            <a:off x="4600080" y="5086440"/>
            <a:ext cx="330120" cy="632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Monotype Sorts"/>
                <a:ea typeface="Monotype Sorts"/>
              </a:rPr>
              <a:t></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65" name=""/>
          <p:cNvSpPr/>
          <p:nvPr/>
        </p:nvSpPr>
        <p:spPr>
          <a:xfrm>
            <a:off x="2323800" y="5340240"/>
            <a:ext cx="270000" cy="30744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2</a:t>
            </a:r>
            <a:endParaRPr b="0" lang="en-US" sz="1400" strike="noStrike" u="none">
              <a:solidFill>
                <a:srgbClr val="ffffff"/>
              </a:solidFill>
              <a:effectLst/>
              <a:uFillTx/>
              <a:latin typeface="Times New Roman"/>
            </a:endParaRPr>
          </a:p>
        </p:txBody>
      </p:sp>
      <p:sp>
        <p:nvSpPr>
          <p:cNvPr id="66" name=""/>
          <p:cNvSpPr/>
          <p:nvPr/>
        </p:nvSpPr>
        <p:spPr>
          <a:xfrm>
            <a:off x="2894040" y="5337000"/>
            <a:ext cx="270000" cy="30744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4</a:t>
            </a:r>
            <a:endParaRPr b="0" lang="en-US" sz="1400" strike="noStrike" u="none">
              <a:solidFill>
                <a:srgbClr val="ffffff"/>
              </a:solidFill>
              <a:effectLst/>
              <a:uFillTx/>
              <a:latin typeface="Times New Roman"/>
            </a:endParaRPr>
          </a:p>
        </p:txBody>
      </p:sp>
      <p:sp>
        <p:nvSpPr>
          <p:cNvPr id="67" name=""/>
          <p:cNvSpPr/>
          <p:nvPr/>
        </p:nvSpPr>
        <p:spPr>
          <a:xfrm>
            <a:off x="3589200" y="5327640"/>
            <a:ext cx="270000" cy="30744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6</a:t>
            </a:r>
            <a:endParaRPr b="0" lang="en-US" sz="1400" strike="noStrike" u="none">
              <a:solidFill>
                <a:srgbClr val="ffffff"/>
              </a:solidFill>
              <a:effectLst/>
              <a:uFillTx/>
              <a:latin typeface="Times New Roman"/>
            </a:endParaRPr>
          </a:p>
        </p:txBody>
      </p:sp>
      <p:sp>
        <p:nvSpPr>
          <p:cNvPr id="68" name=""/>
          <p:cNvSpPr/>
          <p:nvPr/>
        </p:nvSpPr>
        <p:spPr>
          <a:xfrm>
            <a:off x="4325760" y="5324400"/>
            <a:ext cx="270000" cy="30744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8</a:t>
            </a:r>
            <a:endParaRPr b="0" lang="en-US" sz="1400" strike="noStrike" u="none">
              <a:solidFill>
                <a:srgbClr val="ffffff"/>
              </a:solidFill>
              <a:effectLst/>
              <a:uFillTx/>
              <a:latin typeface="Times New Roman"/>
            </a:endParaRPr>
          </a:p>
        </p:txBody>
      </p:sp>
      <p:sp>
        <p:nvSpPr>
          <p:cNvPr id="69" name=""/>
          <p:cNvSpPr/>
          <p:nvPr/>
        </p:nvSpPr>
        <p:spPr>
          <a:xfrm>
            <a:off x="4959360" y="5380200"/>
            <a:ext cx="358920" cy="30744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10</a:t>
            </a:r>
            <a:endParaRPr b="0" lang="en-US" sz="1400" strike="noStrike" u="none">
              <a:solidFill>
                <a:srgbClr val="ffffff"/>
              </a:solidFill>
              <a:effectLst/>
              <a:uFillTx/>
              <a:latin typeface="Times New Roman"/>
            </a:endParaRPr>
          </a:p>
        </p:txBody>
      </p:sp>
      <p:sp>
        <p:nvSpPr>
          <p:cNvPr id="70" name=""/>
          <p:cNvSpPr/>
          <p:nvPr/>
        </p:nvSpPr>
        <p:spPr>
          <a:xfrm>
            <a:off x="5611680" y="5340240"/>
            <a:ext cx="358920" cy="30744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12</a:t>
            </a:r>
            <a:endParaRPr b="0" lang="en-US" sz="1400" strike="noStrike" u="none">
              <a:solidFill>
                <a:srgbClr val="ffffff"/>
              </a:solidFill>
              <a:effectLst/>
              <a:uFillTx/>
              <a:latin typeface="Times New Roman"/>
            </a:endParaRPr>
          </a:p>
        </p:txBody>
      </p:sp>
      <p:sp>
        <p:nvSpPr>
          <p:cNvPr id="71" name=""/>
          <p:cNvSpPr/>
          <p:nvPr/>
        </p:nvSpPr>
        <p:spPr>
          <a:xfrm>
            <a:off x="6286680" y="5367240"/>
            <a:ext cx="40140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14</a:t>
            </a:r>
            <a:endParaRPr b="0" lang="en-US" sz="1400" strike="noStrike" u="none">
              <a:solidFill>
                <a:srgbClr val="ffffff"/>
              </a:solidFill>
              <a:effectLst/>
              <a:uFillTx/>
              <a:latin typeface="Times New Roman"/>
            </a:endParaRPr>
          </a:p>
        </p:txBody>
      </p:sp>
      <p:sp>
        <p:nvSpPr>
          <p:cNvPr id="72" name=""/>
          <p:cNvSpPr/>
          <p:nvPr/>
        </p:nvSpPr>
        <p:spPr>
          <a:xfrm>
            <a:off x="7007040" y="5353200"/>
            <a:ext cx="358920" cy="30744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16</a:t>
            </a:r>
            <a:endParaRPr b="0" lang="en-US" sz="1400" strike="noStrike" u="none">
              <a:solidFill>
                <a:srgbClr val="ffffff"/>
              </a:solidFill>
              <a:effectLst/>
              <a:uFillTx/>
              <a:latin typeface="Times New Roman"/>
            </a:endParaRPr>
          </a:p>
        </p:txBody>
      </p:sp>
      <p:sp>
        <p:nvSpPr>
          <p:cNvPr id="73" name=""/>
          <p:cNvSpPr/>
          <p:nvPr/>
        </p:nvSpPr>
        <p:spPr>
          <a:xfrm>
            <a:off x="3954960" y="5823000"/>
            <a:ext cx="12409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Trading Days</a:t>
            </a:r>
            <a:endParaRPr b="0" lang="en-US" sz="1400" strike="noStrike" u="none">
              <a:solidFill>
                <a:srgbClr val="ffffff"/>
              </a:solidFill>
              <a:effectLst/>
              <a:uFillTx/>
              <a:latin typeface="Times New Roman"/>
            </a:endParaRPr>
          </a:p>
        </p:txBody>
      </p:sp>
      <p:sp>
        <p:nvSpPr>
          <p:cNvPr id="74" name=""/>
          <p:cNvSpPr/>
          <p:nvPr/>
        </p:nvSpPr>
        <p:spPr>
          <a:xfrm>
            <a:off x="6456240" y="422280"/>
            <a:ext cx="2124360" cy="3074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Variation</a:t>
            </a:r>
            <a:endParaRPr b="0" lang="en-US" sz="1400" strike="noStrike" u="none">
              <a:solidFill>
                <a:srgbClr val="ffffff"/>
              </a:solidFill>
              <a:effectLst/>
              <a:uFillTx/>
              <a:latin typeface="Times New Roman"/>
            </a:endParaRPr>
          </a:p>
        </p:txBody>
      </p:sp>
      <p:sp>
        <p:nvSpPr>
          <p:cNvPr id="75" name=""/>
          <p:cNvSpPr/>
          <p:nvPr/>
        </p:nvSpPr>
        <p:spPr>
          <a:xfrm>
            <a:off x="6730920" y="587520"/>
            <a:ext cx="73044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76" name=""/>
          <p:cNvSpPr/>
          <p:nvPr/>
        </p:nvSpPr>
        <p:spPr>
          <a:xfrm>
            <a:off x="6651720" y="654120"/>
            <a:ext cx="1885680" cy="3074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Pay</a:t>
            </a:r>
            <a:endParaRPr b="0" lang="en-US" sz="1400" strike="noStrike" u="none">
              <a:solidFill>
                <a:srgbClr val="ffffff"/>
              </a:solidFill>
              <a:effectLst/>
              <a:uFillTx/>
              <a:latin typeface="Times New Roman"/>
            </a:endParaRPr>
          </a:p>
        </p:txBody>
      </p:sp>
      <p:sp>
        <p:nvSpPr>
          <p:cNvPr id="77" name=""/>
          <p:cNvSpPr/>
          <p:nvPr/>
        </p:nvSpPr>
        <p:spPr>
          <a:xfrm>
            <a:off x="6759720" y="808200"/>
            <a:ext cx="769680" cy="0"/>
          </a:xfrm>
          <a:prstGeom prst="line">
            <a:avLst/>
          </a:prstGeom>
          <a:ln w="12600">
            <a:solidFill>
              <a:srgbClr val="ffffff"/>
            </a:solidFill>
            <a:prstDash val="lgDashDot"/>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78" name=""/>
          <p:cNvSpPr/>
          <p:nvPr/>
        </p:nvSpPr>
        <p:spPr>
          <a:xfrm>
            <a:off x="6667560" y="919080"/>
            <a:ext cx="1873080" cy="3074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Collect</a:t>
            </a:r>
            <a:endParaRPr b="0" lang="en-US" sz="1400" strike="noStrike" u="none">
              <a:solidFill>
                <a:srgbClr val="ffffff"/>
              </a:solidFill>
              <a:effectLst/>
              <a:uFillTx/>
              <a:latin typeface="Times New Roman"/>
            </a:endParaRPr>
          </a:p>
        </p:txBody>
      </p:sp>
      <p:sp>
        <p:nvSpPr>
          <p:cNvPr id="79" name=""/>
          <p:cNvSpPr/>
          <p:nvPr/>
        </p:nvSpPr>
        <p:spPr>
          <a:xfrm>
            <a:off x="6770520" y="1055520"/>
            <a:ext cx="809640" cy="0"/>
          </a:xfrm>
          <a:prstGeom prst="line">
            <a:avLst/>
          </a:prstGeom>
          <a:ln w="12600">
            <a:solidFill>
              <a:srgbClr val="ffffff"/>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graphicFrame>
        <p:nvGraphicFramePr>
          <p:cNvPr id="130" name=""/>
          <p:cNvGraphicFramePr/>
          <p:nvPr/>
        </p:nvGraphicFramePr>
        <p:xfrm>
          <a:off x="1285920" y="1820880"/>
          <a:ext cx="6573960" cy="4402080"/>
        </p:xfrm>
        <a:graphic>
          <a:graphicData uri="http://schemas.openxmlformats.org/presentationml/2006/ole">
            <p:oleObj progId="Excel.Sheet.12" r:id="rId1" spid="">
              <p:embed/>
              <p:pic>
                <p:nvPicPr>
                  <p:cNvPr id="131" name="" descr=""/>
                  <p:cNvPicPr/>
                  <p:nvPr/>
                </p:nvPicPr>
                <p:blipFill>
                  <a:blip r:embed="rId2"/>
                  <a:stretch/>
                </p:blipFill>
                <p:spPr>
                  <a:xfrm>
                    <a:off x="1285920" y="1820880"/>
                    <a:ext cx="6573960" cy="4402080"/>
                  </a:xfrm>
                  <a:prstGeom prst="rect">
                    <a:avLst/>
                  </a:prstGeom>
                  <a:noFill/>
                  <a:ln w="0">
                    <a:noFill/>
                  </a:ln>
                </p:spPr>
              </p:pic>
            </p:oleObj>
          </a:graphicData>
        </a:graphic>
      </p:graphicFrame>
      <p:sp>
        <p:nvSpPr>
          <p:cNvPr id="132" name=""/>
          <p:cNvSpPr/>
          <p:nvPr/>
        </p:nvSpPr>
        <p:spPr>
          <a:xfrm>
            <a:off x="762120" y="365040"/>
            <a:ext cx="7619760" cy="703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Rounded MT Bold"/>
              </a:rPr>
              <a:t>Delta of a COD Put</a:t>
            </a:r>
            <a:endParaRPr b="0" lang="en-US" sz="4000" strike="noStrike" u="none">
              <a:solidFill>
                <a:srgbClr val="ffffff"/>
              </a:solidFill>
              <a:effectLst/>
              <a:uFillTx/>
              <a:latin typeface="Times New Roman"/>
            </a:endParaRPr>
          </a:p>
        </p:txBody>
      </p:sp>
      <p:sp>
        <p:nvSpPr>
          <p:cNvPr id="133" name=""/>
          <p:cNvSpPr/>
          <p:nvPr/>
        </p:nvSpPr>
        <p:spPr>
          <a:xfrm flipV="1">
            <a:off x="609480" y="1193400"/>
            <a:ext cx="7937640" cy="1800"/>
          </a:xfrm>
          <a:prstGeom prst="line">
            <a:avLst/>
          </a:prstGeom>
          <a:ln w="25560">
            <a:solidFill>
              <a:srgbClr val="00ff00"/>
            </a:solidFill>
            <a:miter/>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Times New Roman"/>
            </a:endParaRPr>
          </a:p>
        </p:txBody>
      </p:sp>
      <p:sp>
        <p:nvSpPr>
          <p:cNvPr id="134" name=""/>
          <p:cNvSpPr/>
          <p:nvPr/>
        </p:nvSpPr>
        <p:spPr>
          <a:xfrm>
            <a:off x="343080" y="1295280"/>
            <a:ext cx="8458200" cy="429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Rounded MT Bold"/>
              </a:rPr>
              <a:t>Strike = $2, Contingent Premium = $0.10, Volatility = 20%</a:t>
            </a:r>
            <a:endParaRPr b="0" lang="en-US" sz="2200" strike="noStrike" u="none">
              <a:solidFill>
                <a:srgbClr val="ffffff"/>
              </a:solidFill>
              <a:effectLst/>
              <a:uFillTx/>
              <a:latin typeface="Times New Roman"/>
            </a:endParaRPr>
          </a:p>
        </p:txBody>
      </p:sp>
      <p:sp>
        <p:nvSpPr>
          <p:cNvPr id="135" name=""/>
          <p:cNvSpPr/>
          <p:nvPr/>
        </p:nvSpPr>
        <p:spPr>
          <a:xfrm rot="1533000">
            <a:off x="2913120" y="5500080"/>
            <a:ext cx="157788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Tenor (Days)</a:t>
            </a:r>
            <a:endParaRPr b="0" lang="en-US" sz="1800" strike="noStrike" u="none">
              <a:solidFill>
                <a:srgbClr val="ffffff"/>
              </a:solidFill>
              <a:effectLst/>
              <a:uFillTx/>
              <a:latin typeface="Times New Roman"/>
            </a:endParaRPr>
          </a:p>
        </p:txBody>
      </p:sp>
      <p:sp>
        <p:nvSpPr>
          <p:cNvPr id="136" name=""/>
          <p:cNvSpPr/>
          <p:nvPr/>
        </p:nvSpPr>
        <p:spPr>
          <a:xfrm rot="16200000">
            <a:off x="1047240" y="3547440"/>
            <a:ext cx="195876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Option Premium</a:t>
            </a:r>
            <a:endParaRPr b="0" lang="en-US" sz="1800" strike="noStrike" u="none">
              <a:solidFill>
                <a:srgbClr val="ffffff"/>
              </a:solidFill>
              <a:effectLst/>
              <a:uFillTx/>
              <a:latin typeface="Times New Roman"/>
            </a:endParaRPr>
          </a:p>
        </p:txBody>
      </p:sp>
      <p:sp>
        <p:nvSpPr>
          <p:cNvPr id="137" name=""/>
          <p:cNvSpPr/>
          <p:nvPr/>
        </p:nvSpPr>
        <p:spPr>
          <a:xfrm rot="19210200">
            <a:off x="5792040" y="5368680"/>
            <a:ext cx="1082520" cy="7855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Forward</a:t>
            </a:r>
            <a:endParaRPr b="0" lang="en-US" sz="1800" strike="noStrike" u="none">
              <a:solidFill>
                <a:srgbClr val="ffffff"/>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Price</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graphicFrame>
        <p:nvGraphicFramePr>
          <p:cNvPr id="138" name=""/>
          <p:cNvGraphicFramePr/>
          <p:nvPr/>
        </p:nvGraphicFramePr>
        <p:xfrm>
          <a:off x="1285920" y="1820880"/>
          <a:ext cx="6573960" cy="4402080"/>
        </p:xfrm>
        <a:graphic>
          <a:graphicData uri="http://schemas.openxmlformats.org/presentationml/2006/ole">
            <p:oleObj progId="Excel.Sheet.12" r:id="rId1" spid="">
              <p:embed/>
              <p:pic>
                <p:nvPicPr>
                  <p:cNvPr id="139" name="" descr=""/>
                  <p:cNvPicPr/>
                  <p:nvPr/>
                </p:nvPicPr>
                <p:blipFill>
                  <a:blip r:embed="rId2"/>
                  <a:stretch/>
                </p:blipFill>
                <p:spPr>
                  <a:xfrm>
                    <a:off x="1285920" y="1820880"/>
                    <a:ext cx="6573960" cy="4402080"/>
                  </a:xfrm>
                  <a:prstGeom prst="rect">
                    <a:avLst/>
                  </a:prstGeom>
                  <a:noFill/>
                  <a:ln w="0">
                    <a:noFill/>
                  </a:ln>
                </p:spPr>
              </p:pic>
            </p:oleObj>
          </a:graphicData>
        </a:graphic>
      </p:graphicFrame>
      <p:sp>
        <p:nvSpPr>
          <p:cNvPr id="140" name=""/>
          <p:cNvSpPr/>
          <p:nvPr/>
        </p:nvSpPr>
        <p:spPr>
          <a:xfrm>
            <a:off x="762120" y="365040"/>
            <a:ext cx="7619760" cy="703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Rounded MT Bold"/>
              </a:rPr>
              <a:t>Gamma of a COD Put</a:t>
            </a:r>
            <a:endParaRPr b="0" lang="en-US" sz="4000" strike="noStrike" u="none">
              <a:solidFill>
                <a:srgbClr val="ffffff"/>
              </a:solidFill>
              <a:effectLst/>
              <a:uFillTx/>
              <a:latin typeface="Times New Roman"/>
            </a:endParaRPr>
          </a:p>
        </p:txBody>
      </p:sp>
      <p:sp>
        <p:nvSpPr>
          <p:cNvPr id="141" name=""/>
          <p:cNvSpPr/>
          <p:nvPr/>
        </p:nvSpPr>
        <p:spPr>
          <a:xfrm flipV="1">
            <a:off x="609480" y="1193400"/>
            <a:ext cx="7937640" cy="1800"/>
          </a:xfrm>
          <a:prstGeom prst="line">
            <a:avLst/>
          </a:prstGeom>
          <a:ln w="25560">
            <a:solidFill>
              <a:srgbClr val="00ff00"/>
            </a:solidFill>
            <a:miter/>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Times New Roman"/>
            </a:endParaRPr>
          </a:p>
        </p:txBody>
      </p:sp>
      <p:sp>
        <p:nvSpPr>
          <p:cNvPr id="142" name=""/>
          <p:cNvSpPr/>
          <p:nvPr/>
        </p:nvSpPr>
        <p:spPr>
          <a:xfrm>
            <a:off x="343080" y="1295280"/>
            <a:ext cx="8458200" cy="429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Rounded MT Bold"/>
              </a:rPr>
              <a:t>Strike = $2, Contingent Premium = $0.10, Volatility = 20%</a:t>
            </a:r>
            <a:endParaRPr b="0" lang="en-US" sz="2200" strike="noStrike" u="none">
              <a:solidFill>
                <a:srgbClr val="ffffff"/>
              </a:solidFill>
              <a:effectLst/>
              <a:uFillTx/>
              <a:latin typeface="Times New Roman"/>
            </a:endParaRPr>
          </a:p>
        </p:txBody>
      </p:sp>
      <p:sp>
        <p:nvSpPr>
          <p:cNvPr id="143" name=""/>
          <p:cNvSpPr/>
          <p:nvPr/>
        </p:nvSpPr>
        <p:spPr>
          <a:xfrm rot="1533000">
            <a:off x="2913120" y="5500080"/>
            <a:ext cx="157788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Tenor (Days)</a:t>
            </a:r>
            <a:endParaRPr b="0" lang="en-US" sz="1800" strike="noStrike" u="none">
              <a:solidFill>
                <a:srgbClr val="ffffff"/>
              </a:solidFill>
              <a:effectLst/>
              <a:uFillTx/>
              <a:latin typeface="Times New Roman"/>
            </a:endParaRPr>
          </a:p>
        </p:txBody>
      </p:sp>
      <p:sp>
        <p:nvSpPr>
          <p:cNvPr id="144" name=""/>
          <p:cNvSpPr/>
          <p:nvPr/>
        </p:nvSpPr>
        <p:spPr>
          <a:xfrm rot="16200000">
            <a:off x="1047240" y="3547440"/>
            <a:ext cx="195876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Option Premium</a:t>
            </a:r>
            <a:endParaRPr b="0" lang="en-US" sz="1800" strike="noStrike" u="none">
              <a:solidFill>
                <a:srgbClr val="ffffff"/>
              </a:solidFill>
              <a:effectLst/>
              <a:uFillTx/>
              <a:latin typeface="Times New Roman"/>
            </a:endParaRPr>
          </a:p>
        </p:txBody>
      </p:sp>
      <p:sp>
        <p:nvSpPr>
          <p:cNvPr id="145" name=""/>
          <p:cNvSpPr/>
          <p:nvPr/>
        </p:nvSpPr>
        <p:spPr>
          <a:xfrm rot="19210200">
            <a:off x="5830200" y="5368680"/>
            <a:ext cx="1082520" cy="7855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Forward</a:t>
            </a:r>
            <a:endParaRPr b="0" lang="en-US" sz="1800" strike="noStrike" u="none">
              <a:solidFill>
                <a:srgbClr val="ffffff"/>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Price</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146" name=""/>
          <p:cNvSpPr/>
          <p:nvPr/>
        </p:nvSpPr>
        <p:spPr>
          <a:xfrm>
            <a:off x="838080" y="304920"/>
            <a:ext cx="7477200" cy="703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Homework on Binary Options </a:t>
            </a:r>
            <a:endParaRPr b="0" lang="en-US" sz="4000" strike="noStrike" u="none">
              <a:solidFill>
                <a:srgbClr val="ffffff"/>
              </a:solidFill>
              <a:effectLst/>
              <a:uFillTx/>
              <a:latin typeface="Times New Roman"/>
            </a:endParaRPr>
          </a:p>
        </p:txBody>
      </p:sp>
      <p:sp>
        <p:nvSpPr>
          <p:cNvPr id="147" name=""/>
          <p:cNvSpPr/>
          <p:nvPr/>
        </p:nvSpPr>
        <p:spPr>
          <a:xfrm>
            <a:off x="1143000" y="1828800"/>
            <a:ext cx="6858000" cy="3385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Calculate the price of an asset-or-nothing</a:t>
            </a:r>
            <a:endParaRPr b="0" lang="en-US" sz="2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option on January ‘01 Natural Gas contract</a:t>
            </a:r>
            <a:endParaRPr b="0" lang="en-US" sz="2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(of NYMEX) currently trading at $5.50/MMBtu.</a:t>
            </a:r>
            <a:endParaRPr b="0" lang="en-US" sz="2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The option has a strike price of $5.00/MMBtu, expires in one year, and is written on 100 contracts (Note:  each NYMEX Natural Gas contract has a volume of 10,000 MMBtu).</a:t>
            </a:r>
            <a:endParaRPr b="0" lang="en-US" sz="2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Assume a constant volatility of 50% for the </a:t>
            </a:r>
            <a:endParaRPr b="0" lang="en-US" sz="2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contract and a risk-free rate of 7% per annum.</a:t>
            </a:r>
            <a:endParaRPr b="0" lang="en-US" sz="2400" strike="noStrike" u="none">
              <a:solidFill>
                <a:srgbClr val="ffffff"/>
              </a:solidFill>
              <a:effectLst/>
              <a:uFillTx/>
              <a:latin typeface="Times New Roman"/>
            </a:endParaRPr>
          </a:p>
        </p:txBody>
      </p:sp>
      <p:sp>
        <p:nvSpPr>
          <p:cNvPr id="148" name=""/>
          <p:cNvSpPr/>
          <p:nvPr/>
        </p:nvSpPr>
        <p:spPr>
          <a:xfrm flipH="1">
            <a:off x="476280" y="121932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685800" y="228240"/>
            <a:ext cx="7772400" cy="76212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Valuation of Binary Options</a:t>
            </a:r>
            <a:endParaRPr b="1" lang="en-US" sz="4000" strike="noStrike" u="none">
              <a:solidFill>
                <a:srgbClr val="ffff00"/>
              </a:solidFill>
              <a:effectLst/>
              <a:uFillTx/>
              <a:latin typeface="Arial"/>
            </a:endParaRPr>
          </a:p>
        </p:txBody>
      </p:sp>
      <p:sp>
        <p:nvSpPr>
          <p:cNvPr id="81" name="PlaceHolder 2"/>
          <p:cNvSpPr>
            <a:spLocks noGrp="1"/>
          </p:cNvSpPr>
          <p:nvPr>
            <p:ph/>
          </p:nvPr>
        </p:nvSpPr>
        <p:spPr>
          <a:xfrm>
            <a:off x="762120" y="1294920"/>
            <a:ext cx="7696080" cy="3581640"/>
          </a:xfrm>
          <a:prstGeom prst="rect">
            <a:avLst/>
          </a:prstGeom>
          <a:noFill/>
          <a:ln w="0">
            <a:noFill/>
          </a:ln>
        </p:spPr>
        <p:txBody>
          <a:bodyPr lIns="90360" rIns="90360" tIns="44280" bIns="44280" anchor="t">
            <a:normAutofit fontScale="92500" lnSpcReduction="9999"/>
          </a:bodyPr>
          <a:p>
            <a:pPr marL="457200" indent="-457200">
              <a:lnSpc>
                <a:spcPct val="100000"/>
              </a:lnSpc>
              <a:spcBef>
                <a:spcPts val="499"/>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Asset-or-nothing call:</a:t>
            </a:r>
            <a:endParaRPr b="1" lang="en-US" sz="2000" strike="noStrike" u="none">
              <a:solidFill>
                <a:srgbClr val="0000ff"/>
              </a:solidFill>
              <a:effectLst/>
              <a:uFillTx/>
              <a:latin typeface="Arial"/>
            </a:endParaRPr>
          </a:p>
          <a:p>
            <a:pPr marL="457200" indent="-457200">
              <a:spcBef>
                <a:spcPts val="499"/>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a:t>
            </a: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Option Payoff</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F if final price F &gt; strike price K</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0 otherwise</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a:t>
            </a: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Option Value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 e</a:t>
            </a:r>
            <a:r>
              <a:rPr b="1" lang="en-US" sz="2000" strike="noStrike" u="none" baseline="30000">
                <a:solidFill>
                  <a:srgbClr val="ffffff"/>
                </a:solidFill>
                <a:effectLst/>
                <a:uFillTx/>
                <a:latin typeface="Arial"/>
              </a:rPr>
              <a:t>-r(T-t)</a:t>
            </a:r>
            <a:r>
              <a:rPr b="1" lang="en-US" sz="2000" strike="noStrike" u="none">
                <a:solidFill>
                  <a:srgbClr val="ffffff"/>
                </a:solidFill>
                <a:effectLst/>
                <a:uFillTx/>
                <a:latin typeface="Arial"/>
              </a:rPr>
              <a:t> F N(d</a:t>
            </a:r>
            <a:r>
              <a:rPr b="1" lang="en-US" sz="1600" strike="noStrike" u="none" baseline="-25000">
                <a:solidFill>
                  <a:srgbClr val="ffffff"/>
                </a:solidFill>
                <a:effectLst/>
                <a:uFillTx/>
                <a:latin typeface="Arial"/>
              </a:rPr>
              <a:t>1</a:t>
            </a:r>
            <a:r>
              <a:rPr b="1" lang="en-US" sz="2000" strike="noStrike" u="none">
                <a:solidFill>
                  <a:srgbClr val="ffffff"/>
                </a:solidFill>
                <a:effectLst/>
                <a:uFillTx/>
                <a:latin typeface="Arial"/>
              </a:rPr>
              <a:t>)</a:t>
            </a:r>
            <a:endParaRPr b="1" lang="en-US" sz="2000" strike="noStrike" u="none">
              <a:solidFill>
                <a:srgbClr val="0000ff"/>
              </a:solidFill>
              <a:effectLst/>
              <a:uFillTx/>
              <a:latin typeface="Arial"/>
            </a:endParaRPr>
          </a:p>
          <a:p>
            <a:pPr marL="457200" indent="-457200">
              <a:lnSpc>
                <a:spcPct val="100000"/>
              </a:lnSpc>
              <a:spcBef>
                <a:spcPts val="1250"/>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Asset-or-nothing put: </a:t>
            </a:r>
            <a:endParaRPr b="1" lang="en-US" sz="2000" strike="noStrike" u="none">
              <a:solidFill>
                <a:srgbClr val="0000ff"/>
              </a:solidFill>
              <a:effectLst/>
              <a:uFillTx/>
              <a:latin typeface="Arial"/>
            </a:endParaRPr>
          </a:p>
          <a:p>
            <a:pPr marL="457200" indent="-457200">
              <a:spcBef>
                <a:spcPts val="499"/>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a:t>
            </a: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Option Payoff</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F if final price F &lt; strike price K</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0 otherwise</a:t>
            </a:r>
            <a:endParaRPr b="1" lang="en-US" sz="2000" strike="noStrike" u="none">
              <a:solidFill>
                <a:srgbClr val="0000ff"/>
              </a:solidFill>
              <a:effectLst/>
              <a:uFillTx/>
              <a:latin typeface="Arial"/>
            </a:endParaRPr>
          </a:p>
          <a:p>
            <a:pPr marL="457200" indent="-457200">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ff"/>
                </a:solidFill>
                <a:effectLst/>
                <a:uFillTx/>
                <a:latin typeface="Arial"/>
              </a:rPr>
              <a:t>	</a:t>
            </a:r>
            <a:r>
              <a:rPr b="1" lang="en-US" sz="2000" strike="noStrike" u="none">
                <a:solidFill>
                  <a:srgbClr val="ffff00"/>
                </a:solidFill>
                <a:effectLst/>
                <a:uFillTx/>
                <a:latin typeface="Arial"/>
              </a:rPr>
              <a:t>•</a:t>
            </a: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Option Value</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e</a:t>
            </a:r>
            <a:r>
              <a:rPr b="1" lang="en-US" sz="2000" strike="noStrike" u="none" baseline="30000">
                <a:solidFill>
                  <a:srgbClr val="ffffff"/>
                </a:solidFill>
                <a:effectLst/>
                <a:uFillTx/>
                <a:latin typeface="Arial"/>
              </a:rPr>
              <a:t>-r(T-t)</a:t>
            </a:r>
            <a:r>
              <a:rPr b="1" lang="en-US" sz="2000" strike="noStrike" u="none">
                <a:solidFill>
                  <a:srgbClr val="ffffff"/>
                </a:solidFill>
                <a:effectLst/>
                <a:uFillTx/>
                <a:latin typeface="Arial"/>
              </a:rPr>
              <a:t> F N(-d</a:t>
            </a:r>
            <a:r>
              <a:rPr b="1" lang="en-US" sz="1600" strike="noStrike" u="none" baseline="-25000">
                <a:solidFill>
                  <a:srgbClr val="ffffff"/>
                </a:solidFill>
                <a:effectLst/>
                <a:uFillTx/>
                <a:latin typeface="Arial"/>
              </a:rPr>
              <a:t>1</a:t>
            </a:r>
            <a:r>
              <a:rPr b="1" lang="en-US" sz="1600" strike="noStrike" u="none">
                <a:solidFill>
                  <a:srgbClr val="ffffff"/>
                </a:solidFill>
                <a:effectLst/>
                <a:uFillTx/>
                <a:latin typeface="Arial"/>
              </a:rPr>
              <a:t>)</a:t>
            </a:r>
            <a:endParaRPr b="1" lang="en-US" sz="1600" strike="noStrike" u="none">
              <a:solidFill>
                <a:srgbClr val="0000ff"/>
              </a:solidFill>
              <a:effectLst/>
              <a:uFillTx/>
              <a:latin typeface="Arial"/>
            </a:endParaRPr>
          </a:p>
          <a:p>
            <a:pPr marL="457200" indent="-457200">
              <a:spcBef>
                <a:spcPts val="1749"/>
              </a:spcBef>
              <a:buNone/>
              <a:tabLst>
                <a:tab algn="l" pos="0"/>
                <a:tab algn="l" pos="795240"/>
                <a:tab algn="l" pos="1590840"/>
                <a:tab algn="l" pos="2386080"/>
                <a:tab algn="l" pos="3181320"/>
                <a:tab algn="l" pos="3976560"/>
                <a:tab algn="l" pos="4772160"/>
                <a:tab algn="l" pos="5567400"/>
                <a:tab algn="l" pos="6362640"/>
                <a:tab algn="l" pos="7157880"/>
                <a:tab algn="l" pos="7953480"/>
                <a:tab algn="l" pos="8748720"/>
                <a:tab algn="l" pos="9543960"/>
                <a:tab algn="l" pos="10339560"/>
              </a:tabLst>
            </a:pP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Where T-t = Time to option expiry, </a:t>
            </a:r>
            <a:r>
              <a:rPr b="1" lang="en-US" sz="2000" strike="noStrike" u="none">
                <a:solidFill>
                  <a:srgbClr val="ffffff"/>
                </a:solidFill>
                <a:effectLst/>
                <a:uFillTx/>
                <a:latin typeface="Symbol"/>
                <a:ea typeface="Symbol"/>
              </a:rPr>
              <a:t></a:t>
            </a:r>
            <a:r>
              <a:rPr b="1" lang="en-US" sz="2000" strike="noStrike" u="none">
                <a:solidFill>
                  <a:srgbClr val="ffffff"/>
                </a:solidFill>
                <a:effectLst/>
                <a:uFillTx/>
                <a:latin typeface="Arial"/>
              </a:rPr>
              <a:t> = Volatility</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	</a:t>
            </a:r>
            <a:endParaRPr b="1" lang="en-US" sz="2000" strike="noStrike" u="none">
              <a:solidFill>
                <a:srgbClr val="0000ff"/>
              </a:solidFill>
              <a:effectLst/>
              <a:uFillTx/>
              <a:latin typeface="Arial"/>
            </a:endParaRPr>
          </a:p>
        </p:txBody>
      </p:sp>
      <p:sp>
        <p:nvSpPr>
          <p:cNvPr id="82" name=""/>
          <p:cNvSpPr/>
          <p:nvPr/>
        </p:nvSpPr>
        <p:spPr>
          <a:xfrm flipH="1">
            <a:off x="456840" y="1066680"/>
            <a:ext cx="823428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mc:AlternateContent>
        <mc:Choice xmlns:a14="http://schemas.microsoft.com/office/drawing/2010/main" Requires="a14">
          <p:sp>
            <p:nvSpPr>
              <p:cNvPr id="83" name=""/>
              <p:cNvSpPr txBox="1"/>
              <p:nvPr/>
            </p:nvSpPr>
            <p:spPr>
              <a:xfrm>
                <a:off x="1905120" y="4991040"/>
                <a:ext cx="5324400" cy="1128600"/>
              </a:xfrm>
              <a:prstGeom prst="rect">
                <a:avLst/>
              </a:prstGeom>
            </p:spPr>
            <p:txBody>
              <a:bodyPr/>
              <a:p>
                <a14:m>
                  <m:oMath xmlns:m="http://schemas.openxmlformats.org/officeDocument/2006/math">
                    <m:sSub>
                      <m:e>
                        <m:r>
                          <m:t xml:space="preserve">d</m:t>
                        </m:r>
                      </m:e>
                      <m:sub>
                        <m:r>
                          <m:t xml:space="preserve">1</m:t>
                        </m:r>
                      </m:sub>
                    </m:sSub>
                    <m:r>
                      <m:t xml:space="preserve">=</m:t>
                    </m:r>
                    <m:f>
                      <m:num>
                        <m:r>
                          <m:rPr>
                            <m:lit/>
                            <m:nor/>
                          </m:rPr>
                          <m:t xml:space="preserve">ln</m:t>
                        </m:r>
                        <m:d>
                          <m:dPr>
                            <m:begChr m:val="("/>
                            <m:endChr m:val=")"/>
                          </m:dPr>
                          <m:e>
                            <m:f>
                              <m:num>
                                <m:r>
                                  <m:t xml:space="preserve">F</m:t>
                                </m:r>
                              </m:num>
                              <m:den>
                                <m:r>
                                  <m:t xml:space="preserve">K</m:t>
                                </m:r>
                              </m:den>
                            </m:f>
                          </m:e>
                        </m:d>
                        <m:r>
                          <m:t xml:space="preserve">+</m:t>
                        </m:r>
                        <m:f>
                          <m:num>
                            <m:sSup>
                              <m:e>
                                <m:r>
                                  <m:t xml:space="preserve">σ</m:t>
                                </m:r>
                              </m:e>
                              <m:sup>
                                <m:r>
                                  <m:t xml:space="preserve">2</m:t>
                                </m:r>
                              </m:sup>
                            </m:sSup>
                          </m:num>
                          <m:den>
                            <m:r>
                              <m:t xml:space="preserve">2</m:t>
                            </m:r>
                          </m:den>
                        </m:f>
                        <m:r>
                          <m:t xml:space="preserve">(</m:t>
                        </m:r>
                        <m:r>
                          <m:t xml:space="preserve">T</m:t>
                        </m:r>
                        <m:r>
                          <m:t xml:space="preserve">−</m:t>
                        </m:r>
                        <m:r>
                          <m:t xml:space="preserve">t</m:t>
                        </m:r>
                        <m:r>
                          <m:t xml:space="preserve">)</m:t>
                        </m:r>
                      </m:num>
                      <m:den>
                        <m:r>
                          <m:t xml:space="preserve">σ</m:t>
                        </m:r>
                        <m:rad>
                          <m:radPr>
                            <m:degHide m:val="1"/>
                          </m:radPr>
                          <m:deg/>
                          <m:e>
                            <m:r>
                              <m:t xml:space="preserve">T</m:t>
                            </m:r>
                            <m:r>
                              <m:t xml:space="preserve">−</m:t>
                            </m:r>
                            <m:r>
                              <m:t xml:space="preserve">t</m:t>
                            </m:r>
                          </m:e>
                        </m:rad>
                      </m:den>
                    </m:f>
                    <m:r>
                      <m:t xml:space="preserve">,</m:t>
                    </m:r>
                    <m:sSub>
                      <m:e>
                        <m:r>
                          <m:t xml:space="preserve">d</m:t>
                        </m:r>
                      </m:e>
                      <m:sub>
                        <m:r>
                          <m:t xml:space="preserve">2</m:t>
                        </m:r>
                      </m:sub>
                    </m:sSub>
                    <m:r>
                      <m:t xml:space="preserve">=</m:t>
                    </m:r>
                    <m:sSub>
                      <m:e>
                        <m:r>
                          <m:t xml:space="preserve">d</m:t>
                        </m:r>
                      </m:e>
                      <m:sub>
                        <m:r>
                          <m:t xml:space="preserve">1</m:t>
                        </m:r>
                      </m:sub>
                    </m:sSub>
                    <m:r>
                      <m:t xml:space="preserve">−</m:t>
                    </m:r>
                    <m:r>
                      <m:t xml:space="preserve">σ</m:t>
                    </m:r>
                    <m:rad>
                      <m:radPr>
                        <m:degHide m:val="1"/>
                      </m:radPr>
                      <m:deg/>
                      <m:e>
                        <m:r>
                          <m:t xml:space="preserve">T</m:t>
                        </m:r>
                        <m:r>
                          <m:t xml:space="preserve">−</m:t>
                        </m:r>
                        <m:r>
                          <m:t xml:space="preserve">t</m:t>
                        </m:r>
                      </m:e>
                    </m:rad>
                  </m:oMath>
                </a14:m>
              </a:p>
            </p:txBody>
          </p:sp>
        </mc:Choice>
        <mc:Fallback>
          <p:sp>
            <p:nvSpPr>
              <p:cNvPr id="83" name=""/>
              <p:cNvSpPr txBox="1"/>
              <p:nvPr/>
            </p:nvSpPr>
            <p:spPr>
              <a:xfrm>
                <a:off x="1905120" y="4991040"/>
                <a:ext cx="5324400" cy="1128600"/>
              </a:xfrm>
              <a:prstGeom prst="rect">
                <a:avLst/>
              </a:prstGeom>
              <a:blipFill>
                <a:blip r:embed="rId1"/>
                <a:stretch>
                  <a:fillRect/>
                </a:stretch>
              </a:blipFill>
            </p:spPr>
          </p:sp>
        </mc:Fallback>
      </mc:AlternateContent>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1219320" y="304560"/>
            <a:ext cx="6858000" cy="53316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Other Binary Options</a:t>
            </a:r>
            <a:endParaRPr b="1" lang="en-US" sz="4000" strike="noStrike" u="none">
              <a:solidFill>
                <a:srgbClr val="ffff00"/>
              </a:solidFill>
              <a:effectLst/>
              <a:uFillTx/>
              <a:latin typeface="Arial"/>
            </a:endParaRPr>
          </a:p>
        </p:txBody>
      </p:sp>
      <p:sp>
        <p:nvSpPr>
          <p:cNvPr id="85" name="PlaceHolder 2"/>
          <p:cNvSpPr>
            <a:spLocks noGrp="1"/>
          </p:cNvSpPr>
          <p:nvPr>
            <p:ph/>
          </p:nvPr>
        </p:nvSpPr>
        <p:spPr>
          <a:xfrm>
            <a:off x="990720" y="1371600"/>
            <a:ext cx="7315200" cy="4648320"/>
          </a:xfrm>
          <a:prstGeom prst="rect">
            <a:avLst/>
          </a:prstGeom>
          <a:noFill/>
          <a:ln w="0">
            <a:noFill/>
          </a:ln>
        </p:spPr>
        <p:txBody>
          <a:bodyPr lIns="90360" rIns="90360" tIns="44280" bIns="44280" anchor="t">
            <a:normAutofit/>
          </a:bodyPr>
          <a:p>
            <a:pPr marL="343080" indent="-34308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00ff99"/>
                </a:solidFill>
                <a:effectLst/>
                <a:uFillTx/>
                <a:latin typeface="Arial"/>
              </a:rPr>
              <a:t>A Range Binary:</a:t>
            </a:r>
            <a:r>
              <a:rPr b="1" lang="en-US" sz="2000" strike="noStrike" u="none">
                <a:solidFill>
                  <a:srgbClr val="ffffff"/>
                </a:solidFill>
                <a:effectLst/>
                <a:uFillTx/>
                <a:latin typeface="Arial"/>
              </a:rPr>
              <a:t> The contract specifies a price range  for a predetermined time interval. The bet is on price remaining within the range during the specified time.</a:t>
            </a:r>
            <a:endParaRPr b="1" lang="en-US" sz="2000" strike="noStrike" u="none">
              <a:solidFill>
                <a:srgbClr val="0000ff"/>
              </a:solidFill>
              <a:effectLst/>
              <a:uFillTx/>
              <a:latin typeface="Arial"/>
            </a:endParaRPr>
          </a:p>
          <a:p>
            <a:pPr marL="343080" indent="-34308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00ff99"/>
                </a:solidFill>
                <a:effectLst/>
                <a:uFillTx/>
                <a:latin typeface="Arial"/>
              </a:rPr>
              <a:t>A Wall Option:</a:t>
            </a:r>
            <a:r>
              <a:rPr b="1" lang="en-US" sz="2000" strike="noStrike" u="none">
                <a:solidFill>
                  <a:srgbClr val="ffffff"/>
                </a:solidFill>
                <a:effectLst/>
                <a:uFillTx/>
                <a:latin typeface="Arial"/>
              </a:rPr>
              <a:t> An option that pays off a fixed amount each day  the underlying asset price sets above (below) a certain predetermined price. A strip of binary options.</a:t>
            </a:r>
            <a:endParaRPr b="1" lang="en-US" sz="2000" strike="noStrike" u="none">
              <a:solidFill>
                <a:srgbClr val="0000ff"/>
              </a:solidFill>
              <a:effectLst/>
              <a:uFillTx/>
              <a:latin typeface="Arial"/>
            </a:endParaRPr>
          </a:p>
          <a:p>
            <a:pPr marL="343080" indent="-34308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400" strike="noStrike" u="none">
                <a:solidFill>
                  <a:srgbClr val="ffff00"/>
                </a:solidFill>
                <a:effectLst/>
                <a:uFillTx/>
                <a:latin typeface="Arial"/>
              </a:rPr>
              <a:t> </a:t>
            </a:r>
            <a:r>
              <a:rPr b="1" lang="en-US" sz="2000" strike="noStrike" u="none">
                <a:solidFill>
                  <a:srgbClr val="00ff99"/>
                </a:solidFill>
                <a:effectLst/>
                <a:uFillTx/>
                <a:latin typeface="Arial"/>
              </a:rPr>
              <a:t>Boolean digitals:</a:t>
            </a:r>
            <a:r>
              <a:rPr b="1" lang="en-US" sz="2000" strike="noStrike" u="none">
                <a:solidFill>
                  <a:srgbClr val="ffffff"/>
                </a:solidFill>
                <a:effectLst/>
                <a:uFillTx/>
                <a:latin typeface="Arial"/>
              </a:rPr>
              <a:t> “and” / “or” formulation</a:t>
            </a:r>
            <a:endParaRPr b="1" lang="en-US" sz="2000" strike="noStrike" u="none">
              <a:solidFill>
                <a:srgbClr val="0000ff"/>
              </a:solidFill>
              <a:effectLst/>
              <a:uFillTx/>
              <a:latin typeface="Arial"/>
            </a:endParaRPr>
          </a:p>
          <a:p>
            <a:pPr marL="343080" indent="-34308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00ff99"/>
                </a:solidFill>
                <a:effectLst/>
                <a:uFillTx/>
                <a:latin typeface="Arial"/>
              </a:rPr>
              <a:t>Corridor:</a:t>
            </a:r>
            <a:r>
              <a:rPr b="1" lang="en-US" sz="2000" strike="noStrike" u="none">
                <a:solidFill>
                  <a:srgbClr val="ffffff"/>
                </a:solidFill>
                <a:effectLst/>
                <a:uFillTx/>
                <a:latin typeface="Arial"/>
              </a:rPr>
              <a:t> A buyer accrues a fixed amount every day whenever the price fixes within the specified range.</a:t>
            </a:r>
            <a:endParaRPr b="1" lang="en-US" sz="2000" strike="noStrike" u="none">
              <a:solidFill>
                <a:srgbClr val="0000ff"/>
              </a:solidFill>
              <a:effectLst/>
              <a:uFillTx/>
              <a:latin typeface="Arial"/>
            </a:endParaRPr>
          </a:p>
          <a:p>
            <a:pPr marL="343080" indent="-34308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00ff99"/>
                </a:solidFill>
                <a:effectLst/>
                <a:uFillTx/>
                <a:latin typeface="Arial"/>
              </a:rPr>
              <a:t>A Hokey-Cokey option:</a:t>
            </a:r>
            <a:r>
              <a:rPr b="1" lang="en-US" sz="2000" strike="noStrike" u="none">
                <a:solidFill>
                  <a:srgbClr val="ffffff"/>
                </a:solidFill>
                <a:effectLst/>
                <a:uFillTx/>
                <a:latin typeface="Arial"/>
              </a:rPr>
              <a:t> The option knocks in on one side of the range, knocks out on the other side of the range. The bet is that one side of the range will be touched and the other will not.</a:t>
            </a:r>
            <a:endParaRPr b="1" lang="en-US" sz="2000" strike="noStrike" u="none">
              <a:solidFill>
                <a:srgbClr val="0000ff"/>
              </a:solidFill>
              <a:effectLst/>
              <a:uFillTx/>
              <a:latin typeface="Arial"/>
            </a:endParaRPr>
          </a:p>
        </p:txBody>
      </p:sp>
      <p:sp>
        <p:nvSpPr>
          <p:cNvPr id="86" name=""/>
          <p:cNvSpPr/>
          <p:nvPr/>
        </p:nvSpPr>
        <p:spPr>
          <a:xfrm flipH="1">
            <a:off x="380880" y="106668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1143000" y="304920"/>
            <a:ext cx="6858000" cy="9144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Gap Option</a:t>
            </a:r>
            <a:endParaRPr b="1" lang="en-US" sz="4000" strike="noStrike" u="none">
              <a:solidFill>
                <a:srgbClr val="ffff00"/>
              </a:solidFill>
              <a:effectLst/>
              <a:uFillTx/>
              <a:latin typeface="Arial"/>
            </a:endParaRPr>
          </a:p>
        </p:txBody>
      </p:sp>
      <p:sp>
        <p:nvSpPr>
          <p:cNvPr id="88" name="PlaceHolder 2"/>
          <p:cNvSpPr>
            <a:spLocks noGrp="1"/>
          </p:cNvSpPr>
          <p:nvPr>
            <p:ph/>
          </p:nvPr>
        </p:nvSpPr>
        <p:spPr>
          <a:xfrm>
            <a:off x="990720" y="1752480"/>
            <a:ext cx="7238880" cy="3276720"/>
          </a:xfrm>
          <a:prstGeom prst="rect">
            <a:avLst/>
          </a:prstGeom>
          <a:noFill/>
          <a:ln w="0">
            <a:noFill/>
          </a:ln>
        </p:spPr>
        <p:txBody>
          <a:bodyPr lIns="90360" rIns="90360" tIns="44280" bIns="44280" anchor="t">
            <a:normAutofit/>
          </a:bodyPr>
          <a:p>
            <a:pPr marL="457200" indent="-45720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Gap options have the following pay-off definitions:</a:t>
            </a:r>
            <a:endParaRPr b="1" lang="en-US" sz="2000" strike="noStrike" u="none">
              <a:solidFill>
                <a:srgbClr val="0000ff"/>
              </a:solidFill>
              <a:effectLst/>
              <a:uFillTx/>
              <a:latin typeface="Arial"/>
            </a:endParaRPr>
          </a:p>
          <a:p>
            <a:pPr marL="457200" indent="-457200">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Call pays 0 if F &lt; K, and F  -  A otherwise. The gap corresponds to the difference between A and K.</a:t>
            </a:r>
            <a:endParaRPr b="1" lang="en-US" sz="2000" strike="noStrike" u="none">
              <a:solidFill>
                <a:srgbClr val="0000ff"/>
              </a:solidFill>
              <a:effectLst/>
              <a:uFillTx/>
              <a:latin typeface="Arial"/>
            </a:endParaRPr>
          </a:p>
          <a:p>
            <a:pPr lvl="1" marL="857160" indent="-285480">
              <a:spcBef>
                <a:spcPts val="499"/>
              </a:spcBef>
              <a:buNone/>
              <a:tabLst>
                <a:tab algn="l" pos="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000" strike="noStrike" u="none">
                <a:solidFill>
                  <a:srgbClr val="ffffff"/>
                </a:solidFill>
                <a:effectLst/>
                <a:uFillTx/>
                <a:latin typeface="Arial"/>
              </a:rPr>
              <a:t>Put pays 0 if F &gt; K,  and F - A otherwise.</a:t>
            </a:r>
            <a:endParaRPr b="1" lang="en-US" sz="2000" strike="noStrike" u="none">
              <a:solidFill>
                <a:srgbClr val="0000ff"/>
              </a:solidFill>
              <a:effectLst/>
              <a:uFillTx/>
              <a:latin typeface="Arial"/>
            </a:endParaRPr>
          </a:p>
          <a:p>
            <a:pPr marL="457200" indent="-457200">
              <a:spcBef>
                <a:spcPts val="601"/>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endParaRPr b="1" lang="en-US" sz="2400" strike="noStrike" u="none">
              <a:solidFill>
                <a:srgbClr val="0000ff"/>
              </a:solidFill>
              <a:effectLst/>
              <a:uFillTx/>
              <a:latin typeface="Arial"/>
            </a:endParaRPr>
          </a:p>
          <a:p>
            <a:pPr marL="457200" indent="-45720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Valuation. Please, note that the pay off  of a gap option represents a difference between the pay-offs of an asset-or-nothing and a cash-or-nothing options.</a:t>
            </a:r>
            <a:endParaRPr b="1" lang="en-US" sz="2000" strike="noStrike" u="none">
              <a:solidFill>
                <a:srgbClr val="0000ff"/>
              </a:solidFill>
              <a:effectLst/>
              <a:uFillTx/>
              <a:latin typeface="Arial"/>
            </a:endParaRPr>
          </a:p>
        </p:txBody>
      </p:sp>
      <p:sp>
        <p:nvSpPr>
          <p:cNvPr id="89" name=""/>
          <p:cNvSpPr/>
          <p:nvPr/>
        </p:nvSpPr>
        <p:spPr>
          <a:xfrm flipH="1">
            <a:off x="384120" y="121932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2133360" y="152280"/>
            <a:ext cx="4647960" cy="60984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COD Options</a:t>
            </a:r>
            <a:endParaRPr b="1" lang="en-US" sz="4000" strike="noStrike" u="none">
              <a:solidFill>
                <a:srgbClr val="ffff00"/>
              </a:solidFill>
              <a:effectLst/>
              <a:uFillTx/>
              <a:latin typeface="Arial"/>
            </a:endParaRPr>
          </a:p>
        </p:txBody>
      </p:sp>
      <p:sp>
        <p:nvSpPr>
          <p:cNvPr id="91" name="PlaceHolder 2"/>
          <p:cNvSpPr>
            <a:spLocks noGrp="1"/>
          </p:cNvSpPr>
          <p:nvPr>
            <p:ph/>
          </p:nvPr>
        </p:nvSpPr>
        <p:spPr>
          <a:xfrm>
            <a:off x="990720" y="1219320"/>
            <a:ext cx="7162560" cy="4876560"/>
          </a:xfrm>
          <a:prstGeom prst="rect">
            <a:avLst/>
          </a:prstGeom>
          <a:noFill/>
          <a:ln w="0">
            <a:noFill/>
          </a:ln>
        </p:spPr>
        <p:txBody>
          <a:bodyPr lIns="90360" rIns="90360" tIns="44280" bIns="44280" anchor="t">
            <a:normAutofit/>
          </a:bodyPr>
          <a:p>
            <a:pPr marL="457200" indent="-457200">
              <a:lnSpc>
                <a:spcPct val="100000"/>
              </a:lnSpc>
              <a:spcBef>
                <a:spcPts val="49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Options with no initial premium</a:t>
            </a:r>
            <a:endParaRPr b="1" lang="en-US" sz="2000" strike="noStrike" u="none">
              <a:solidFill>
                <a:srgbClr val="0000ff"/>
              </a:solidFill>
              <a:effectLst/>
              <a:uFillTx/>
              <a:latin typeface="Arial"/>
            </a:endParaRPr>
          </a:p>
          <a:p>
            <a:pPr marL="457200" indent="-457200">
              <a:lnSpc>
                <a:spcPct val="100000"/>
              </a:lnSpc>
              <a:spcBef>
                <a:spcPts val="174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Cash settlement occurs only if the option premium finishes in-the-money</a:t>
            </a:r>
            <a:endParaRPr b="1" lang="en-US" sz="2000" strike="noStrike" u="none">
              <a:solidFill>
                <a:srgbClr val="0000ff"/>
              </a:solidFill>
              <a:effectLst/>
              <a:uFillTx/>
              <a:latin typeface="Arial"/>
            </a:endParaRPr>
          </a:p>
          <a:p>
            <a:pPr marL="457200" indent="-457200">
              <a:lnSpc>
                <a:spcPct val="100000"/>
              </a:lnSpc>
              <a:spcBef>
                <a:spcPts val="174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COD call payoff = F(T) - X if option is in-the money (i.e. F(T)&gt;K), and 0 otherwise</a:t>
            </a:r>
            <a:endParaRPr b="1" lang="en-US" sz="2000" strike="noStrike" u="none">
              <a:solidFill>
                <a:srgbClr val="0000ff"/>
              </a:solidFill>
              <a:effectLst/>
              <a:uFillTx/>
              <a:latin typeface="Arial"/>
            </a:endParaRPr>
          </a:p>
          <a:p>
            <a:pPr marL="457200" indent="-457200">
              <a:lnSpc>
                <a:spcPct val="100000"/>
              </a:lnSpc>
              <a:spcBef>
                <a:spcPts val="174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F(T) = underlying price at expiry and K = strike price</a:t>
            </a:r>
            <a:endParaRPr b="1" lang="en-US" sz="2000" strike="noStrike" u="none">
              <a:solidFill>
                <a:srgbClr val="0000ff"/>
              </a:solidFill>
              <a:effectLst/>
              <a:uFillTx/>
              <a:latin typeface="Arial"/>
            </a:endParaRPr>
          </a:p>
          <a:p>
            <a:pPr marL="457200" indent="-457200">
              <a:lnSpc>
                <a:spcPct val="100000"/>
              </a:lnSpc>
              <a:spcBef>
                <a:spcPts val="174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Reference price X is set above K</a:t>
            </a:r>
            <a:endParaRPr b="1" lang="en-US" sz="2000" strike="noStrike" u="none">
              <a:solidFill>
                <a:srgbClr val="0000ff"/>
              </a:solidFill>
              <a:effectLst/>
              <a:uFillTx/>
              <a:latin typeface="Arial"/>
            </a:endParaRPr>
          </a:p>
          <a:p>
            <a:pPr marL="457200" indent="-457200">
              <a:lnSpc>
                <a:spcPct val="100000"/>
              </a:lnSpc>
              <a:spcBef>
                <a:spcPts val="1749"/>
              </a:spcBef>
              <a:buNone/>
              <a:tabLst>
                <a:tab algn="l" pos="0"/>
                <a:tab algn="l" pos="574560"/>
                <a:tab algn="l" pos="1149480"/>
                <a:tab algn="l" pos="1724040"/>
                <a:tab algn="l" pos="2298600"/>
                <a:tab algn="l" pos="2873520"/>
                <a:tab algn="l" pos="3448080"/>
                <a:tab algn="l" pos="4022640"/>
                <a:tab algn="l" pos="4597560"/>
                <a:tab algn="l" pos="5172120"/>
                <a:tab algn="l" pos="5746680"/>
                <a:tab algn="l" pos="6321600"/>
                <a:tab algn="l" pos="6896160"/>
                <a:tab algn="l" pos="7470720"/>
                <a:tab algn="l" pos="8045280"/>
                <a:tab algn="l" pos="8620200"/>
                <a:tab algn="l" pos="9194760"/>
                <a:tab algn="l" pos="9769320"/>
                <a:tab algn="l" pos="10344240"/>
                <a:tab algn="l" pos="1091880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000" strike="noStrike" u="none">
                <a:solidFill>
                  <a:srgbClr val="ffffff"/>
                </a:solidFill>
                <a:effectLst/>
                <a:uFillTx/>
                <a:latin typeface="Arial"/>
              </a:rPr>
              <a:t>The option buyer has to pay money (negative payoff) in the event the underlying price settles in between K and X at expiry</a:t>
            </a:r>
            <a:endParaRPr b="1" lang="en-US" sz="2000" strike="noStrike" u="none">
              <a:solidFill>
                <a:srgbClr val="0000ff"/>
              </a:solidFill>
              <a:effectLst/>
              <a:uFillTx/>
              <a:latin typeface="Arial"/>
            </a:endParaRPr>
          </a:p>
        </p:txBody>
      </p:sp>
      <p:sp>
        <p:nvSpPr>
          <p:cNvPr id="92" name=""/>
          <p:cNvSpPr/>
          <p:nvPr/>
        </p:nvSpPr>
        <p:spPr>
          <a:xfrm flipH="1">
            <a:off x="457200" y="99072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762120" y="2282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COD Call Option</a:t>
            </a:r>
            <a:endParaRPr b="1" lang="en-US" sz="4000" strike="noStrike" u="none">
              <a:solidFill>
                <a:srgbClr val="ffff00"/>
              </a:solidFill>
              <a:effectLst/>
              <a:uFillTx/>
              <a:latin typeface="Arial"/>
            </a:endParaRPr>
          </a:p>
        </p:txBody>
      </p:sp>
      <p:sp>
        <p:nvSpPr>
          <p:cNvPr id="94" name=""/>
          <p:cNvSpPr/>
          <p:nvPr/>
        </p:nvSpPr>
        <p:spPr>
          <a:xfrm flipH="1">
            <a:off x="457200" y="129528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5" name=""/>
          <p:cNvSpPr/>
          <p:nvPr/>
        </p:nvSpPr>
        <p:spPr>
          <a:xfrm flipV="1">
            <a:off x="1538280" y="1828800"/>
            <a:ext cx="0" cy="4191120"/>
          </a:xfrm>
          <a:prstGeom prst="line">
            <a:avLst/>
          </a:prstGeom>
          <a:ln w="2232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6" name=""/>
          <p:cNvSpPr/>
          <p:nvPr/>
        </p:nvSpPr>
        <p:spPr>
          <a:xfrm>
            <a:off x="1538280" y="4648320"/>
            <a:ext cx="6318360" cy="0"/>
          </a:xfrm>
          <a:prstGeom prst="line">
            <a:avLst/>
          </a:prstGeom>
          <a:ln w="2232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7" name=""/>
          <p:cNvSpPr/>
          <p:nvPr/>
        </p:nvSpPr>
        <p:spPr>
          <a:xfrm>
            <a:off x="2833560" y="4648320"/>
            <a:ext cx="0" cy="685800"/>
          </a:xfrm>
          <a:prstGeom prst="line">
            <a:avLst/>
          </a:prstGeom>
          <a:ln w="2844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8" name=""/>
          <p:cNvSpPr/>
          <p:nvPr/>
        </p:nvSpPr>
        <p:spPr>
          <a:xfrm flipV="1">
            <a:off x="2833560" y="2057400"/>
            <a:ext cx="3733920" cy="3276720"/>
          </a:xfrm>
          <a:prstGeom prst="line">
            <a:avLst/>
          </a:prstGeom>
          <a:ln w="2844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9" name=""/>
          <p:cNvSpPr/>
          <p:nvPr/>
        </p:nvSpPr>
        <p:spPr>
          <a:xfrm>
            <a:off x="2833560" y="5410080"/>
            <a:ext cx="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00" name=""/>
          <p:cNvSpPr/>
          <p:nvPr/>
        </p:nvSpPr>
        <p:spPr>
          <a:xfrm>
            <a:off x="2833560" y="5334120"/>
            <a:ext cx="4114800" cy="0"/>
          </a:xfrm>
          <a:prstGeom prst="line">
            <a:avLst/>
          </a:prstGeom>
          <a:ln w="22320">
            <a:solidFill>
              <a:srgbClr val="00ff99"/>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01" name=""/>
          <p:cNvSpPr/>
          <p:nvPr/>
        </p:nvSpPr>
        <p:spPr>
          <a:xfrm flipV="1">
            <a:off x="2833560" y="1676160"/>
            <a:ext cx="3200400" cy="2971800"/>
          </a:xfrm>
          <a:prstGeom prst="line">
            <a:avLst/>
          </a:prstGeom>
          <a:ln w="22320">
            <a:solidFill>
              <a:srgbClr val="00ff99"/>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02" name=""/>
          <p:cNvSpPr/>
          <p:nvPr/>
        </p:nvSpPr>
        <p:spPr>
          <a:xfrm>
            <a:off x="852840" y="5105520"/>
            <a:ext cx="10148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66"/>
                </a:solidFill>
                <a:effectLst/>
                <a:uFillTx/>
                <a:latin typeface="Arial"/>
              </a:rPr>
              <a:t>-X</a:t>
            </a:r>
            <a:r>
              <a:rPr b="0" lang="en-US" sz="2000" strike="noStrike" u="none">
                <a:solidFill>
                  <a:srgbClr val="ffffff"/>
                </a:solidFill>
                <a:effectLst/>
                <a:uFillTx/>
                <a:latin typeface="Arial"/>
              </a:rPr>
              <a:t> ——</a:t>
            </a:r>
            <a:endParaRPr b="0" lang="en-US" sz="2000" strike="noStrike" u="none">
              <a:solidFill>
                <a:srgbClr val="ffffff"/>
              </a:solidFill>
              <a:effectLst/>
              <a:uFillTx/>
              <a:latin typeface="Times New Roman"/>
            </a:endParaRPr>
          </a:p>
        </p:txBody>
      </p:sp>
      <p:sp>
        <p:nvSpPr>
          <p:cNvPr id="103" name=""/>
          <p:cNvSpPr/>
          <p:nvPr/>
        </p:nvSpPr>
        <p:spPr>
          <a:xfrm>
            <a:off x="2682720" y="4267080"/>
            <a:ext cx="3506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66"/>
                </a:solidFill>
                <a:effectLst/>
                <a:uFillTx/>
                <a:latin typeface="Arial"/>
              </a:rPr>
              <a:t>K</a:t>
            </a:r>
            <a:endParaRPr b="0" lang="en-US" sz="2000" strike="noStrike" u="none">
              <a:solidFill>
                <a:srgbClr val="ffffff"/>
              </a:solidFill>
              <a:effectLst/>
              <a:uFillTx/>
              <a:latin typeface="Times New Roman"/>
            </a:endParaRPr>
          </a:p>
        </p:txBody>
      </p:sp>
      <p:sp>
        <p:nvSpPr>
          <p:cNvPr id="104" name=""/>
          <p:cNvSpPr/>
          <p:nvPr/>
        </p:nvSpPr>
        <p:spPr>
          <a:xfrm>
            <a:off x="7483320" y="4800600"/>
            <a:ext cx="76068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ff99"/>
                </a:solidFill>
                <a:effectLst/>
                <a:uFillTx/>
                <a:latin typeface="Arial"/>
              </a:rPr>
              <a:t>Price</a:t>
            </a:r>
            <a:endParaRPr b="0" lang="en-US" sz="2000" strike="noStrike" u="none">
              <a:solidFill>
                <a:srgbClr val="ffffff"/>
              </a:solidFill>
              <a:effectLst/>
              <a:uFillTx/>
              <a:latin typeface="Times New Roman"/>
            </a:endParaRPr>
          </a:p>
        </p:txBody>
      </p:sp>
      <p:sp>
        <p:nvSpPr>
          <p:cNvPr id="105" name=""/>
          <p:cNvSpPr/>
          <p:nvPr/>
        </p:nvSpPr>
        <p:spPr>
          <a:xfrm>
            <a:off x="1989000" y="5638680"/>
            <a:ext cx="55202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9900"/>
                </a:solidFill>
                <a:effectLst/>
                <a:uFillTx/>
                <a:latin typeface="Arial"/>
              </a:rPr>
              <a:t>(COD call) = (European call) - (cash or nothing)</a:t>
            </a:r>
            <a:endParaRPr b="0" lang="en-US" sz="2000" strike="noStrike" u="none">
              <a:solidFill>
                <a:srgbClr val="ffffff"/>
              </a:solidFill>
              <a:effectLst/>
              <a:uFillTx/>
              <a:latin typeface="Times New Roman"/>
            </a:endParaRPr>
          </a:p>
        </p:txBody>
      </p:sp>
      <p:sp>
        <p:nvSpPr>
          <p:cNvPr id="106" name=""/>
          <p:cNvSpPr/>
          <p:nvPr/>
        </p:nvSpPr>
        <p:spPr>
          <a:xfrm flipH="1" flipV="1" rot="5400000">
            <a:off x="541440" y="2353320"/>
            <a:ext cx="9907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66ff33"/>
                </a:solidFill>
                <a:effectLst/>
                <a:uFillTx/>
                <a:latin typeface="Arial"/>
              </a:rPr>
              <a:t>Payoff</a:t>
            </a:r>
            <a:endParaRPr b="0" lang="en-US" sz="2000" strike="noStrike" u="none">
              <a:solidFill>
                <a:srgbClr val="ffffff"/>
              </a:solidFill>
              <a:effectLst/>
              <a:uFillTx/>
              <a:latin typeface="Times New Roman"/>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107" name="PlaceHolder 1"/>
          <p:cNvSpPr>
            <a:spLocks noGrp="1"/>
          </p:cNvSpPr>
          <p:nvPr>
            <p:ph type="title"/>
          </p:nvPr>
        </p:nvSpPr>
        <p:spPr>
          <a:xfrm>
            <a:off x="762120" y="-36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COD Options</a:t>
            </a:r>
            <a:endParaRPr b="1" lang="en-US" sz="4000" strike="noStrike" u="none">
              <a:solidFill>
                <a:srgbClr val="ffff00"/>
              </a:solidFill>
              <a:effectLst/>
              <a:uFillTx/>
              <a:latin typeface="Arial"/>
            </a:endParaRPr>
          </a:p>
        </p:txBody>
      </p:sp>
      <p:sp>
        <p:nvSpPr>
          <p:cNvPr id="108" name=""/>
          <p:cNvSpPr/>
          <p:nvPr/>
        </p:nvSpPr>
        <p:spPr>
          <a:xfrm flipH="1">
            <a:off x="457200" y="99072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09" name=""/>
          <p:cNvSpPr/>
          <p:nvPr/>
        </p:nvSpPr>
        <p:spPr>
          <a:xfrm flipV="1">
            <a:off x="1585800" y="1676520"/>
            <a:ext cx="0" cy="2590560"/>
          </a:xfrm>
          <a:prstGeom prst="line">
            <a:avLst/>
          </a:prstGeom>
          <a:ln w="2232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10" name=""/>
          <p:cNvSpPr/>
          <p:nvPr/>
        </p:nvSpPr>
        <p:spPr>
          <a:xfrm>
            <a:off x="1585800" y="4267080"/>
            <a:ext cx="6546960" cy="0"/>
          </a:xfrm>
          <a:prstGeom prst="line">
            <a:avLst/>
          </a:prstGeom>
          <a:ln w="2232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11" name=""/>
          <p:cNvSpPr/>
          <p:nvPr/>
        </p:nvSpPr>
        <p:spPr>
          <a:xfrm>
            <a:off x="7453440" y="4495680"/>
            <a:ext cx="8920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ff99"/>
                </a:solidFill>
                <a:effectLst/>
                <a:uFillTx/>
                <a:latin typeface="Arial"/>
              </a:rPr>
              <a:t>Price</a:t>
            </a:r>
            <a:endParaRPr b="0" lang="en-US" sz="2000" strike="noStrike" u="none">
              <a:solidFill>
                <a:srgbClr val="ffffff"/>
              </a:solidFill>
              <a:effectLst/>
              <a:uFillTx/>
              <a:latin typeface="Times New Roman"/>
            </a:endParaRPr>
          </a:p>
        </p:txBody>
      </p:sp>
      <p:sp>
        <p:nvSpPr>
          <p:cNvPr id="112" name=""/>
          <p:cNvSpPr/>
          <p:nvPr/>
        </p:nvSpPr>
        <p:spPr>
          <a:xfrm flipH="1" flipV="1">
            <a:off x="2058840" y="1724400"/>
            <a:ext cx="4312080" cy="3434400"/>
          </a:xfrm>
          <a:prstGeom prst="line">
            <a:avLst/>
          </a:prstGeom>
          <a:ln w="2844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13" name=""/>
          <p:cNvSpPr/>
          <p:nvPr/>
        </p:nvSpPr>
        <p:spPr>
          <a:xfrm flipV="1">
            <a:off x="6386400" y="4267080"/>
            <a:ext cx="0" cy="914400"/>
          </a:xfrm>
          <a:prstGeom prst="line">
            <a:avLst/>
          </a:prstGeom>
          <a:ln w="2844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14" name=""/>
          <p:cNvSpPr/>
          <p:nvPr/>
        </p:nvSpPr>
        <p:spPr>
          <a:xfrm>
            <a:off x="6386400" y="3733920"/>
            <a:ext cx="3589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ff"/>
                </a:solidFill>
                <a:effectLst/>
                <a:uFillTx/>
                <a:latin typeface="Arial"/>
              </a:rPr>
              <a:t>K</a:t>
            </a:r>
            <a:endParaRPr b="0" lang="en-US" sz="2000" strike="noStrike" u="none">
              <a:solidFill>
                <a:srgbClr val="ffffff"/>
              </a:solidFill>
              <a:effectLst/>
              <a:uFillTx/>
              <a:latin typeface="Times New Roman"/>
            </a:endParaRPr>
          </a:p>
        </p:txBody>
      </p:sp>
      <p:sp>
        <p:nvSpPr>
          <p:cNvPr id="115" name=""/>
          <p:cNvSpPr/>
          <p:nvPr/>
        </p:nvSpPr>
        <p:spPr>
          <a:xfrm>
            <a:off x="2271600" y="5181480"/>
            <a:ext cx="4114800" cy="0"/>
          </a:xfrm>
          <a:prstGeom prst="line">
            <a:avLst/>
          </a:prstGeom>
          <a:ln w="19080">
            <a:solidFill>
              <a:srgbClr val="ccffcc"/>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16" name=""/>
          <p:cNvSpPr/>
          <p:nvPr/>
        </p:nvSpPr>
        <p:spPr>
          <a:xfrm flipH="1" flipV="1">
            <a:off x="2865600" y="1563120"/>
            <a:ext cx="3459960" cy="2664720"/>
          </a:xfrm>
          <a:prstGeom prst="line">
            <a:avLst/>
          </a:prstGeom>
          <a:ln w="22320">
            <a:solidFill>
              <a:srgbClr val="00ff99"/>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17" name=""/>
          <p:cNvSpPr/>
          <p:nvPr/>
        </p:nvSpPr>
        <p:spPr>
          <a:xfrm>
            <a:off x="1198800" y="5486400"/>
            <a:ext cx="580068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9900"/>
                </a:solidFill>
                <a:effectLst/>
                <a:uFillTx/>
                <a:latin typeface="Arial"/>
              </a:rPr>
              <a:t>(COD put) = (European Put) - (cash or nothing)</a:t>
            </a:r>
            <a:endParaRPr b="0" lang="en-US" sz="2000" strike="noStrike" u="none">
              <a:solidFill>
                <a:srgbClr val="ffffff"/>
              </a:solidFill>
              <a:effectLst/>
              <a:uFillTx/>
              <a:latin typeface="Times New Roman"/>
            </a:endParaRPr>
          </a:p>
        </p:txBody>
      </p:sp>
      <p:sp>
        <p:nvSpPr>
          <p:cNvPr id="118" name=""/>
          <p:cNvSpPr/>
          <p:nvPr/>
        </p:nvSpPr>
        <p:spPr>
          <a:xfrm flipH="1" flipV="1" rot="5400000">
            <a:off x="601920" y="2139840"/>
            <a:ext cx="9907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66ff33"/>
                </a:solidFill>
                <a:effectLst/>
                <a:uFillTx/>
                <a:latin typeface="Arial"/>
              </a:rPr>
              <a:t>Payoff</a:t>
            </a:r>
            <a:endParaRPr b="0" lang="en-US" sz="1800" strike="noStrike" u="none">
              <a:solidFill>
                <a:srgbClr val="ffffff"/>
              </a:solidFill>
              <a:effectLst/>
              <a:uFillTx/>
              <a:latin typeface="Times New Roman"/>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sp>
        <p:nvSpPr>
          <p:cNvPr id="119" name="PlaceHolder 1"/>
          <p:cNvSpPr>
            <a:spLocks noGrp="1"/>
          </p:cNvSpPr>
          <p:nvPr>
            <p:ph/>
          </p:nvPr>
        </p:nvSpPr>
        <p:spPr>
          <a:xfrm>
            <a:off x="1066680" y="1447560"/>
            <a:ext cx="7010640" cy="4724280"/>
          </a:xfrm>
          <a:prstGeom prst="rect">
            <a:avLst/>
          </a:prstGeom>
          <a:noFill/>
          <a:ln w="0">
            <a:noFill/>
          </a:ln>
        </p:spPr>
        <p:txBody>
          <a:bodyPr lIns="90360" rIns="90360" tIns="44280" bIns="44280" anchor="t">
            <a:normAutofit/>
          </a:bodyPr>
          <a:p>
            <a:pPr marL="457200" indent="-457200">
              <a:lnSpc>
                <a:spcPct val="100000"/>
              </a:lnSpc>
              <a:spcBef>
                <a:spcPts val="601"/>
              </a:spcBef>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In general, very difficult to hedge</a:t>
            </a:r>
            <a:endParaRPr b="1" lang="en-US" sz="2400" strike="noStrike" u="none">
              <a:solidFill>
                <a:srgbClr val="0000ff"/>
              </a:solidFill>
              <a:effectLst/>
              <a:uFillTx/>
              <a:latin typeface="Arial"/>
            </a:endParaRPr>
          </a:p>
          <a:p>
            <a:pPr marL="457200" indent="-457200">
              <a:spcBef>
                <a:spcPts val="601"/>
              </a:spcBef>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endParaRPr b="1" lang="en-US" sz="2400" strike="noStrike" u="none">
              <a:solidFill>
                <a:srgbClr val="0000ff"/>
              </a:solidFill>
              <a:effectLst/>
              <a:uFillTx/>
              <a:latin typeface="Arial"/>
            </a:endParaRPr>
          </a:p>
          <a:p>
            <a:pPr marL="457200" indent="-457200">
              <a:lnSpc>
                <a:spcPct val="100000"/>
              </a:lnSpc>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Option delta at expiry is very sensitive to price when the price is close to the strike, i.e., gamma is large</a:t>
            </a:r>
            <a:endParaRPr b="1" lang="en-US" sz="2400" strike="noStrike" u="none">
              <a:solidFill>
                <a:srgbClr val="0000ff"/>
              </a:solidFill>
              <a:effectLst/>
              <a:uFillTx/>
              <a:latin typeface="Arial"/>
            </a:endParaRPr>
          </a:p>
          <a:p>
            <a:pPr marL="457200" indent="-457200">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endParaRPr b="1" lang="en-US" sz="2400" strike="noStrike" u="none">
              <a:solidFill>
                <a:srgbClr val="0000ff"/>
              </a:solidFill>
              <a:effectLst/>
              <a:uFillTx/>
              <a:latin typeface="Arial"/>
            </a:endParaRPr>
          </a:p>
          <a:p>
            <a:pPr marL="457200" indent="-457200">
              <a:lnSpc>
                <a:spcPct val="100000"/>
              </a:lnSpc>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Can hedge CODs using three different European options</a:t>
            </a:r>
            <a:endParaRPr b="1" lang="en-US" sz="2400" strike="noStrike" u="none">
              <a:solidFill>
                <a:srgbClr val="0000ff"/>
              </a:solidFill>
              <a:effectLst/>
              <a:uFillTx/>
              <a:latin typeface="Arial"/>
            </a:endParaRPr>
          </a:p>
          <a:p>
            <a:pPr marL="457200" indent="-457200">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r>
              <a:rPr b="1" lang="en-US" sz="2400" strike="noStrike" u="none">
                <a:solidFill>
                  <a:srgbClr val="ffffff"/>
                </a:solidFill>
                <a:effectLst/>
                <a:uFillTx/>
                <a:latin typeface="Arial"/>
              </a:rPr>
              <a:t>	</a:t>
            </a:r>
            <a:r>
              <a:rPr b="1" lang="en-US" sz="2400" strike="noStrike" u="none">
                <a:solidFill>
                  <a:srgbClr val="ffff00"/>
                </a:solidFill>
                <a:effectLst/>
                <a:uFillTx/>
                <a:latin typeface="Arial"/>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Turnbull (1992)</a:t>
            </a:r>
            <a:endParaRPr b="1" lang="en-US" sz="2400" strike="noStrike" u="none">
              <a:solidFill>
                <a:srgbClr val="0000ff"/>
              </a:solidFill>
              <a:effectLst/>
              <a:uFillTx/>
              <a:latin typeface="Arial"/>
            </a:endParaRPr>
          </a:p>
          <a:p>
            <a:pPr marL="457200" indent="-457200">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r>
              <a:rPr b="1" lang="en-US" sz="2400" strike="noStrike" u="none">
                <a:solidFill>
                  <a:srgbClr val="ffffff"/>
                </a:solidFill>
                <a:effectLst/>
                <a:uFillTx/>
                <a:latin typeface="Arial"/>
              </a:rPr>
              <a:t>	</a:t>
            </a:r>
            <a:r>
              <a:rPr b="1" lang="en-US" sz="2400" strike="noStrike" u="none">
                <a:solidFill>
                  <a:srgbClr val="ffff00"/>
                </a:solidFill>
                <a:effectLst/>
                <a:uFillTx/>
                <a:latin typeface="Arial"/>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Portfolio neutral w.r.t. Delta, Gamma and </a:t>
            </a:r>
            <a:r>
              <a:rPr b="1" lang="en-US" sz="2400" strike="noStrike" u="none">
                <a:solidFill>
                  <a:srgbClr val="ffffff"/>
                </a:solidFill>
                <a:effectLst/>
                <a:uFillTx/>
                <a:latin typeface="Arial"/>
              </a:rPr>
              <a:t>	</a:t>
            </a:r>
            <a:r>
              <a:rPr b="1" lang="en-US" sz="2400" strike="noStrike" u="none">
                <a:solidFill>
                  <a:srgbClr val="ffffff"/>
                </a:solidFill>
                <a:effectLst/>
                <a:uFillTx/>
                <a:latin typeface="Arial"/>
              </a:rPr>
              <a:t>Delta of Gamma (Omega)</a:t>
            </a:r>
            <a:endParaRPr b="1" lang="en-US" sz="2400" strike="noStrike" u="none">
              <a:solidFill>
                <a:srgbClr val="0000ff"/>
              </a:solidFill>
              <a:effectLst/>
              <a:uFillTx/>
              <a:latin typeface="Arial"/>
            </a:endParaRPr>
          </a:p>
          <a:p>
            <a:pPr marL="457200" indent="-457200">
              <a:lnSpc>
                <a:spcPct val="100000"/>
              </a:lnSpc>
              <a:buNone/>
              <a:tabLst>
                <a:tab algn="l" pos="0"/>
                <a:tab algn="l" pos="795240"/>
                <a:tab algn="l" pos="1030320"/>
                <a:tab algn="l" pos="2060640"/>
                <a:tab algn="l" pos="3090960"/>
                <a:tab algn="l" pos="4121280"/>
                <a:tab algn="l" pos="5151600"/>
                <a:tab algn="l" pos="6181560"/>
                <a:tab algn="l" pos="7211880"/>
                <a:tab algn="l" pos="8242200"/>
                <a:tab algn="l" pos="9272520"/>
                <a:tab algn="l" pos="10302840"/>
              </a:tabLst>
            </a:pPr>
            <a:r>
              <a:rPr b="1" lang="en-US" sz="2400" strike="noStrike" u="none">
                <a:solidFill>
                  <a:srgbClr val="ffff00"/>
                </a:solidFill>
                <a:effectLst/>
                <a:uFillTx/>
                <a:latin typeface="Marlett"/>
                <a:ea typeface="Marlett"/>
              </a:rPr>
              <a:t></a:t>
            </a:r>
            <a:r>
              <a:rPr b="1" lang="en-US" sz="2400" strike="noStrike" u="none">
                <a:solidFill>
                  <a:srgbClr val="ffff00"/>
                </a:solidFill>
                <a:effectLst/>
                <a:uFillTx/>
                <a:latin typeface="Arial"/>
              </a:rPr>
              <a:t>	</a:t>
            </a:r>
            <a:r>
              <a:rPr b="1" lang="en-US" sz="2400" strike="noStrike" u="none">
                <a:solidFill>
                  <a:srgbClr val="ffffff"/>
                </a:solidFill>
                <a:effectLst/>
                <a:uFillTx/>
                <a:latin typeface="Arial"/>
              </a:rPr>
              <a:t>Very expensive strategy</a:t>
            </a:r>
            <a:endParaRPr b="1" lang="en-US" sz="2400" strike="noStrike" u="none">
              <a:solidFill>
                <a:srgbClr val="0000ff"/>
              </a:solidFill>
              <a:effectLst/>
              <a:uFillTx/>
              <a:latin typeface="Arial"/>
            </a:endParaRPr>
          </a:p>
        </p:txBody>
      </p:sp>
      <p:sp>
        <p:nvSpPr>
          <p:cNvPr id="120" name=""/>
          <p:cNvSpPr/>
          <p:nvPr/>
        </p:nvSpPr>
        <p:spPr>
          <a:xfrm>
            <a:off x="1523880" y="304920"/>
            <a:ext cx="6096240" cy="703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Hedging Binary Options</a:t>
            </a:r>
            <a:endParaRPr b="0" lang="en-US" sz="4000" strike="noStrike" u="none">
              <a:solidFill>
                <a:srgbClr val="ffffff"/>
              </a:solidFill>
              <a:effectLst/>
              <a:uFillTx/>
              <a:latin typeface="Times New Roman"/>
            </a:endParaRPr>
          </a:p>
        </p:txBody>
      </p:sp>
      <p:sp>
        <p:nvSpPr>
          <p:cNvPr id="121" name=""/>
          <p:cNvSpPr/>
          <p:nvPr/>
        </p:nvSpPr>
        <p:spPr>
          <a:xfrm flipH="1">
            <a:off x="457200" y="1143000"/>
            <a:ext cx="8229600" cy="0"/>
          </a:xfrm>
          <a:prstGeom prst="line">
            <a:avLst/>
          </a:prstGeom>
          <a:ln w="28440">
            <a:solidFill>
              <a:srgbClr val="00ff99"/>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ff"/>
        </a:solidFill>
      </p:bgPr>
    </p:bg>
    <p:spTree>
      <p:nvGrpSpPr>
        <p:cNvPr id="1" name=""/>
        <p:cNvGrpSpPr/>
        <p:nvPr/>
      </p:nvGrpSpPr>
      <p:grpSpPr>
        <a:xfrm>
          <a:off x="0" y="0"/>
          <a:ext cx="0" cy="0"/>
          <a:chOff x="0" y="0"/>
          <a:chExt cx="0" cy="0"/>
        </a:xfrm>
      </p:grpSpPr>
      <p:graphicFrame>
        <p:nvGraphicFramePr>
          <p:cNvPr id="122" name=""/>
          <p:cNvGraphicFramePr/>
          <p:nvPr/>
        </p:nvGraphicFramePr>
        <p:xfrm>
          <a:off x="1285920" y="1820880"/>
          <a:ext cx="6573960" cy="4402080"/>
        </p:xfrm>
        <a:graphic>
          <a:graphicData uri="http://schemas.openxmlformats.org/presentationml/2006/ole">
            <p:oleObj progId="Excel.Sheet.12" r:id="rId1" spid="">
              <p:embed/>
              <p:pic>
                <p:nvPicPr>
                  <p:cNvPr id="123" name="" descr=""/>
                  <p:cNvPicPr/>
                  <p:nvPr/>
                </p:nvPicPr>
                <p:blipFill>
                  <a:blip r:embed="rId2"/>
                  <a:stretch/>
                </p:blipFill>
                <p:spPr>
                  <a:xfrm>
                    <a:off x="1285920" y="1820880"/>
                    <a:ext cx="6573960" cy="4402080"/>
                  </a:xfrm>
                  <a:prstGeom prst="rect">
                    <a:avLst/>
                  </a:prstGeom>
                  <a:noFill/>
                  <a:ln w="0">
                    <a:noFill/>
                  </a:ln>
                </p:spPr>
              </p:pic>
            </p:oleObj>
          </a:graphicData>
        </a:graphic>
      </p:graphicFrame>
      <p:sp>
        <p:nvSpPr>
          <p:cNvPr id="124" name=""/>
          <p:cNvSpPr/>
          <p:nvPr/>
        </p:nvSpPr>
        <p:spPr>
          <a:xfrm>
            <a:off x="762120" y="365040"/>
            <a:ext cx="7619760" cy="703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Rounded MT Bold"/>
              </a:rPr>
              <a:t>Premium of a COD Put</a:t>
            </a:r>
            <a:endParaRPr b="0" lang="en-US" sz="4000" strike="noStrike" u="none">
              <a:solidFill>
                <a:srgbClr val="ffffff"/>
              </a:solidFill>
              <a:effectLst/>
              <a:uFillTx/>
              <a:latin typeface="Times New Roman"/>
            </a:endParaRPr>
          </a:p>
        </p:txBody>
      </p:sp>
      <p:sp>
        <p:nvSpPr>
          <p:cNvPr id="125" name=""/>
          <p:cNvSpPr/>
          <p:nvPr/>
        </p:nvSpPr>
        <p:spPr>
          <a:xfrm flipV="1">
            <a:off x="609480" y="1193400"/>
            <a:ext cx="7937640" cy="1800"/>
          </a:xfrm>
          <a:prstGeom prst="line">
            <a:avLst/>
          </a:prstGeom>
          <a:ln w="25560">
            <a:solidFill>
              <a:srgbClr val="00ff00"/>
            </a:solidFill>
            <a:miter/>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Times New Roman"/>
            </a:endParaRPr>
          </a:p>
        </p:txBody>
      </p:sp>
      <p:sp>
        <p:nvSpPr>
          <p:cNvPr id="126" name=""/>
          <p:cNvSpPr/>
          <p:nvPr/>
        </p:nvSpPr>
        <p:spPr>
          <a:xfrm>
            <a:off x="343080" y="1295280"/>
            <a:ext cx="8458200" cy="429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Rounded MT Bold"/>
              </a:rPr>
              <a:t>Strike = $2, Contingent Premium = $0.10, Volatility = 20%</a:t>
            </a:r>
            <a:endParaRPr b="0" lang="en-US" sz="2200" strike="noStrike" u="none">
              <a:solidFill>
                <a:srgbClr val="ffffff"/>
              </a:solidFill>
              <a:effectLst/>
              <a:uFillTx/>
              <a:latin typeface="Times New Roman"/>
            </a:endParaRPr>
          </a:p>
        </p:txBody>
      </p:sp>
      <p:sp>
        <p:nvSpPr>
          <p:cNvPr id="127" name=""/>
          <p:cNvSpPr/>
          <p:nvPr/>
        </p:nvSpPr>
        <p:spPr>
          <a:xfrm rot="1533000">
            <a:off x="2913120" y="5500080"/>
            <a:ext cx="157788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Tenor (Days)</a:t>
            </a:r>
            <a:endParaRPr b="0" lang="en-US" sz="1800" strike="noStrike" u="none">
              <a:solidFill>
                <a:srgbClr val="ffffff"/>
              </a:solidFill>
              <a:effectLst/>
              <a:uFillTx/>
              <a:latin typeface="Times New Roman"/>
            </a:endParaRPr>
          </a:p>
        </p:txBody>
      </p:sp>
      <p:sp>
        <p:nvSpPr>
          <p:cNvPr id="128" name=""/>
          <p:cNvSpPr/>
          <p:nvPr/>
        </p:nvSpPr>
        <p:spPr>
          <a:xfrm rot="16200000">
            <a:off x="1047240" y="3547440"/>
            <a:ext cx="195876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Option Premium</a:t>
            </a:r>
            <a:endParaRPr b="0" lang="en-US" sz="1800" strike="noStrike" u="none">
              <a:solidFill>
                <a:srgbClr val="ffffff"/>
              </a:solidFill>
              <a:effectLst/>
              <a:uFillTx/>
              <a:latin typeface="Times New Roman"/>
            </a:endParaRPr>
          </a:p>
        </p:txBody>
      </p:sp>
      <p:sp>
        <p:nvSpPr>
          <p:cNvPr id="129" name=""/>
          <p:cNvSpPr/>
          <p:nvPr/>
        </p:nvSpPr>
        <p:spPr>
          <a:xfrm rot="19210200">
            <a:off x="5792040" y="5368680"/>
            <a:ext cx="1082520" cy="7855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Forward</a:t>
            </a:r>
            <a:endParaRPr b="0" lang="en-US" sz="1800" strike="noStrike" u="none">
              <a:solidFill>
                <a:srgbClr val="ffffff"/>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Rounded MT Bold"/>
              </a:rPr>
              <a:t>Price</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5073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1995-10-27T15:29:38Z</dcterms:created>
  <dc:creator>EGS LAN MGR</dc:creator>
  <dc:description/>
  <dc:language>en-US</dc:language>
  <cp:lastModifiedBy>adupont</cp:lastModifiedBy>
  <cp:lastPrinted>1995-11-02T11:55:12Z</cp:lastPrinted>
  <dcterms:modified xsi:type="dcterms:W3CDTF">2001-03-02T19:32:06Z</dcterms:modified>
  <cp:revision>63</cp:revision>
  <dc:subject/>
  <dc:title>Other Exotic Options</dc:title>
</cp:coreProperties>
</file>