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7.jpeg" ContentType="image/jpeg"/>
  <Override PartName="/ppt/media/image14.png" ContentType="image/png"/>
  <Override PartName="/ppt/media/image5.png" ContentType="image/png"/>
  <Override PartName="/ppt/media/image26.jpeg" ContentType="image/jpeg"/>
  <Override PartName="/ppt/media/image11.png" ContentType="image/png"/>
  <Override PartName="/ppt/media/image17.png" ContentType="image/png"/>
  <Override PartName="/ppt/media/image8.png" ContentType="image/png"/>
  <Override PartName="/ppt/media/image12.png" ContentType="image/png"/>
  <Override PartName="/ppt/media/image3.png" ContentType="image/png"/>
  <Override PartName="/ppt/media/image18.png" ContentType="image/png"/>
  <Override PartName="/ppt/media/image9.png" ContentType="image/png"/>
  <Override PartName="/ppt/media/image30.png" ContentType="image/png"/>
  <Override PartName="/ppt/media/image31.png" ContentType="image/png"/>
  <Override PartName="/ppt/media/image4.png" ContentType="image/png"/>
  <Override PartName="/ppt/media/image32.png" ContentType="image/png"/>
  <Override PartName="/ppt/media/image20.png" ContentType="image/png"/>
  <Override PartName="/ppt/media/image2.jpeg" ContentType="image/jpeg"/>
  <Override PartName="/ppt/media/image6.png" ContentType="image/png"/>
  <Override PartName="/ppt/media/image1.jpeg" ContentType="image/jpeg"/>
  <Override PartName="/ppt/media/image10.png" ContentType="image/png"/>
  <Override PartName="/ppt/media/image13.png" ContentType="image/png"/>
  <Override PartName="/ppt/media/image15.jpeg" ContentType="image/jpeg"/>
  <Override PartName="/ppt/media/image16.png" ContentType="image/pn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7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_rels/notesSlide1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/>
  <p:notesSz cx="7037388" cy="92805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"/>
          <p:cNvSpPr/>
          <p:nvPr/>
        </p:nvSpPr>
        <p:spPr>
          <a:xfrm>
            <a:off x="0" y="0"/>
            <a:ext cx="7038000" cy="9280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3049560" cy="46368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800" bIns="46800" anchor="t">
            <a:noAutofit/>
          </a:bodyPr>
          <a:p>
            <a:pPr indent="0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dt" idx="16"/>
          </p:nvPr>
        </p:nvSpPr>
        <p:spPr>
          <a:xfrm>
            <a:off x="3987360" y="0"/>
            <a:ext cx="3049560" cy="46368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sldImg"/>
          </p:nvPr>
        </p:nvSpPr>
        <p:spPr>
          <a:xfrm>
            <a:off x="1197000" y="694800"/>
            <a:ext cx="4641840" cy="3481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move the slide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938160" y="4408560"/>
            <a:ext cx="5160960" cy="41767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ftr" idx="17"/>
          </p:nvPr>
        </p:nvSpPr>
        <p:spPr>
          <a:xfrm>
            <a:off x="-360" y="8816760"/>
            <a:ext cx="3049560" cy="4633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800" bIns="46800" anchor="b">
            <a:noAutofit/>
          </a:bodyPr>
          <a:lstStyle>
            <a:lvl1pPr indent="0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6"/>
          <p:cNvSpPr>
            <a:spLocks noGrp="1"/>
          </p:cNvSpPr>
          <p:nvPr>
            <p:ph type="sldNum" idx="18"/>
          </p:nvPr>
        </p:nvSpPr>
        <p:spPr>
          <a:xfrm>
            <a:off x="3987360" y="8816760"/>
            <a:ext cx="3049560" cy="4633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fld id="{84891B9E-083F-4BB6-9014-A82308FDAF94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ldImg"/>
          </p:nvPr>
        </p:nvSpPr>
        <p:spPr>
          <a:xfrm>
            <a:off x="1197000" y="695160"/>
            <a:ext cx="4641840" cy="3481560"/>
          </a:xfrm>
          <a:prstGeom prst="rect">
            <a:avLst/>
          </a:prstGeom>
          <a:ln w="0">
            <a:noFill/>
          </a:ln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938160" y="4408560"/>
            <a:ext cx="5160960" cy="41767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Same calculation as order management – these savings are in addition to savings from order management, for the different reasons given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ldImg"/>
          </p:nvPr>
        </p:nvSpPr>
        <p:spPr>
          <a:xfrm>
            <a:off x="1197000" y="695160"/>
            <a:ext cx="4641840" cy="3481560"/>
          </a:xfrm>
          <a:prstGeom prst="rect">
            <a:avLst/>
          </a:prstGeom>
          <a:ln w="0">
            <a:noFill/>
          </a:ln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938160" y="4408560"/>
            <a:ext cx="5160960" cy="41767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800" bIns="46800" anchor="t">
            <a:noAutofit/>
          </a:bodyPr>
          <a:p>
            <a:pPr indent="0">
              <a:spcBef>
                <a:spcPts val="18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EMAIL ACCESS</a:t>
            </a:r>
            <a:br>
              <a:rPr sz="600"/>
            </a:br>
            <a:r>
              <a:rPr b="1" lang="en-US" sz="500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TIME SAVINGS – EFFICIENCY (SELF), EFFICIENCY (IMMEDIATE COMMUNICATION TO RECEIVER)</a:t>
            </a:r>
            <a:br>
              <a:rPr sz="500"/>
            </a:br>
            <a:br>
              <a:rPr sz="500"/>
            </a:b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TIME SAVED IN </a:t>
            </a:r>
            <a:br>
              <a:rPr sz="500"/>
            </a:b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BOOTING UP, </a:t>
            </a:r>
            <a:br>
              <a:rPr sz="500"/>
            </a:b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RESPONDING TO EMAILS IN TIME – </a:t>
            </a:r>
            <a:br>
              <a:rPr sz="500"/>
            </a:b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REDUCED NEED </a:t>
            </a:r>
            <a:br>
              <a:rPr sz="500"/>
            </a:b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TO TRY TO LOCATE YOU, </a:t>
            </a:r>
            <a:br>
              <a:rPr sz="500"/>
            </a:b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FOR YOU TO TALK TO SOMEONE TO BECOME AWARE OF AN ISSUE, </a:t>
            </a:r>
            <a:br>
              <a:rPr sz="500"/>
            </a:b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FOR YOU TO BRIEF SOMEONE WHAT THE RESPONSE IS, </a:t>
            </a:r>
            <a:br>
              <a:rPr sz="500"/>
            </a:b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TO REMEMBER TO PROCESS THE ISSUE ONCE YOU ARE SOMEWHERE YOU CAN LOG IN, </a:t>
            </a:r>
            <a:br>
              <a:rPr sz="500"/>
            </a:b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FOR THE RECEIVER TO FOLLOW UP MANY TIMES BECAUSE YOU CANNOT BE 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REACHED PROMPTLY, </a:t>
            </a:r>
            <a:br>
              <a:rPr sz="500"/>
            </a:b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FOR RECEIVER TO FOLLOW UP ON RECEIVING YOUR WRITTEN APPROVAL AFTER 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YOU’VE CALLED.</a:t>
            </a:r>
            <a:br>
              <a:rPr sz="500"/>
            </a:br>
            <a:br>
              <a:rPr sz="500"/>
            </a:br>
            <a:br>
              <a:rPr sz="500"/>
            </a:b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ASSUME:</a:t>
            </a:r>
            <a:br>
              <a:rPr sz="500"/>
            </a:b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 MIN/ WEEK SAVED PER TRANSACTION BY EACH USER &amp; RECEIVER OF THE EMAIL</a:t>
            </a:r>
            <a:br>
              <a:rPr sz="500"/>
            </a:b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 PEOPLE USE THE MOBILE EMAIL SYSTEM EVERY DAY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8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 * 10 MIN / WEEK * 52 WEEKS = 8.5 PERSONS OF SAVING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8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$ 130,000 COST OF PERSON, BURDENED, PER YEAR</a:t>
            </a:r>
            <a:br>
              <a:rPr sz="500"/>
            </a:br>
            <a:br>
              <a:rPr sz="500"/>
            </a:br>
            <a:r>
              <a:rPr b="1" lang="en-US" sz="500" strike="noStrike" u="none">
                <a:solidFill>
                  <a:srgbClr val="99ff33"/>
                </a:solidFill>
                <a:effectLst/>
                <a:uFillTx/>
                <a:latin typeface="Arial"/>
              </a:rPr>
              <a:t>$ 1,150,000 / YEAR SAVED</a:t>
            </a:r>
            <a:br>
              <a:rPr sz="500"/>
            </a:b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8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CALENDAR ACCESS</a:t>
            </a:r>
            <a:br>
              <a:rPr sz="700"/>
            </a:br>
            <a:br>
              <a:rPr sz="500"/>
            </a:br>
            <a:r>
              <a:rPr b="1" lang="en-US" sz="500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SAVINGS FROM EFFICIENCY (SELF), EFFICIENCY (KNOWING SCHEDULE OF RECEIVER WHEN NEEDED), NO NEED TO INCUR ADMIN. COSTS OF ASKING SOMEONE TO SCHEDULE</a:t>
            </a:r>
            <a:br>
              <a:rPr sz="500"/>
            </a:br>
            <a:br>
              <a:rPr sz="500"/>
            </a:b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SAVINGS FROM </a:t>
            </a:r>
            <a:br>
              <a:rPr sz="500"/>
            </a:b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ASKING YOUR ASSISTANT TO SCHEDULE, </a:t>
            </a:r>
            <a:br>
              <a:rPr sz="500"/>
            </a:b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REMEMBERING TO FOLLOW UP ON MEETINGS THAT NEED TO BE 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SCHEDULED ONCE YOU CAN LOG IN, </a:t>
            </a:r>
            <a:br>
              <a:rPr sz="500"/>
            </a:b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TRYING TO ORGANIZE YOURSELF TO REMEMBER, </a:t>
            </a:r>
            <a:br>
              <a:rPr sz="500"/>
            </a:b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COMPLICATIONS FROM NOT PROMPTLY SCHEDULING, </a:t>
            </a:r>
            <a:br>
              <a:rPr sz="500"/>
            </a:b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FOLLOWING UP WITH CUSTOMER/EMPLOYEE BECAUSE YOU COULD NOT PROMPTLY RESPOND TO THE REQUEST FOR A 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MEETING</a:t>
            </a:r>
            <a:br>
              <a:rPr sz="500"/>
            </a:br>
            <a:br>
              <a:rPr sz="500"/>
            </a:b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 MIN/ WEEK SAVED PER TRANSACTION BY EACH SENDER &amp; ATTENDEE OF THE MEETING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8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ASSUME 2 TOTAL ATTENDEES PER MEETING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8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 PEOPLE USE THE MOBILE CALENDER SYSTEM EVERY DAY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8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 * 10 MIN / WEEK * 52 WEEKS = 8.5 PERSONS OF SAVING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8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$ 130,000 COST OF PERSON, BURDENED, PER YEAR</a:t>
            </a:r>
            <a:br>
              <a:rPr sz="500"/>
            </a:br>
            <a:br>
              <a:rPr sz="500"/>
            </a:br>
            <a:r>
              <a:rPr b="1" lang="en-US" sz="500" strike="noStrike" u="none">
                <a:solidFill>
                  <a:srgbClr val="99ff33"/>
                </a:solidFill>
                <a:effectLst/>
                <a:uFillTx/>
                <a:latin typeface="Arial"/>
              </a:rPr>
              <a:t>$ 1,150,000 / YEAR SAVED</a:t>
            </a:r>
            <a:br>
              <a:rPr sz="500"/>
            </a:b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ldImg"/>
          </p:nvPr>
        </p:nvSpPr>
        <p:spPr>
          <a:xfrm>
            <a:off x="1197000" y="695160"/>
            <a:ext cx="4641840" cy="3481560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938160" y="4408560"/>
            <a:ext cx="5160960" cy="4176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3240" rIns="93240" tIns="46800" bIns="46800" anchor="t">
            <a:noAutofit/>
          </a:bodyPr>
          <a:p>
            <a:pPr indent="0">
              <a:spcBef>
                <a:spcPts val="1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B.</a:t>
            </a:r>
            <a:r>
              <a:rPr b="0" lang="en-US" sz="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500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TIME ENTRY</a:t>
            </a:r>
            <a:r>
              <a:rPr b="0" lang="en-US" sz="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400"/>
            </a:br>
            <a:r>
              <a:rPr b="1" lang="en-US" sz="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SAVINGS FROM </a:t>
            </a:r>
            <a:br>
              <a:rPr sz="400"/>
            </a:br>
            <a:r>
              <a:rPr b="1" lang="en-US" sz="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PROMPTLY CAPTURING BILLABLE EMPLOYEE TIME, </a:t>
            </a:r>
            <a:br>
              <a:rPr sz="400"/>
            </a:br>
            <a:r>
              <a:rPr b="1" lang="en-US" sz="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SAVINGS FROM MORE CLOSELY MONITORING EMPLOYEE PRODUCTIVITY ON REAL TIME BASIS</a:t>
            </a:r>
            <a:br>
              <a:rPr sz="400"/>
            </a:br>
            <a:br>
              <a:rPr sz="400"/>
            </a:br>
            <a:r>
              <a:rPr b="1" lang="en-US" sz="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 EMPLOYEES CLOSELY MONITORED</a:t>
            </a:r>
            <a:br>
              <a:rPr sz="400"/>
            </a:br>
            <a:r>
              <a:rPr b="1" lang="en-US" sz="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GET 20 MIN / WEEK MORE PRODUCTIVITY OUT</a:t>
            </a:r>
            <a:br>
              <a:rPr sz="400"/>
            </a:br>
            <a:r>
              <a:rPr b="1" lang="en-US" sz="400" strike="noStrike" u="none">
                <a:solidFill>
                  <a:srgbClr val="99ff33"/>
                </a:solidFill>
                <a:effectLst/>
                <a:uFillTx/>
                <a:latin typeface="Arial"/>
              </a:rPr>
              <a:t>SAVINGS AT $ 130,000 / EMPLOYEE = $ 2,300,000 / YEAR</a:t>
            </a:r>
            <a:br>
              <a:rPr sz="400"/>
            </a:b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ldImg"/>
          </p:nvPr>
        </p:nvSpPr>
        <p:spPr>
          <a:xfrm>
            <a:off x="1197000" y="695160"/>
            <a:ext cx="4641840" cy="3481560"/>
          </a:xfrm>
          <a:prstGeom prst="rect">
            <a:avLst/>
          </a:prstGeom>
          <a:ln w="0">
            <a:noFill/>
          </a:ln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938160" y="4408560"/>
            <a:ext cx="5160960" cy="4176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3240" rIns="93240" tIns="46800" bIns="46800" anchor="t">
            <a:noAutofit/>
          </a:bodyPr>
          <a:p>
            <a:pPr indent="0">
              <a:spcBef>
                <a:spcPts val="1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EXPENSE ENTRY</a:t>
            </a:r>
            <a:br>
              <a:rPr sz="500"/>
            </a:br>
            <a:r>
              <a:rPr b="1" lang="en-US" sz="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SAVE TIME ENTERING EXPENSES INSTEAD OF</a:t>
            </a:r>
            <a:br>
              <a:rPr sz="400"/>
            </a:br>
            <a:r>
              <a:rPr b="1" lang="en-US" sz="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WHEN YOU DON’T REMEMBER EVERYTHING, </a:t>
            </a:r>
            <a:br>
              <a:rPr sz="400"/>
            </a:br>
            <a:r>
              <a:rPr b="1" lang="en-US" sz="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HAVING SOMEONE ELSE DO THIS ENTRY FOR YOU AND EXPLAINING, </a:t>
            </a:r>
            <a:br>
              <a:rPr sz="400"/>
            </a:br>
            <a:r>
              <a:rPr b="1" lang="en-US" sz="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RECHECKING TIME FOR AP DEPARTMENT WHEN ITEMS ARE NOT PROPERLY EXPLAINED, FILING/PROCESSING/SUBMITTING/APPROVING TIME SAVED WHEN ELECTRONIC SUBMISSION – PROPERLY EXPLAINED – ARE ENCOURAGED</a:t>
            </a:r>
            <a:br>
              <a:rPr sz="400"/>
            </a:br>
            <a:br>
              <a:rPr sz="400"/>
            </a:br>
            <a:r>
              <a:rPr b="1" lang="en-US" sz="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ASSUME:</a:t>
            </a:r>
            <a:br>
              <a:rPr sz="400"/>
            </a:br>
            <a:r>
              <a:rPr b="1" lang="en-US" sz="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ENTRY &amp; RECHECKING TIME SAVED = 20 MIN/REPORT</a:t>
            </a:r>
            <a:br>
              <a:rPr sz="400"/>
            </a:br>
            <a:r>
              <a:rPr b="1" lang="en-US" sz="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FILING/PROCESSING/SUBMITTING/APPROVING TIME SAVED = 20 MIN/REPORT</a:t>
            </a:r>
            <a:br>
              <a:rPr sz="400"/>
            </a:br>
            <a:r>
              <a:rPr b="1" lang="en-US" sz="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 PEOPLE USE THE MOBILE EXPENSE SYSTEM ONCE A MONTH</a:t>
            </a:r>
            <a:br>
              <a:rPr sz="400"/>
            </a:br>
            <a:r>
              <a:rPr b="1" lang="en-US" sz="400" strike="noStrike" u="none">
                <a:solidFill>
                  <a:srgbClr val="99ff33"/>
                </a:solidFill>
                <a:effectLst/>
                <a:uFillTx/>
                <a:latin typeface="Arial"/>
              </a:rPr>
              <a:t>@ $ 130,000 BURDENED COST/EMPLOYEE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99ff33"/>
                </a:solidFill>
                <a:effectLst/>
                <a:uFillTx/>
                <a:latin typeface="Arial"/>
              </a:rPr>
              <a:t>$ 1,100,000 SAVED</a:t>
            </a:r>
            <a:br>
              <a:rPr sz="400"/>
            </a:b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ldImg"/>
          </p:nvPr>
        </p:nvSpPr>
        <p:spPr>
          <a:xfrm>
            <a:off x="1197000" y="695160"/>
            <a:ext cx="4641840" cy="3481560"/>
          </a:xfrm>
          <a:prstGeom prst="rect">
            <a:avLst/>
          </a:prstGeom>
          <a:ln w="0">
            <a:noFill/>
          </a:ln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938160" y="4408560"/>
            <a:ext cx="5160960" cy="41767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800" bIns="46800" anchor="t">
            <a:noAutofit/>
          </a:bodyPr>
          <a:p>
            <a:pPr indent="0">
              <a:spcBef>
                <a:spcPts val="1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SALES FORECASTING ACCESS</a:t>
            </a:r>
            <a:br>
              <a:rPr sz="600"/>
            </a:br>
            <a:r>
              <a:rPr b="1" lang="en-US" sz="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A.</a:t>
            </a:r>
            <a:r>
              <a:rPr b="1" lang="en-US" sz="400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 SALES TEAM TIME SAVINGS </a:t>
            </a:r>
            <a:br>
              <a:rPr sz="400"/>
            </a:br>
            <a:br>
              <a:rPr sz="400"/>
            </a:br>
            <a:r>
              <a:rPr b="1" lang="en-US" sz="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WHEN A SALESPERSON USES THE SYSTEM, HE/SHE SAVES TIME HAVING TO SCHEDULE, PASS INFORMATION, AND THE MANAGER SAVES TIME ATTENDING TO THE SCHEDULING REQUEST, RECEIVING THE INFORMATIOJN</a:t>
            </a:r>
            <a:br>
              <a:rPr sz="400"/>
            </a:br>
            <a:br>
              <a:rPr sz="400"/>
            </a:br>
            <a:r>
              <a:rPr b="1" lang="en-US" sz="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ASSUME:</a:t>
            </a:r>
            <a:br>
              <a:rPr sz="400"/>
            </a:br>
            <a:r>
              <a:rPr b="1" lang="en-US" sz="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SAVE 10 MIN / TRANSACTION SALESPERSON TIME</a:t>
            </a:r>
            <a:br>
              <a:rPr sz="400"/>
            </a:br>
            <a:r>
              <a:rPr b="1" lang="en-US" sz="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SAVE 10 MIN/ TRANSACTION MANAGER TIME</a:t>
            </a:r>
            <a:br>
              <a:rPr sz="400"/>
            </a:br>
            <a:r>
              <a:rPr b="1" lang="en-US" sz="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$ 150,000 BURDENED COST PER PERSON, 4 TRANSACTIONS/ MONTH, BY 2000 REPS</a:t>
            </a:r>
            <a:br>
              <a:rPr sz="400"/>
            </a:br>
            <a:br>
              <a:rPr sz="400"/>
            </a:br>
            <a:r>
              <a:rPr b="1" lang="en-US" sz="400" strike="noStrike" u="none">
                <a:solidFill>
                  <a:srgbClr val="99ff33"/>
                </a:solidFill>
                <a:effectLst/>
                <a:uFillTx/>
                <a:latin typeface="Arial"/>
              </a:rPr>
              <a:t>SAVINGS = $ 2,600,000 / YEAR</a:t>
            </a:r>
            <a:br>
              <a:rPr sz="400"/>
            </a:br>
            <a:br>
              <a:rPr sz="400"/>
            </a:br>
            <a:br>
              <a:rPr sz="400"/>
            </a:br>
            <a:r>
              <a:rPr b="1" lang="en-US" sz="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B. </a:t>
            </a:r>
            <a:r>
              <a:rPr b="1" lang="en-US" sz="400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MANUFACTURING TIME &amp; COST SAVED FROM ENTERING FORECAST INFORMATION MORE PROMPTLY</a:t>
            </a:r>
            <a:br>
              <a:rPr sz="400"/>
            </a:br>
            <a:br>
              <a:rPr sz="400"/>
            </a:br>
            <a:r>
              <a:rPr b="1" lang="en-US" sz="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EARLIER, AND MORE ACCURATE, ENTRY/CONFIRMATION OF ORDERS DECREASES MANUFACTURING CYCLE TIME, SAVING COSTS</a:t>
            </a:r>
            <a:br>
              <a:rPr sz="400"/>
            </a:b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NEED TO ASSESS WHAT PERCENT OF COST IS DUE TO RE-WORK BECAUSE GOODS ARE ALREADY ADVANCED IN THE MANUFACTURING CYCLE, AND HAVE TO BE PULLED APART AND REWORKED.  LABOR IS INVOLVED, AND A CERTAIN PERCENT OF THE PARTS ARE WASTED.  IN ADDITION, EXCESS INVENTORY IS SAVED (ONE TIME SAVING)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C. </a:t>
            </a:r>
            <a:r>
              <a:rPr b="1" lang="en-US" sz="400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INCREASED PROFITS FROM INCREASED WIN RATES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500 SALESPEOPLE WITH $ 2.5 MILL. QUOTA EACH = $ 1250 MILL. SALES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0.5% OF $ 1250 MILL = $ 6.25 MILL. 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50% CONTRIBUTION MARGIN GOES STRAIGHT DOWN TO THE NET PROFIT LINE = $ 3.125 MILLION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ldImg"/>
          </p:nvPr>
        </p:nvSpPr>
        <p:spPr>
          <a:xfrm>
            <a:off x="1197000" y="695160"/>
            <a:ext cx="4641840" cy="3481560"/>
          </a:xfrm>
          <a:prstGeom prst="rect">
            <a:avLst/>
          </a:prstGeom>
          <a:ln w="0">
            <a:noFill/>
          </a:ln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938160" y="4408560"/>
            <a:ext cx="5160960" cy="41767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800" bIns="46800" anchor="t">
            <a:noAutofit/>
          </a:bodyPr>
          <a:p>
            <a:pPr indent="0">
              <a:spcBef>
                <a:spcPts val="18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ORDER MANAGEMENT ACCESS</a:t>
            </a:r>
            <a:br>
              <a:rPr sz="500"/>
            </a:b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8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(FIGURES MAY VARY – THIS FORMAT ALLOWS PROMPT CALCULATION OF POTENTIAL ROI)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8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A. </a:t>
            </a:r>
            <a:r>
              <a:rPr b="1" lang="en-US" sz="500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1 DAY EARLIER RESOLUTION OF TROUBLE TICKETS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8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8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200 ENGINEERS X 2 TROUBLE TICKETS/DAY X 250 DAYS = 100,000 TROUBLE TICKETS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8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ASSUME 50% RESOLVED IMMEDIATELY AND 50% TAKE 4 DAYS AVERAGE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8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SO 50,000 TROUBLE TICKETS RESOLVED 1 DAY EARLIER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8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ASSUME 1 HOUR SAVED ON THE SAVED DAY = 50,000 HOURS SAVED = 25 PERSONS WORTH OF SAVING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8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AT 100,000 BURDENED COST / ENGINEER = $ 2.5 MILL.</a:t>
            </a:r>
            <a:br>
              <a:rPr sz="500"/>
            </a:br>
            <a:br>
              <a:rPr sz="500"/>
            </a:br>
            <a:br>
              <a:rPr sz="500"/>
            </a:br>
            <a:r>
              <a:rPr b="1" lang="en-US" sz="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B. </a:t>
            </a:r>
            <a:r>
              <a:rPr b="1" lang="en-US" sz="500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LESS WASTAGE ON RETURNS FROM THE FIELD</a:t>
            </a:r>
            <a:br>
              <a:rPr sz="500"/>
            </a:br>
            <a:br>
              <a:rPr sz="500"/>
            </a:b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CORRECT PART WAS IDENTIFIED AND ORDERED, AND MULTIPLE PARTS WEREN’T ORDERED JUST TO GET THE RIGHT ONE</a:t>
            </a:r>
            <a:br>
              <a:rPr sz="500"/>
            </a:br>
            <a:br>
              <a:rPr sz="500"/>
            </a:br>
            <a:br>
              <a:rPr sz="500"/>
            </a:b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ASSUME:</a:t>
            </a:r>
            <a:br>
              <a:rPr sz="500"/>
            </a:b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2% LOWER RETURN RATE ON THESE ACCURATE ORDERS</a:t>
            </a:r>
            <a:br>
              <a:rPr sz="500"/>
            </a:b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10% WASTAGE ON RETURNS</a:t>
            </a:r>
            <a:br>
              <a:rPr sz="500"/>
            </a:b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8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$ 750,000/ORDER X 1000 ORDERS = $ 750 MILL. IMPACTED</a:t>
            </a:r>
            <a:br>
              <a:rPr sz="500"/>
            </a:b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2% FEWER RETURNS = $ 15 MILL</a:t>
            </a:r>
            <a:br>
              <a:rPr sz="500"/>
            </a:br>
            <a:r>
              <a:rPr b="1" lang="en-US" sz="500" strike="noStrike" u="none">
                <a:solidFill>
                  <a:srgbClr val="99ff33"/>
                </a:solidFill>
                <a:effectLst/>
                <a:uFillTx/>
                <a:latin typeface="Arial"/>
              </a:rPr>
              <a:t>10% WASTAGE = $ 1,500,000 PER YEAR SAVED</a:t>
            </a:r>
            <a:br>
              <a:rPr sz="500"/>
            </a:b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304920"/>
            <a:ext cx="6781680" cy="838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95280" y="2209320"/>
            <a:ext cx="7467840" cy="3886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91960" indent="-291960">
              <a:spcAft>
                <a:spcPts val="374"/>
              </a:spcAft>
              <a:buClr>
                <a:srgbClr val="f7c360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9160" indent="-342720">
              <a:spcAft>
                <a:spcPts val="374"/>
              </a:spcAft>
              <a:buClr>
                <a:srgbClr val="f7c360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79360">
              <a:spcAft>
                <a:spcPts val="374"/>
              </a:spcAft>
              <a:buClr>
                <a:srgbClr val="f7c36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Aft>
                <a:spcPts val="374"/>
              </a:spcAft>
              <a:buClr>
                <a:srgbClr val="f7c360"/>
              </a:buClr>
              <a:buFont typeface="Arial"/>
              <a:buChar char="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Aft>
                <a:spcPts val="374"/>
              </a:spcAft>
              <a:buClr>
                <a:srgbClr val="f7c36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Aft>
                <a:spcPts val="374"/>
              </a:spcAft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Aft>
                <a:spcPts val="374"/>
              </a:spcAft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761760" y="6613200"/>
            <a:ext cx="788760" cy="24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2679840" y="6613200"/>
            <a:ext cx="591840" cy="24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4402080" y="6613200"/>
            <a:ext cx="339840" cy="24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4BBFCFA-CD69-4B61-9EAF-E7BE3A5965B4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3945960" y="6643800"/>
            <a:ext cx="1680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Copyright © 2001, ViaFone, Inc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Chart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304920"/>
            <a:ext cx="6781680" cy="838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95280" y="2209320"/>
            <a:ext cx="7467840" cy="3886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91960" indent="-291960">
              <a:spcAft>
                <a:spcPts val="374"/>
              </a:spcAft>
              <a:buClr>
                <a:srgbClr val="f7c360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9160" indent="-342720">
              <a:spcAft>
                <a:spcPts val="374"/>
              </a:spcAft>
              <a:buClr>
                <a:srgbClr val="f7c360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79360">
              <a:spcAft>
                <a:spcPts val="374"/>
              </a:spcAft>
              <a:buClr>
                <a:srgbClr val="f7c36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Aft>
                <a:spcPts val="374"/>
              </a:spcAft>
              <a:buClr>
                <a:srgbClr val="f7c360"/>
              </a:buClr>
              <a:buFont typeface="Arial"/>
              <a:buChar char="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Aft>
                <a:spcPts val="374"/>
              </a:spcAft>
              <a:buClr>
                <a:srgbClr val="f7c36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Aft>
                <a:spcPts val="374"/>
              </a:spcAft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Aft>
                <a:spcPts val="374"/>
              </a:spcAft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761760" y="6613200"/>
            <a:ext cx="788760" cy="24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2679840" y="6613200"/>
            <a:ext cx="591840" cy="24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4402080" y="6613200"/>
            <a:ext cx="339840" cy="24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467A096-FA6C-4CE3-972F-C81884C3332D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3945960" y="6643800"/>
            <a:ext cx="1680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Copyright © 2001, ViaFone, Inc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304920"/>
            <a:ext cx="6781680" cy="838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95280" y="2209320"/>
            <a:ext cx="7467840" cy="3886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91960" indent="-291960">
              <a:spcAft>
                <a:spcPts val="374"/>
              </a:spcAft>
              <a:buClr>
                <a:srgbClr val="f7c360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9160" indent="-342720">
              <a:spcAft>
                <a:spcPts val="374"/>
              </a:spcAft>
              <a:buClr>
                <a:srgbClr val="f7c360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79360">
              <a:spcAft>
                <a:spcPts val="374"/>
              </a:spcAft>
              <a:buClr>
                <a:srgbClr val="f7c36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Aft>
                <a:spcPts val="374"/>
              </a:spcAft>
              <a:buClr>
                <a:srgbClr val="f7c360"/>
              </a:buClr>
              <a:buFont typeface="Arial"/>
              <a:buChar char="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Aft>
                <a:spcPts val="374"/>
              </a:spcAft>
              <a:buClr>
                <a:srgbClr val="f7c36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Aft>
                <a:spcPts val="374"/>
              </a:spcAft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Aft>
                <a:spcPts val="374"/>
              </a:spcAft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761760" y="6613200"/>
            <a:ext cx="788760" cy="24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2679840" y="6613200"/>
            <a:ext cx="591840" cy="24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4402080" y="6613200"/>
            <a:ext cx="339840" cy="24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E6CDEA5-AAE0-426A-91E1-4A48376D8CF8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3945960" y="6643800"/>
            <a:ext cx="1680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Copyright © 2001, ViaFone, Inc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400" y="304920"/>
            <a:ext cx="6781680" cy="838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95280" y="2209320"/>
            <a:ext cx="7467840" cy="3886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91960" indent="-291960">
              <a:spcAft>
                <a:spcPts val="374"/>
              </a:spcAft>
              <a:buClr>
                <a:srgbClr val="f7c360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9160" indent="-342720">
              <a:spcAft>
                <a:spcPts val="374"/>
              </a:spcAft>
              <a:buClr>
                <a:srgbClr val="f7c360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79360">
              <a:spcAft>
                <a:spcPts val="374"/>
              </a:spcAft>
              <a:buClr>
                <a:srgbClr val="f7c36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Aft>
                <a:spcPts val="374"/>
              </a:spcAft>
              <a:buClr>
                <a:srgbClr val="f7c360"/>
              </a:buClr>
              <a:buFont typeface="Arial"/>
              <a:buChar char="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Aft>
                <a:spcPts val="374"/>
              </a:spcAft>
              <a:buClr>
                <a:srgbClr val="f7c36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Aft>
                <a:spcPts val="374"/>
              </a:spcAft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Aft>
                <a:spcPts val="374"/>
              </a:spcAft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761760" y="6613200"/>
            <a:ext cx="788760" cy="24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2679840" y="6613200"/>
            <a:ext cx="591840" cy="24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4402080" y="6613200"/>
            <a:ext cx="339840" cy="24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48867F2-D83F-494D-80F8-F89F3C056856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3945960" y="6643800"/>
            <a:ext cx="1680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Copyright © 2001, ViaFone, Inc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914400" y="304920"/>
            <a:ext cx="6781680" cy="838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295280" y="2209320"/>
            <a:ext cx="7467840" cy="3886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91960" indent="-291960">
              <a:spcAft>
                <a:spcPts val="374"/>
              </a:spcAft>
              <a:buClr>
                <a:srgbClr val="f7c360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9160" indent="-342720">
              <a:spcAft>
                <a:spcPts val="374"/>
              </a:spcAft>
              <a:buClr>
                <a:srgbClr val="f7c360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79360">
              <a:spcAft>
                <a:spcPts val="374"/>
              </a:spcAft>
              <a:buClr>
                <a:srgbClr val="f7c36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Aft>
                <a:spcPts val="374"/>
              </a:spcAft>
              <a:buClr>
                <a:srgbClr val="f7c360"/>
              </a:buClr>
              <a:buFont typeface="Arial"/>
              <a:buChar char="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Aft>
                <a:spcPts val="374"/>
              </a:spcAft>
              <a:buClr>
                <a:srgbClr val="f7c36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Aft>
                <a:spcPts val="374"/>
              </a:spcAft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Aft>
                <a:spcPts val="374"/>
              </a:spcAft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dt" idx="13"/>
          </p:nvPr>
        </p:nvSpPr>
        <p:spPr>
          <a:xfrm>
            <a:off x="761760" y="6613200"/>
            <a:ext cx="788760" cy="24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ftr" idx="14"/>
          </p:nvPr>
        </p:nvSpPr>
        <p:spPr>
          <a:xfrm>
            <a:off x="2679840" y="6613200"/>
            <a:ext cx="591840" cy="24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sldNum" idx="15"/>
          </p:nvPr>
        </p:nvSpPr>
        <p:spPr>
          <a:xfrm>
            <a:off x="4402080" y="6613200"/>
            <a:ext cx="339840" cy="24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184358E-7312-4040-A581-40153EDF20D4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3945960" y="6643800"/>
            <a:ext cx="1680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Copyright © 2001, ViaFone, Inc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11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6.jpe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9.png"/><Relationship Id="rId3" Type="http://schemas.openxmlformats.org/officeDocument/2006/relationships/image" Target="../media/image5.png"/><Relationship Id="rId4" Type="http://schemas.openxmlformats.org/officeDocument/2006/relationships/image" Target="../media/image7.jpeg"/><Relationship Id="rId5" Type="http://schemas.openxmlformats.org/officeDocument/2006/relationships/hyperlink" Target="http://www.compaq.com/products/portables/" TargetMode="External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oleObject" Target="../embeddings/oleObject1.bin"/><Relationship Id="rId9" Type="http://schemas.openxmlformats.org/officeDocument/2006/relationships/image" Target="../media/image32.png"/><Relationship Id="rId10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oleObject" Target="../embeddings/oleObject1.bin"/><Relationship Id="rId8" Type="http://schemas.openxmlformats.org/officeDocument/2006/relationships/image" Target="../media/image8.png"/><Relationship Id="rId9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"/>
          <p:cNvSpPr/>
          <p:nvPr/>
        </p:nvSpPr>
        <p:spPr>
          <a:xfrm>
            <a:off x="380880" y="3352680"/>
            <a:ext cx="8610840" cy="2286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 algn="ctr">
              <a:spcAft>
                <a:spcPts val="5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Aft>
                <a:spcPts val="5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Connect your Mobile Employees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>
            <a:off x="1828800" y="5638680"/>
            <a:ext cx="3200400" cy="55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8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Ed Sami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Director, Strategic Accounts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"/>
          <p:cNvSpPr/>
          <p:nvPr/>
        </p:nvSpPr>
        <p:spPr>
          <a:xfrm>
            <a:off x="4724280" y="5638680"/>
            <a:ext cx="3505320" cy="87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8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Tel: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650-776-9090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Email: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esami@viafone.com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14400" y="304920"/>
            <a:ext cx="6781680" cy="838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Mobile Field Service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5029200" y="2286000"/>
            <a:ext cx="396252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 marL="291960" indent="-291960">
              <a:spcAft>
                <a:spcPts val="337"/>
              </a:spcAft>
              <a:buClr>
                <a:srgbClr val="ff9f1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 service history records in the field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spcAft>
                <a:spcPts val="337"/>
              </a:spcAft>
              <a:buClr>
                <a:srgbClr val="ff9f1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spcAft>
                <a:spcPts val="337"/>
              </a:spcAft>
              <a:buClr>
                <a:srgbClr val="ff9f1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Build accurate service quotes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spcAft>
                <a:spcPts val="337"/>
              </a:spcAft>
              <a:buClr>
                <a:srgbClr val="ff9f1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spcAft>
                <a:spcPts val="337"/>
              </a:spcAft>
              <a:buClr>
                <a:srgbClr val="ff9f1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Query replacement part inventory, order status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spcAft>
                <a:spcPts val="337"/>
              </a:spcAft>
              <a:buClr>
                <a:srgbClr val="ff9f1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spcAft>
                <a:spcPts val="337"/>
              </a:spcAft>
              <a:buClr>
                <a:srgbClr val="ff9f1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Order equipment/parts and receive confirmation immediately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spcAft>
                <a:spcPts val="337"/>
              </a:spcAft>
              <a:buClr>
                <a:srgbClr val="ff9f1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3" name="srvcContr" descr=""/>
          <p:cNvPicPr/>
          <p:nvPr/>
        </p:nvPicPr>
        <p:blipFill>
          <a:blip r:embed="rId2"/>
          <a:stretch/>
        </p:blipFill>
        <p:spPr>
          <a:xfrm>
            <a:off x="1143000" y="2362320"/>
            <a:ext cx="3508200" cy="352404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" descr=""/>
          <p:cNvPicPr/>
          <p:nvPr/>
        </p:nvPicPr>
        <p:blipFill>
          <a:blip r:embed="rId2"/>
          <a:srcRect l="1905" t="0" r="3809" b="0"/>
          <a:stretch/>
        </p:blipFill>
        <p:spPr>
          <a:xfrm>
            <a:off x="533520" y="1371600"/>
            <a:ext cx="8561160" cy="5187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85440" y="457200"/>
            <a:ext cx="8001000" cy="557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Expected Savings – Service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343080" y="900000"/>
            <a:ext cx="8035920" cy="51292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lvl="2" marL="1143000" indent="-279360">
              <a:spcAft>
                <a:spcPts val="264"/>
              </a:spcAft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990720" y="1371600"/>
            <a:ext cx="7823160" cy="50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57200" indent="-457200">
              <a:lnSpc>
                <a:spcPct val="9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Prompt response to customer complaints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Re-route most cost-effective engineer to customer site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Allow engineer to access best knowledge base anywhere in company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Process efficiencies from resolving trouble-tickets quickly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Costs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 Day Earlier resolution of trouble-tickets, through more prompt response and faster resolution, by </a:t>
            </a:r>
            <a:r>
              <a:rPr b="0" lang="en-US" sz="16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200 field engineers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per month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 savings = </a:t>
            </a:r>
            <a:r>
              <a:rPr b="1" lang="en-US" sz="1600" strike="noStrike" u="sng">
                <a:solidFill>
                  <a:srgbClr val="ff3300"/>
                </a:solidFill>
                <a:effectLst/>
                <a:uFillTx/>
                <a:latin typeface="Arial"/>
              </a:rPr>
              <a:t>$ 2,500,000 /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 order entry results in 2% fewer returns on </a:t>
            </a:r>
            <a:r>
              <a:rPr b="0" lang="en-US" sz="16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1000 orders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and therefore lower parts wastage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 Savings = </a:t>
            </a:r>
            <a:r>
              <a:rPr b="1" lang="en-US" sz="1600" strike="noStrike" u="sng">
                <a:solidFill>
                  <a:srgbClr val="ff3300"/>
                </a:solidFill>
                <a:effectLst/>
                <a:uFillTx/>
                <a:latin typeface="Arial"/>
              </a:rPr>
              <a:t>$ 1,500,000 /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Reduced manufacturing inventories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due to more accurate order entry of replacement parts with current valid part #’s, compatibilities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buClr>
                <a:srgbClr val="ff33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Revenue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Enhance speed of customer service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and sell as new premium service product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8" name="logo%20for%20title%20pg%20copy" descr=""/>
          <p:cNvPicPr/>
          <p:nvPr/>
        </p:nvPicPr>
        <p:blipFill>
          <a:blip r:embed="rId3"/>
          <a:srcRect l="6069" t="37113" r="2479" b="35890"/>
          <a:stretch/>
        </p:blipFill>
        <p:spPr>
          <a:xfrm>
            <a:off x="7086600" y="6400800"/>
            <a:ext cx="1773360" cy="40176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jornada_skin_june11" descr=""/>
          <p:cNvPicPr/>
          <p:nvPr/>
        </p:nvPicPr>
        <p:blipFill>
          <a:blip r:embed="rId2"/>
          <a:srcRect l="0" t="13972" r="0" b="0"/>
          <a:stretch/>
        </p:blipFill>
        <p:spPr>
          <a:xfrm>
            <a:off x="1295280" y="1523880"/>
            <a:ext cx="3025800" cy="510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0" name="PlaceHolder 1"/>
          <p:cNvSpPr>
            <a:spLocks noGrp="1"/>
          </p:cNvSpPr>
          <p:nvPr>
            <p:ph/>
          </p:nvPr>
        </p:nvSpPr>
        <p:spPr>
          <a:xfrm>
            <a:off x="4876920" y="2209320"/>
            <a:ext cx="3657600" cy="3886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91960" indent="-291960">
              <a:lnSpc>
                <a:spcPct val="90000"/>
              </a:lnSpc>
              <a:spcAft>
                <a:spcPts val="337"/>
              </a:spcAft>
              <a:buClr>
                <a:srgbClr val="f7c360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Check current status of your calendar from anywhere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lnSpc>
                <a:spcPct val="90000"/>
              </a:lnSpc>
              <a:spcAft>
                <a:spcPts val="337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Aft>
                <a:spcPts val="337"/>
              </a:spcAft>
              <a:buClr>
                <a:srgbClr val="f7c360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Schedule meetings and conference calls while mobile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lnSpc>
                <a:spcPct val="90000"/>
              </a:lnSpc>
              <a:spcAft>
                <a:spcPts val="337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Aft>
                <a:spcPts val="337"/>
              </a:spcAft>
              <a:buClr>
                <a:srgbClr val="f7c360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Respond to emails – grant approvals without delay – increase efficiency &amp; workflow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lnSpc>
                <a:spcPct val="90000"/>
              </a:lnSpc>
              <a:spcAft>
                <a:spcPts val="337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Aft>
                <a:spcPts val="337"/>
              </a:spcAft>
              <a:buClr>
                <a:srgbClr val="f7c360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 right person/list of people from directory and initiate emails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1" name="mainmenu" descr=""/>
          <p:cNvPicPr/>
          <p:nvPr/>
        </p:nvPicPr>
        <p:blipFill>
          <a:blip r:embed="rId3"/>
          <a:stretch/>
        </p:blipFill>
        <p:spPr>
          <a:xfrm>
            <a:off x="1778040" y="1960560"/>
            <a:ext cx="2028960" cy="221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prodbrief" descr=""/>
          <p:cNvPicPr/>
          <p:nvPr/>
        </p:nvPicPr>
        <p:blipFill>
          <a:blip r:embed="rId4"/>
          <a:stretch/>
        </p:blipFill>
        <p:spPr>
          <a:xfrm>
            <a:off x="1774800" y="1960560"/>
            <a:ext cx="2028960" cy="221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3" name="mainmenu" descr=""/>
          <p:cNvPicPr/>
          <p:nvPr/>
        </p:nvPicPr>
        <p:blipFill>
          <a:blip r:embed="rId5"/>
          <a:stretch/>
        </p:blipFill>
        <p:spPr>
          <a:xfrm>
            <a:off x="1774800" y="1960560"/>
            <a:ext cx="2028960" cy="221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" name="calendar" descr=""/>
          <p:cNvPicPr/>
          <p:nvPr/>
        </p:nvPicPr>
        <p:blipFill>
          <a:blip r:embed="rId6"/>
          <a:stretch/>
        </p:blipFill>
        <p:spPr>
          <a:xfrm>
            <a:off x="1774800" y="1960560"/>
            <a:ext cx="2028960" cy="221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" name="phonelist" descr=""/>
          <p:cNvPicPr/>
          <p:nvPr/>
        </p:nvPicPr>
        <p:blipFill>
          <a:blip r:embed="rId7"/>
          <a:stretch/>
        </p:blipFill>
        <p:spPr>
          <a:xfrm>
            <a:off x="1774800" y="1960560"/>
            <a:ext cx="2028960" cy="2211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" name="PlaceHolder 2"/>
          <p:cNvSpPr>
            <a:spLocks noGrp="1"/>
          </p:cNvSpPr>
          <p:nvPr>
            <p:ph type="title"/>
          </p:nvPr>
        </p:nvSpPr>
        <p:spPr>
          <a:xfrm>
            <a:off x="914400" y="304920"/>
            <a:ext cx="6781680" cy="838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1440" rIns="9144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Mobile Email, Documents, Calendar, Directory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5334120" y="1600200"/>
            <a:ext cx="2590560" cy="2768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PLEASE “VIEW – SLIDE SHOW”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2"/>
          <a:srcRect l="1905" t="0" r="3809" b="0"/>
          <a:stretch/>
        </p:blipFill>
        <p:spPr>
          <a:xfrm>
            <a:off x="533520" y="1371600"/>
            <a:ext cx="8561160" cy="5187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440" y="457200"/>
            <a:ext cx="8001000" cy="557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Expected Savings – Calendar &amp; Email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343080" y="900000"/>
            <a:ext cx="8035920" cy="51292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lvl="2" marL="1143000" indent="-279360">
              <a:spcAft>
                <a:spcPts val="264"/>
              </a:spcAft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838080" y="1676520"/>
            <a:ext cx="8001000" cy="47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57200" indent="-457200">
              <a:lnSpc>
                <a:spcPct val="8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savings from accessing your up-to-date calendar status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Ability to schedule meetings with other personnel, while mobile, saving time and increasing personal efficiency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Decreased administrative need and costs (e.g “free time”)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people on time for meetings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Immediate responses to approval requests – reduce follow up costs and costs of delayed decisions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Efficiency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2000 mobile people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benefit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 min. per week saved by each mobile person and a calendar invitee or receiver of approval/email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 persons worth of saving = </a:t>
            </a:r>
            <a:r>
              <a:rPr b="1" lang="en-US" sz="1800" strike="noStrike" u="sng">
                <a:solidFill>
                  <a:srgbClr val="ff3300"/>
                </a:solidFill>
                <a:effectLst/>
                <a:uFillTx/>
                <a:latin typeface="Arial"/>
              </a:rPr>
              <a:t>$ 2,300,000 / year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70000"/>
              </a:lnSpc>
              <a:buClr>
                <a:srgbClr val="ff33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2" name="logo%20for%20title%20pg%20copy" descr=""/>
          <p:cNvPicPr/>
          <p:nvPr/>
        </p:nvPicPr>
        <p:blipFill>
          <a:blip r:embed="rId3"/>
          <a:srcRect l="6069" t="37113" r="2479" b="35890"/>
          <a:stretch/>
        </p:blipFill>
        <p:spPr>
          <a:xfrm>
            <a:off x="7086600" y="6400800"/>
            <a:ext cx="1773360" cy="40176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alm_VIIx_32" descr=""/>
          <p:cNvPicPr/>
          <p:nvPr/>
        </p:nvPicPr>
        <p:blipFill>
          <a:blip r:embed="rId2"/>
          <a:srcRect l="0" t="0" r="0" b="38315"/>
          <a:stretch/>
        </p:blipFill>
        <p:spPr>
          <a:xfrm>
            <a:off x="747720" y="2266920"/>
            <a:ext cx="3367080" cy="343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17160" y="458640"/>
            <a:ext cx="8102520" cy="80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Mobile Time and Expense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2771640" y="8096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2776680" y="8143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4173480" y="2730600"/>
            <a:ext cx="4748400" cy="347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30000"/>
              </a:lnSpc>
              <a:spcBef>
                <a:spcPts val="499"/>
              </a:spcBef>
              <a:buClr>
                <a:srgbClr val="f7c360"/>
              </a:buClr>
              <a:buSzPct val="9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Enter Time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30000"/>
              </a:lnSpc>
              <a:spcBef>
                <a:spcPts val="400"/>
              </a:spcBef>
              <a:buClr>
                <a:srgbClr val="f7c360"/>
              </a:buClr>
              <a:buSzPct val="90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Monitor personnel productivity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30000"/>
              </a:lnSpc>
              <a:spcBef>
                <a:spcPts val="400"/>
              </a:spcBef>
              <a:buClr>
                <a:srgbClr val="f7c360"/>
              </a:buClr>
              <a:buSzPct val="90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Bill customers faster by entering time promptly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130000"/>
              </a:lnSpc>
              <a:spcBef>
                <a:spcPts val="499"/>
              </a:spcBef>
              <a:buClr>
                <a:srgbClr val="f7c360"/>
              </a:buClr>
              <a:buSzPct val="9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Enter Expense Report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30000"/>
              </a:lnSpc>
              <a:spcBef>
                <a:spcPts val="400"/>
              </a:spcBef>
              <a:buClr>
                <a:srgbClr val="f7c360"/>
              </a:buClr>
              <a:buSzPct val="90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Review expenses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30000"/>
              </a:lnSpc>
              <a:spcBef>
                <a:spcPts val="400"/>
              </a:spcBef>
              <a:buClr>
                <a:srgbClr val="f7c360"/>
              </a:buClr>
              <a:buSzPct val="90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Add new items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30000"/>
              </a:lnSpc>
              <a:spcBef>
                <a:spcPts val="400"/>
              </a:spcBef>
              <a:buClr>
                <a:srgbClr val="f7c360"/>
              </a:buClr>
              <a:buSzPct val="90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Submit  (Information stored on device)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30000"/>
              </a:lnSpc>
              <a:spcBef>
                <a:spcPts val="40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3809880" y="266688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3809880" y="266688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3"/>
          <a:stretch/>
        </p:blipFill>
        <p:spPr>
          <a:xfrm>
            <a:off x="1236600" y="3238560"/>
            <a:ext cx="2425680" cy="2476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1" name=""/>
          <p:cNvSpPr/>
          <p:nvPr/>
        </p:nvSpPr>
        <p:spPr>
          <a:xfrm>
            <a:off x="4013280" y="1892160"/>
            <a:ext cx="5130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Real – time or Disconnected/Sync Examples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alm_VIIx_32" descr=""/>
          <p:cNvPicPr/>
          <p:nvPr/>
        </p:nvPicPr>
        <p:blipFill>
          <a:blip r:embed="rId2"/>
          <a:srcRect l="0" t="0" r="0" b="38315"/>
          <a:stretch/>
        </p:blipFill>
        <p:spPr>
          <a:xfrm>
            <a:off x="900000" y="2343240"/>
            <a:ext cx="3367080" cy="343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17160" y="458640"/>
            <a:ext cx="8102520" cy="80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Mobile Expense Reporting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2771640" y="8096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2776680" y="8143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4287960" y="2730600"/>
            <a:ext cx="4532040" cy="154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30000"/>
              </a:lnSpc>
              <a:spcBef>
                <a:spcPts val="499"/>
              </a:spcBef>
              <a:buClr>
                <a:srgbClr val="f7c360"/>
              </a:buClr>
              <a:buSzPct val="9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Enter Expense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30000"/>
              </a:lnSpc>
              <a:spcBef>
                <a:spcPts val="400"/>
              </a:spcBef>
              <a:buClr>
                <a:srgbClr val="f7c360"/>
              </a:buClr>
              <a:buSzPct val="90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Example of how to add individual expense item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30000"/>
              </a:lnSpc>
              <a:spcBef>
                <a:spcPts val="40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3809880" y="266688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3809880" y="266688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3"/>
          <a:stretch/>
        </p:blipFill>
        <p:spPr>
          <a:xfrm>
            <a:off x="1401840" y="3301920"/>
            <a:ext cx="2400120" cy="24894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" descr=""/>
          <p:cNvPicPr/>
          <p:nvPr/>
        </p:nvPicPr>
        <p:blipFill>
          <a:blip r:embed="rId2"/>
          <a:srcRect l="1905" t="0" r="3809" b="0"/>
          <a:stretch/>
        </p:blipFill>
        <p:spPr>
          <a:xfrm>
            <a:off x="533520" y="1371600"/>
            <a:ext cx="8561160" cy="5187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85440" y="457200"/>
            <a:ext cx="8001000" cy="557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Expected Savings – Time Entry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343080" y="900000"/>
            <a:ext cx="8035920" cy="51292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lvl="2" marL="1143000" indent="-279360">
              <a:spcAft>
                <a:spcPts val="264"/>
              </a:spcAft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838080" y="1676520"/>
            <a:ext cx="8001000" cy="34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57200" indent="-457200">
              <a:lnSpc>
                <a:spcPct val="8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Capture billing time accurately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Closely monitor productivity of mobile billable employee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Faster billing to the customer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Efficiency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2000 mobile people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benefit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 min / week additional productivity obtained through better monitoring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 persons worth of saving = </a:t>
            </a:r>
            <a:r>
              <a:rPr b="1" lang="en-US" sz="1800" strike="noStrike" u="sng">
                <a:solidFill>
                  <a:srgbClr val="ff3300"/>
                </a:solidFill>
                <a:effectLst/>
                <a:uFillTx/>
                <a:latin typeface="Arial"/>
              </a:rPr>
              <a:t>$ 2,300,000 / year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70000"/>
              </a:lnSpc>
              <a:buClr>
                <a:srgbClr val="ff33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4" name="logo%20for%20title%20pg%20copy" descr=""/>
          <p:cNvPicPr/>
          <p:nvPr/>
        </p:nvPicPr>
        <p:blipFill>
          <a:blip r:embed="rId3"/>
          <a:srcRect l="6069" t="37113" r="2479" b="35890"/>
          <a:stretch/>
        </p:blipFill>
        <p:spPr>
          <a:xfrm>
            <a:off x="7086600" y="6400800"/>
            <a:ext cx="1773360" cy="40176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" descr=""/>
          <p:cNvPicPr/>
          <p:nvPr/>
        </p:nvPicPr>
        <p:blipFill>
          <a:blip r:embed="rId2"/>
          <a:srcRect l="1905" t="0" r="3809" b="0"/>
          <a:stretch/>
        </p:blipFill>
        <p:spPr>
          <a:xfrm>
            <a:off x="533520" y="1371600"/>
            <a:ext cx="8561160" cy="5187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85440" y="457200"/>
            <a:ext cx="8001000" cy="557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Expected Savings – Expense Entry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343080" y="900000"/>
            <a:ext cx="8035920" cy="51292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lvl="2" marL="1143000" indent="-279360">
              <a:spcAft>
                <a:spcPts val="264"/>
              </a:spcAft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838080" y="1676520"/>
            <a:ext cx="8001000" cy="327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57200" indent="-457200">
              <a:lnSpc>
                <a:spcPct val="8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administrative burden of entering time for another employee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rechecking of items, following up, improperly entered/explained items requiring re-doing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Efficiency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2000 mobile people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benefit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 min / week saved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8.5 persons worth of saving = </a:t>
            </a:r>
            <a:r>
              <a:rPr b="1" lang="en-US" sz="1800" strike="noStrike" u="sng">
                <a:solidFill>
                  <a:srgbClr val="ff3300"/>
                </a:solidFill>
                <a:effectLst/>
                <a:uFillTx/>
                <a:latin typeface="Arial"/>
              </a:rPr>
              <a:t>$ 1,100,000 / year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70000"/>
              </a:lnSpc>
              <a:buClr>
                <a:srgbClr val="ff33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9" name="logo%20for%20title%20pg%20copy" descr=""/>
          <p:cNvPicPr/>
          <p:nvPr/>
        </p:nvPicPr>
        <p:blipFill>
          <a:blip r:embed="rId3"/>
          <a:srcRect l="6069" t="37113" r="2479" b="35890"/>
          <a:stretch/>
        </p:blipFill>
        <p:spPr>
          <a:xfrm>
            <a:off x="7086600" y="6400800"/>
            <a:ext cx="1773360" cy="40176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"/>
          <p:cNvSpPr/>
          <p:nvPr/>
        </p:nvSpPr>
        <p:spPr>
          <a:xfrm flipV="1">
            <a:off x="7551720" y="1980720"/>
            <a:ext cx="457200" cy="381240"/>
          </a:xfrm>
          <a:prstGeom prst="line">
            <a:avLst/>
          </a:prstGeom>
          <a:ln cap="rnd" w="3168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 flipV="1">
            <a:off x="7615080" y="2514600"/>
            <a:ext cx="489240" cy="293760"/>
          </a:xfrm>
          <a:prstGeom prst="line">
            <a:avLst/>
          </a:prstGeom>
          <a:ln cap="rnd" w="3168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 flipV="1">
            <a:off x="7610400" y="3123720"/>
            <a:ext cx="493920" cy="112680"/>
          </a:xfrm>
          <a:prstGeom prst="line">
            <a:avLst/>
          </a:prstGeom>
          <a:ln cap="rnd" w="3168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7593120" y="3733920"/>
            <a:ext cx="511200" cy="75960"/>
          </a:xfrm>
          <a:prstGeom prst="line">
            <a:avLst/>
          </a:prstGeom>
          <a:ln cap="rnd" w="3168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7647120" y="4038480"/>
            <a:ext cx="304560" cy="304920"/>
          </a:xfrm>
          <a:prstGeom prst="line">
            <a:avLst/>
          </a:prstGeom>
          <a:ln cap="rnd" w="3168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7418520" y="4343400"/>
            <a:ext cx="590400" cy="762120"/>
          </a:xfrm>
          <a:prstGeom prst="line">
            <a:avLst/>
          </a:prstGeom>
          <a:ln cap="rnd" w="3168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6" name=""/>
          <p:cNvGrpSpPr/>
          <p:nvPr/>
        </p:nvGrpSpPr>
        <p:grpSpPr>
          <a:xfrm>
            <a:off x="662040" y="2057400"/>
            <a:ext cx="2004120" cy="2816280"/>
            <a:chOff x="662040" y="2057400"/>
            <a:chExt cx="2004120" cy="2816280"/>
          </a:xfrm>
        </p:grpSpPr>
        <p:grpSp>
          <p:nvGrpSpPr>
            <p:cNvPr id="167" name=""/>
            <p:cNvGrpSpPr/>
            <p:nvPr/>
          </p:nvGrpSpPr>
          <p:grpSpPr>
            <a:xfrm>
              <a:off x="1274040" y="2237040"/>
              <a:ext cx="1392120" cy="2487600"/>
              <a:chOff x="1274040" y="2237040"/>
              <a:chExt cx="1392120" cy="2487600"/>
            </a:xfrm>
          </p:grpSpPr>
          <p:grpSp>
            <p:nvGrpSpPr>
              <p:cNvPr id="168" name=""/>
              <p:cNvGrpSpPr/>
              <p:nvPr/>
            </p:nvGrpSpPr>
            <p:grpSpPr>
              <a:xfrm>
                <a:off x="1274040" y="2521080"/>
                <a:ext cx="1229760" cy="2192400"/>
                <a:chOff x="1274040" y="2521080"/>
                <a:chExt cx="1229760" cy="2192400"/>
              </a:xfrm>
            </p:grpSpPr>
            <p:sp>
              <p:nvSpPr>
                <p:cNvPr id="169" name=""/>
                <p:cNvSpPr/>
                <p:nvPr/>
              </p:nvSpPr>
              <p:spPr>
                <a:xfrm flipH="1">
                  <a:off x="1310400" y="4713480"/>
                  <a:ext cx="1187280" cy="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" name=""/>
                <p:cNvSpPr/>
                <p:nvPr/>
              </p:nvSpPr>
              <p:spPr>
                <a:xfrm flipH="1">
                  <a:off x="1285560" y="4164120"/>
                  <a:ext cx="1205640" cy="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" name=""/>
                <p:cNvSpPr/>
                <p:nvPr/>
              </p:nvSpPr>
              <p:spPr>
                <a:xfrm flipH="1">
                  <a:off x="1285560" y="3065400"/>
                  <a:ext cx="1205640" cy="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" name=""/>
                <p:cNvSpPr/>
                <p:nvPr/>
              </p:nvSpPr>
              <p:spPr>
                <a:xfrm flipH="1">
                  <a:off x="1274040" y="2521080"/>
                  <a:ext cx="1229760" cy="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" name=""/>
                <p:cNvSpPr/>
                <p:nvPr/>
              </p:nvSpPr>
              <p:spPr>
                <a:xfrm flipH="1">
                  <a:off x="1298160" y="3610080"/>
                  <a:ext cx="1199160" cy="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74" name=""/>
              <p:cNvSpPr/>
              <p:nvPr/>
            </p:nvSpPr>
            <p:spPr>
              <a:xfrm>
                <a:off x="2498040" y="2237040"/>
                <a:ext cx="0" cy="248760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5" name=""/>
              <p:cNvSpPr/>
              <p:nvPr/>
            </p:nvSpPr>
            <p:spPr>
              <a:xfrm flipH="1">
                <a:off x="2273400" y="4462560"/>
                <a:ext cx="22104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6" name=""/>
              <p:cNvSpPr/>
              <p:nvPr/>
            </p:nvSpPr>
            <p:spPr>
              <a:xfrm flipH="1">
                <a:off x="2273400" y="3902040"/>
                <a:ext cx="22104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7" name=""/>
              <p:cNvSpPr/>
              <p:nvPr/>
            </p:nvSpPr>
            <p:spPr>
              <a:xfrm flipH="1">
                <a:off x="2273040" y="3353040"/>
                <a:ext cx="23076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8" name=""/>
              <p:cNvSpPr/>
              <p:nvPr/>
            </p:nvSpPr>
            <p:spPr>
              <a:xfrm flipH="1">
                <a:off x="2273040" y="2797200"/>
                <a:ext cx="21420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9" name=""/>
              <p:cNvSpPr/>
              <p:nvPr/>
            </p:nvSpPr>
            <p:spPr>
              <a:xfrm flipH="1">
                <a:off x="2269800" y="2243160"/>
                <a:ext cx="23580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0" name=""/>
              <p:cNvSpPr/>
              <p:nvPr/>
            </p:nvSpPr>
            <p:spPr>
              <a:xfrm>
                <a:off x="2501280" y="3459240"/>
                <a:ext cx="16488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81" name=""/>
            <p:cNvSpPr/>
            <p:nvPr/>
          </p:nvSpPr>
          <p:spPr>
            <a:xfrm>
              <a:off x="1523160" y="4235400"/>
              <a:ext cx="750240" cy="401760"/>
            </a:xfrm>
            <a:prstGeom prst="rect">
              <a:avLst/>
            </a:prstGeom>
            <a:solidFill>
              <a:srgbClr val="181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KM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1523160" y="3689280"/>
              <a:ext cx="750240" cy="403200"/>
            </a:xfrm>
            <a:prstGeom prst="rect">
              <a:avLst/>
            </a:prstGeom>
            <a:solidFill>
              <a:srgbClr val="181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PIM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1523160" y="3146400"/>
              <a:ext cx="750240" cy="401760"/>
            </a:xfrm>
            <a:prstGeom prst="rect">
              <a:avLst/>
            </a:prstGeom>
            <a:solidFill>
              <a:srgbClr val="181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FSA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1523160" y="2602080"/>
              <a:ext cx="750240" cy="401400"/>
            </a:xfrm>
            <a:prstGeom prst="rect">
              <a:avLst/>
            </a:prstGeom>
            <a:solidFill>
              <a:srgbClr val="181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SFA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1523160" y="2057400"/>
              <a:ext cx="750240" cy="403200"/>
            </a:xfrm>
            <a:prstGeom prst="rect">
              <a:avLst/>
            </a:prstGeom>
            <a:solidFill>
              <a:srgbClr val="181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CRM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662040" y="4471920"/>
              <a:ext cx="750240" cy="401760"/>
            </a:xfrm>
            <a:prstGeom prst="rect">
              <a:avLst/>
            </a:prstGeom>
            <a:solidFill>
              <a:srgbClr val="181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eBiz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662040" y="3927600"/>
              <a:ext cx="750240" cy="401760"/>
            </a:xfrm>
            <a:prstGeom prst="rect">
              <a:avLst/>
            </a:prstGeom>
            <a:solidFill>
              <a:srgbClr val="181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ERP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" name=""/>
            <p:cNvSpPr/>
            <p:nvPr/>
          </p:nvSpPr>
          <p:spPr>
            <a:xfrm>
              <a:off x="662040" y="2838600"/>
              <a:ext cx="750240" cy="401400"/>
            </a:xfrm>
            <a:prstGeom prst="rect">
              <a:avLst/>
            </a:prstGeom>
            <a:solidFill>
              <a:srgbClr val="181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Content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" name=""/>
            <p:cNvSpPr/>
            <p:nvPr/>
          </p:nvSpPr>
          <p:spPr>
            <a:xfrm>
              <a:off x="662040" y="2293920"/>
              <a:ext cx="750240" cy="401760"/>
            </a:xfrm>
            <a:prstGeom prst="rect">
              <a:avLst/>
            </a:prstGeom>
            <a:solidFill>
              <a:srgbClr val="181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SCM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" name=""/>
            <p:cNvSpPr/>
            <p:nvPr/>
          </p:nvSpPr>
          <p:spPr>
            <a:xfrm>
              <a:off x="662040" y="3382920"/>
              <a:ext cx="750240" cy="401760"/>
            </a:xfrm>
            <a:prstGeom prst="rect">
              <a:avLst/>
            </a:prstGeom>
            <a:solidFill>
              <a:srgbClr val="181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Lotus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91" name=""/>
          <p:cNvSpPr/>
          <p:nvPr/>
        </p:nvSpPr>
        <p:spPr>
          <a:xfrm>
            <a:off x="2590920" y="3186000"/>
            <a:ext cx="4190760" cy="486000"/>
          </a:xfrm>
          <a:prstGeom prst="leftRightArrow">
            <a:avLst>
              <a:gd name="adj1" fmla="val 54898"/>
              <a:gd name="adj2" fmla="val 94214"/>
            </a:avLst>
          </a:prstGeom>
          <a:solidFill>
            <a:srgbClr val="9c9c9c"/>
          </a:solidFill>
          <a:ln w="9360">
            <a:solidFill>
              <a:srgbClr val="181ea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6767640" y="2138400"/>
            <a:ext cx="1157040" cy="2662200"/>
          </a:xfrm>
          <a:prstGeom prst="ellipse">
            <a:avLst/>
          </a:prstGeom>
          <a:solidFill>
            <a:srgbClr val="5f9baf"/>
          </a:solidFill>
          <a:ln w="9360">
            <a:solidFill>
              <a:srgbClr val="181ea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6826320" y="2590920"/>
            <a:ext cx="1042920" cy="17492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9c9c9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Multi</a:t>
            </a:r>
            <a:br>
              <a:rPr sz="1600"/>
            </a:b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Carriers,</a:t>
            </a:r>
            <a:br>
              <a:rPr sz="1600"/>
            </a:b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Browsers,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Device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Platforms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3657600" y="2286000"/>
            <a:ext cx="2057400" cy="2286000"/>
          </a:xfrm>
          <a:prstGeom prst="rect">
            <a:avLst/>
          </a:prstGeom>
          <a:solidFill>
            <a:srgbClr val="ffffff"/>
          </a:solidFill>
          <a:ln w="0">
            <a:noFill/>
          </a:ln>
          <a:effectLst>
            <a:outerShdw dist="17819" dir="2700000" blurRad="0" rotWithShape="0">
              <a:srgbClr val="181ea5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837720" y="685440"/>
            <a:ext cx="7543800" cy="32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ViaFone Fit in the Wireless Landscape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3201840" y="1714680"/>
            <a:ext cx="2970360" cy="3466800"/>
          </a:xfrm>
          <a:custGeom>
            <a:avLst/>
            <a:gdLst>
              <a:gd name="textAreaLeft" fmla="*/ 73800 w 2970360"/>
              <a:gd name="textAreaRight" fmla="*/ 2896560 w 2970360"/>
              <a:gd name="textAreaTop" fmla="*/ 73800 h 3466800"/>
              <a:gd name="textAreaBottom" fmla="*/ 3393000 h 3466800"/>
            </a:gdLst>
            <a:ahLst/>
            <a:cxnLst/>
            <a:rect l="textAreaLeft" t="textAreaTop" r="textAreaRight" b="textAreaBottom"/>
            <a:pathLst>
              <a:path w="21600" h="25210">
                <a:moveTo>
                  <a:pt x="1838" y="0"/>
                </a:moveTo>
                <a:arcTo wR="1838" hR="1838" stAng="16200000" swAng="-5400000"/>
                <a:lnTo>
                  <a:pt x="0" y="23372"/>
                </a:lnTo>
                <a:arcTo wR="1838" hR="1838" stAng="10800000" swAng="-5400000"/>
                <a:lnTo>
                  <a:pt x="19762" y="25210"/>
                </a:lnTo>
                <a:arcTo wR="1838" hR="1838" stAng="5400000" swAng="-5400000"/>
                <a:lnTo>
                  <a:pt x="21600" y="1838"/>
                </a:lnTo>
                <a:arcTo wR="1838" hR="1838" stAng="0" swAng="-5400000"/>
                <a:close/>
              </a:path>
            </a:pathLst>
          </a:custGeom>
          <a:gradFill rotWithShape="0">
            <a:gsLst>
              <a:gs pos="0">
                <a:srgbClr val="753800"/>
              </a:gs>
              <a:gs pos="100000">
                <a:srgbClr val="ff7b00"/>
              </a:gs>
            </a:gsLst>
            <a:lin ang="13500000"/>
          </a:gradFill>
          <a:ln w="0">
            <a:noFill/>
          </a:ln>
          <a:effectLst>
            <a:outerShdw dist="17819" dir="2700000" blurRad="0" rotWithShape="0">
              <a:srgbClr val="9c9c9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3414600" y="1981080"/>
            <a:ext cx="2605320" cy="2936880"/>
          </a:xfrm>
          <a:custGeom>
            <a:avLst/>
            <a:gdLst>
              <a:gd name="textAreaLeft" fmla="*/ 80280 w 2605320"/>
              <a:gd name="textAreaRight" fmla="*/ 2525040 w 2605320"/>
              <a:gd name="textAreaTop" fmla="*/ 80280 h 2936880"/>
              <a:gd name="textAreaBottom" fmla="*/ 2856600 h 2936880"/>
            </a:gdLst>
            <a:ahLst/>
            <a:cxnLst/>
            <a:rect l="textAreaLeft" t="textAreaTop" r="textAreaRight" b="textAreaBottom"/>
            <a:pathLst>
              <a:path w="21600" h="24348">
                <a:moveTo>
                  <a:pt x="0" y="0"/>
                </a:moveTo>
                <a:lnTo>
                  <a:pt x="21600" y="0"/>
                </a:lnTo>
                <a:lnTo>
                  <a:pt x="21600" y="24348"/>
                </a:lnTo>
                <a:lnTo>
                  <a:pt x="0" y="24348"/>
                </a:lnTo>
                <a:close/>
              </a:path>
              <a:path fill="lightenLess" w="21600" h="24348">
                <a:moveTo>
                  <a:pt x="0" y="0"/>
                </a:moveTo>
                <a:lnTo>
                  <a:pt x="21600" y="0"/>
                </a:lnTo>
                <a:lnTo>
                  <a:pt x="20932" y="668"/>
                </a:lnTo>
                <a:lnTo>
                  <a:pt x="668" y="668"/>
                </a:lnTo>
                <a:close/>
              </a:path>
              <a:path fill="darken" w="21600" h="24348">
                <a:moveTo>
                  <a:pt x="21600" y="0"/>
                </a:moveTo>
                <a:lnTo>
                  <a:pt x="21600" y="24348"/>
                </a:lnTo>
                <a:lnTo>
                  <a:pt x="20932" y="23681"/>
                </a:lnTo>
                <a:lnTo>
                  <a:pt x="20932" y="668"/>
                </a:lnTo>
                <a:close/>
              </a:path>
              <a:path fill="darkenLess" w="21600" h="24348">
                <a:moveTo>
                  <a:pt x="21600" y="24348"/>
                </a:moveTo>
                <a:lnTo>
                  <a:pt x="0" y="24348"/>
                </a:lnTo>
                <a:lnTo>
                  <a:pt x="668" y="23681"/>
                </a:lnTo>
                <a:lnTo>
                  <a:pt x="20932" y="23681"/>
                </a:lnTo>
                <a:close/>
              </a:path>
              <a:path fill="lighten" w="21600" h="24348">
                <a:moveTo>
                  <a:pt x="0" y="24348"/>
                </a:moveTo>
                <a:lnTo>
                  <a:pt x="0" y="0"/>
                </a:lnTo>
                <a:lnTo>
                  <a:pt x="668" y="668"/>
                </a:lnTo>
                <a:lnTo>
                  <a:pt x="668" y="23681"/>
                </a:lnTo>
                <a:close/>
              </a:path>
            </a:pathLst>
          </a:custGeom>
          <a:solidFill>
            <a:srgbClr val="f7c36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"/>
          <p:cNvSpPr/>
          <p:nvPr/>
        </p:nvSpPr>
        <p:spPr>
          <a:xfrm>
            <a:off x="3733920" y="2395440"/>
            <a:ext cx="455400" cy="210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5334120" y="2395440"/>
            <a:ext cx="455400" cy="210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"/>
          <p:cNvSpPr/>
          <p:nvPr/>
        </p:nvSpPr>
        <p:spPr>
          <a:xfrm>
            <a:off x="4268520" y="2514600"/>
            <a:ext cx="735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4275720" y="4114800"/>
            <a:ext cx="676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>
            <a:off x="4648320" y="2819520"/>
            <a:ext cx="0" cy="1218960"/>
          </a:xfrm>
          <a:prstGeom prst="line">
            <a:avLst/>
          </a:prstGeom>
          <a:ln w="2844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>
            <a:off x="4191120" y="2286000"/>
            <a:ext cx="0" cy="228600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5105520" y="2286000"/>
            <a:ext cx="0" cy="2286000"/>
          </a:xfrm>
          <a:prstGeom prst="line">
            <a:avLst/>
          </a:prstGeom>
          <a:ln w="1260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2"/>
          <a:stretch/>
        </p:blipFill>
        <p:spPr>
          <a:xfrm flipH="1" rot="10800000">
            <a:off x="3733920" y="5257800"/>
            <a:ext cx="1981080" cy="3952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206" name=""/>
          <p:cNvGrpSpPr/>
          <p:nvPr/>
        </p:nvGrpSpPr>
        <p:grpSpPr>
          <a:xfrm>
            <a:off x="7964640" y="1523880"/>
            <a:ext cx="960480" cy="625680"/>
            <a:chOff x="7964640" y="1523880"/>
            <a:chExt cx="960480" cy="625680"/>
          </a:xfrm>
        </p:grpSpPr>
        <p:pic>
          <p:nvPicPr>
            <p:cNvPr id="207" name="voice%20handset" descr=""/>
            <p:cNvPicPr/>
            <p:nvPr/>
          </p:nvPicPr>
          <p:blipFill>
            <a:blip r:embed="rId3"/>
            <a:stretch/>
          </p:blipFill>
          <p:spPr>
            <a:xfrm>
              <a:off x="7964640" y="1523880"/>
              <a:ext cx="273240" cy="625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08" name=""/>
            <p:cNvSpPr/>
            <p:nvPr/>
          </p:nvSpPr>
          <p:spPr>
            <a:xfrm>
              <a:off x="8318520" y="1763640"/>
              <a:ext cx="6066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Voice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9" name=""/>
          <p:cNvGrpSpPr/>
          <p:nvPr/>
        </p:nvGrpSpPr>
        <p:grpSpPr>
          <a:xfrm>
            <a:off x="8002440" y="3657600"/>
            <a:ext cx="935640" cy="496800"/>
            <a:chOff x="8002440" y="3657600"/>
            <a:chExt cx="935640" cy="496800"/>
          </a:xfrm>
        </p:grpSpPr>
        <p:pic>
          <p:nvPicPr>
            <p:cNvPr id="210" name="iPaq" descr=""/>
            <p:cNvPicPr/>
            <p:nvPr/>
          </p:nvPicPr>
          <p:blipFill>
            <a:blip r:embed="rId4"/>
            <a:stretch/>
          </p:blipFill>
          <p:spPr>
            <a:xfrm>
              <a:off x="8002440" y="3657600"/>
              <a:ext cx="324000" cy="4968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1" name=""/>
            <p:cNvSpPr/>
            <p:nvPr/>
          </p:nvSpPr>
          <p:spPr>
            <a:xfrm>
              <a:off x="8390880" y="3733920"/>
              <a:ext cx="5472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PDA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212" name="img_armada_notebooks" descr="Armada Notebooks"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7877160" y="2278080"/>
            <a:ext cx="531720" cy="54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3" name=""/>
          <p:cNvSpPr/>
          <p:nvPr/>
        </p:nvSpPr>
        <p:spPr>
          <a:xfrm>
            <a:off x="8180640" y="2362320"/>
            <a:ext cx="9630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Computer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14" name=""/>
          <p:cNvGrpSpPr/>
          <p:nvPr/>
        </p:nvGrpSpPr>
        <p:grpSpPr>
          <a:xfrm>
            <a:off x="7799400" y="4267080"/>
            <a:ext cx="1236960" cy="480960"/>
            <a:chOff x="7799400" y="4267080"/>
            <a:chExt cx="1236960" cy="480960"/>
          </a:xfrm>
        </p:grpSpPr>
        <p:pic>
          <p:nvPicPr>
            <p:cNvPr id="215" name="blackberry_fam_lg" descr=""/>
            <p:cNvPicPr/>
            <p:nvPr/>
          </p:nvPicPr>
          <p:blipFill>
            <a:blip r:embed="rId7"/>
            <a:stretch/>
          </p:blipFill>
          <p:spPr>
            <a:xfrm>
              <a:off x="7799400" y="4267080"/>
              <a:ext cx="715680" cy="4809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6" name=""/>
            <p:cNvSpPr/>
            <p:nvPr/>
          </p:nvSpPr>
          <p:spPr>
            <a:xfrm>
              <a:off x="8409960" y="4343400"/>
              <a:ext cx="6264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Pager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7" name=""/>
          <p:cNvGrpSpPr/>
          <p:nvPr/>
        </p:nvGrpSpPr>
        <p:grpSpPr>
          <a:xfrm>
            <a:off x="8104320" y="2743200"/>
            <a:ext cx="883440" cy="762120"/>
            <a:chOff x="8104320" y="2743200"/>
            <a:chExt cx="883440" cy="762120"/>
          </a:xfrm>
        </p:grpSpPr>
        <p:graphicFrame>
          <p:nvGraphicFramePr>
            <p:cNvPr id="218" name=""/>
            <p:cNvGraphicFramePr/>
            <p:nvPr/>
          </p:nvGraphicFramePr>
          <p:xfrm>
            <a:off x="8104320" y="2743200"/>
            <a:ext cx="368280" cy="76212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219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104320" y="2743200"/>
                      <a:ext cx="368280" cy="762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20" name=""/>
            <p:cNvSpPr/>
            <p:nvPr/>
          </p:nvSpPr>
          <p:spPr>
            <a:xfrm>
              <a:off x="8390880" y="3048120"/>
              <a:ext cx="59688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WAP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1" name=""/>
          <p:cNvGrpSpPr/>
          <p:nvPr/>
        </p:nvGrpSpPr>
        <p:grpSpPr>
          <a:xfrm>
            <a:off x="7820280" y="4708440"/>
            <a:ext cx="1193040" cy="841680"/>
            <a:chOff x="7820280" y="4708440"/>
            <a:chExt cx="1193040" cy="841680"/>
          </a:xfrm>
        </p:grpSpPr>
        <p:sp>
          <p:nvSpPr>
            <p:cNvPr id="222" name=""/>
            <p:cNvSpPr/>
            <p:nvPr/>
          </p:nvSpPr>
          <p:spPr>
            <a:xfrm>
              <a:off x="8258400" y="5029200"/>
              <a:ext cx="75492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Future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Devices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7820280" y="4708440"/>
              <a:ext cx="434520" cy="70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4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?</a:t>
              </a:r>
              <a:endParaRPr b="0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914400" y="304920"/>
            <a:ext cx="6781680" cy="838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Why ViaFone 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762120" y="1523520"/>
            <a:ext cx="8153280" cy="4800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lvl="1" marL="749160" indent="-342720">
              <a:lnSpc>
                <a:spcPct val="110000"/>
              </a:lnSpc>
              <a:buClr>
                <a:srgbClr val="f7c360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d5920b"/>
                </a:solidFill>
                <a:effectLst/>
                <a:uFillTx/>
                <a:latin typeface="Arial"/>
              </a:rPr>
              <a:t>Any Device can access Any Corporate System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9160" indent="0">
              <a:lnSpc>
                <a:spcPct val="11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9160" indent="-342720">
              <a:lnSpc>
                <a:spcPct val="110000"/>
              </a:lnSpc>
              <a:buClr>
                <a:srgbClr val="f7c360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d5920b"/>
                </a:solidFill>
                <a:effectLst/>
                <a:uFillTx/>
                <a:latin typeface="Arial"/>
              </a:rPr>
              <a:t>Industry Visionary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79360">
              <a:lnSpc>
                <a:spcPct val="110000"/>
              </a:lnSpc>
              <a:buClr>
                <a:srgbClr val="f7c360"/>
              </a:buClr>
              <a:buFont typeface="Arial"/>
              <a:buChar char="-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to deliver Voice+Data Solutions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79360">
              <a:lnSpc>
                <a:spcPct val="110000"/>
              </a:lnSpc>
              <a:buClr>
                <a:srgbClr val="f7c360"/>
              </a:buClr>
              <a:buFont typeface="Arial"/>
              <a:buChar char="-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to provide true back-end integration (not just web scraping)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79360">
              <a:lnSpc>
                <a:spcPct val="110000"/>
              </a:lnSpc>
              <a:buClr>
                <a:srgbClr val="f7c360"/>
              </a:buClr>
              <a:buFont typeface="Arial"/>
              <a:buChar char="-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to focus on innovative mBusiness Applications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0">
              <a:lnSpc>
                <a:spcPct val="110000"/>
              </a:lnSpc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9160" indent="-342720">
              <a:lnSpc>
                <a:spcPct val="110000"/>
              </a:lnSpc>
              <a:buClr>
                <a:srgbClr val="f7c360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d5920b"/>
                </a:solidFill>
                <a:effectLst/>
                <a:uFillTx/>
                <a:latin typeface="Arial"/>
              </a:rPr>
              <a:t>Proven Experience in the Field around mBusiness Applications with F500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79360">
              <a:lnSpc>
                <a:spcPct val="110000"/>
              </a:lnSpc>
              <a:buClr>
                <a:srgbClr val="f7c360"/>
              </a:buClr>
              <a:buFont typeface="Arial"/>
              <a:buChar char="-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Sales, Field Service, and Supply Chain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79360">
              <a:lnSpc>
                <a:spcPct val="110000"/>
              </a:lnSpc>
              <a:buClr>
                <a:srgbClr val="f7c360"/>
              </a:buClr>
              <a:buFont typeface="Arial"/>
              <a:buChar char="-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Certified in 30+ countries (more than 100 devices, 20 carriers/protocols)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9160" indent="0">
              <a:lnSpc>
                <a:spcPct val="11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9160" indent="-342720">
              <a:lnSpc>
                <a:spcPct val="110000"/>
              </a:lnSpc>
              <a:buClr>
                <a:srgbClr val="f7c360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d5920b"/>
                </a:solidFill>
                <a:effectLst/>
                <a:uFillTx/>
                <a:latin typeface="Arial"/>
              </a:rPr>
              <a:t>Technology Leadership: ViaFone OneBridge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79360">
              <a:lnSpc>
                <a:spcPct val="110000"/>
              </a:lnSpc>
              <a:buClr>
                <a:srgbClr val="f7c360"/>
              </a:buClr>
              <a:buFont typeface="Arial"/>
              <a:buChar char="-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 + Data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79360">
              <a:lnSpc>
                <a:spcPct val="110000"/>
              </a:lnSpc>
              <a:buClr>
                <a:srgbClr val="f7c360"/>
              </a:buClr>
              <a:buFont typeface="Arial"/>
              <a:buChar char="-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Offline (synchronization)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and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Real-Time Access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79360">
              <a:lnSpc>
                <a:spcPct val="110000"/>
              </a:lnSpc>
              <a:buClr>
                <a:srgbClr val="f7c360"/>
              </a:buClr>
              <a:buFont typeface="Arial"/>
              <a:buChar char="-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Seamless Integration With Existing/Legacy Business Systems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79360">
              <a:lnSpc>
                <a:spcPct val="110000"/>
              </a:lnSpc>
              <a:buClr>
                <a:srgbClr val="f7c360"/>
              </a:buClr>
              <a:buFont typeface="Arial"/>
              <a:buChar char="-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Enterprise-Class Security Framework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9160" indent="0">
              <a:lnSpc>
                <a:spcPct val="11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9160" indent="-342720">
              <a:lnSpc>
                <a:spcPct val="110000"/>
              </a:lnSpc>
              <a:buClr>
                <a:srgbClr val="f7c360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d5920b"/>
                </a:solidFill>
                <a:effectLst/>
                <a:uFillTx/>
                <a:latin typeface="Arial"/>
              </a:rPr>
              <a:t>Most Advanced “Whole” Product NOT Service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79360">
              <a:lnSpc>
                <a:spcPct val="110000"/>
              </a:lnSpc>
              <a:buClr>
                <a:srgbClr val="f7c360"/>
              </a:buClr>
              <a:buFont typeface="Arial"/>
              <a:buChar char="-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 documentation and APIs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79360">
              <a:lnSpc>
                <a:spcPct val="110000"/>
              </a:lnSpc>
              <a:buClr>
                <a:srgbClr val="f7c360"/>
              </a:buClr>
              <a:buFont typeface="Arial"/>
              <a:buChar char="-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24/7 Customer Service &amp; Support, Professional Training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9160" indent="0">
              <a:lnSpc>
                <a:spcPct val="11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6" name="logo%20for%20title%20pg%20copy" descr=""/>
          <p:cNvPicPr/>
          <p:nvPr/>
        </p:nvPicPr>
        <p:blipFill>
          <a:blip r:embed="rId2"/>
          <a:srcRect l="6069" t="37113" r="2479" b="35890"/>
          <a:stretch/>
        </p:blipFill>
        <p:spPr>
          <a:xfrm>
            <a:off x="7370640" y="6456240"/>
            <a:ext cx="1773360" cy="40176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"/>
          <p:cNvSpPr/>
          <p:nvPr/>
        </p:nvSpPr>
        <p:spPr>
          <a:xfrm>
            <a:off x="5003640" y="3111480"/>
            <a:ext cx="3975120" cy="2117880"/>
          </a:xfrm>
          <a:prstGeom prst="rect">
            <a:avLst/>
          </a:prstGeom>
          <a:solidFill>
            <a:srgbClr val="f7c360"/>
          </a:solidFill>
          <a:ln w="0">
            <a:noFill/>
          </a:ln>
          <a:effectLst>
            <a:outerShdw dist="107932" dir="2700000" blurRad="0" rotWithShape="0">
              <a:srgbClr val="9c9c9c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ViaFone connects mobile employees to enterprise systems to improve overall business performance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1879560" y="5727600"/>
            <a:ext cx="927000" cy="559080"/>
          </a:xfrm>
          <a:prstGeom prst="rect">
            <a:avLst/>
          </a:prstGeom>
          <a:solidFill>
            <a:srgbClr val="9c9c9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Other data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and apps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"/>
          <p:cNvSpPr/>
          <p:nvPr/>
        </p:nvSpPr>
        <p:spPr>
          <a:xfrm>
            <a:off x="2349360" y="5219640"/>
            <a:ext cx="889200" cy="558720"/>
          </a:xfrm>
          <a:prstGeom prst="rect">
            <a:avLst/>
          </a:prstGeom>
          <a:solidFill>
            <a:srgbClr val="9c9c9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Corporate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Intranet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"/>
          <p:cNvSpPr/>
          <p:nvPr/>
        </p:nvSpPr>
        <p:spPr>
          <a:xfrm>
            <a:off x="1397160" y="5219640"/>
            <a:ext cx="888840" cy="558720"/>
          </a:xfrm>
          <a:prstGeom prst="rect">
            <a:avLst/>
          </a:prstGeom>
          <a:solidFill>
            <a:srgbClr val="9c9c9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Enterprise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Resource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Planning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"/>
          <p:cNvSpPr/>
          <p:nvPr/>
        </p:nvSpPr>
        <p:spPr>
          <a:xfrm>
            <a:off x="863640" y="4699080"/>
            <a:ext cx="952560" cy="558720"/>
          </a:xfrm>
          <a:prstGeom prst="rect">
            <a:avLst/>
          </a:prstGeom>
          <a:solidFill>
            <a:srgbClr val="9c9c9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Customer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Relationship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"/>
          <p:cNvSpPr/>
          <p:nvPr/>
        </p:nvSpPr>
        <p:spPr>
          <a:xfrm>
            <a:off x="1873080" y="4699080"/>
            <a:ext cx="889200" cy="558720"/>
          </a:xfrm>
          <a:prstGeom prst="rect">
            <a:avLst/>
          </a:prstGeom>
          <a:solidFill>
            <a:srgbClr val="9c9c9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Field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Service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Automation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914400" y="2044800"/>
            <a:ext cx="2971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MOBILE EMPLOYEES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1447920" y="4038480"/>
            <a:ext cx="1828800" cy="330480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 flipH="1" flipV="1">
            <a:off x="3669480" y="2031840"/>
            <a:ext cx="1295640" cy="4292640"/>
          </a:xfrm>
          <a:prstGeom prst="leftArrow">
            <a:avLst>
              <a:gd name="adj1" fmla="val 44065"/>
              <a:gd name="adj2" fmla="val 100000"/>
            </a:avLst>
          </a:prstGeom>
          <a:gradFill rotWithShape="0">
            <a:gsLst>
              <a:gs pos="0">
                <a:srgbClr val="f7c360"/>
              </a:gs>
              <a:gs pos="100000">
                <a:srgbClr val="ffffff"/>
              </a:gs>
            </a:gsLst>
            <a:lin ang="10800000"/>
          </a:gradFill>
          <a:ln w="0">
            <a:noFill/>
          </a:ln>
          <a:effectLst>
            <a:outerShdw dist="17819" dir="2700000" blurRad="0" rotWithShape="0">
              <a:srgbClr val="9c9c9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 rot="10800000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ViaFone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5" name="PALM7" descr=""/>
          <p:cNvPicPr/>
          <p:nvPr/>
        </p:nvPicPr>
        <p:blipFill>
          <a:blip r:embed="rId2"/>
          <a:stretch/>
        </p:blipFill>
        <p:spPr>
          <a:xfrm>
            <a:off x="7675560" y="4343400"/>
            <a:ext cx="554040" cy="731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" name="rim%20pager" descr=""/>
          <p:cNvPicPr/>
          <p:nvPr/>
        </p:nvPicPr>
        <p:blipFill>
          <a:blip r:embed="rId3"/>
          <a:stretch/>
        </p:blipFill>
        <p:spPr>
          <a:xfrm>
            <a:off x="6769080" y="4570560"/>
            <a:ext cx="622440" cy="45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voice%20handset" descr=""/>
          <p:cNvPicPr/>
          <p:nvPr/>
        </p:nvPicPr>
        <p:blipFill>
          <a:blip r:embed="rId4"/>
          <a:stretch/>
        </p:blipFill>
        <p:spPr>
          <a:xfrm>
            <a:off x="5224320" y="4232160"/>
            <a:ext cx="336600" cy="79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" name="wap%20phone" descr=""/>
          <p:cNvPicPr/>
          <p:nvPr/>
        </p:nvPicPr>
        <p:blipFill>
          <a:blip r:embed="rId5"/>
          <a:stretch/>
        </p:blipFill>
        <p:spPr>
          <a:xfrm>
            <a:off x="8369280" y="4330800"/>
            <a:ext cx="469800" cy="698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" name="iPaq" descr=""/>
          <p:cNvPicPr/>
          <p:nvPr/>
        </p:nvPicPr>
        <p:blipFill>
          <a:blip r:embed="rId6"/>
          <a:stretch/>
        </p:blipFill>
        <p:spPr>
          <a:xfrm>
            <a:off x="5905440" y="4419720"/>
            <a:ext cx="419040" cy="64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" name=""/>
          <p:cNvSpPr/>
          <p:nvPr/>
        </p:nvSpPr>
        <p:spPr>
          <a:xfrm>
            <a:off x="2819520" y="4699080"/>
            <a:ext cx="965160" cy="558720"/>
          </a:xfrm>
          <a:prstGeom prst="rect">
            <a:avLst/>
          </a:prstGeom>
          <a:solidFill>
            <a:srgbClr val="9c9c9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Supply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Chain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2476440" y="2311560"/>
            <a:ext cx="1092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Field Sales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>
            <a:off x="2844720" y="2666880"/>
            <a:ext cx="1092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General Managers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965160" y="2730600"/>
            <a:ext cx="1092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 Personnel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1092240" y="2286000"/>
            <a:ext cx="1015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Claims Adjusters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914400" y="3225960"/>
            <a:ext cx="1092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Field Technicians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>
            <a:off x="2755800" y="3263760"/>
            <a:ext cx="1092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 Managers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990720" y="4419720"/>
            <a:ext cx="2971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CORE ENTERPRISE SYSTEMS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838080" y="1511280"/>
            <a:ext cx="4749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Connecting Mobile Employees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9" name=""/>
          <p:cNvGraphicFramePr/>
          <p:nvPr/>
        </p:nvGraphicFramePr>
        <p:xfrm>
          <a:off x="1876320" y="2567160"/>
          <a:ext cx="951120" cy="11300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6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876320" y="2567160"/>
                    <a:ext cx="951120" cy="1130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14400" y="304920"/>
            <a:ext cx="6781680" cy="838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 Is ViaFone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14400" y="304920"/>
            <a:ext cx="6781680" cy="838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Corporate Profile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" name=""/>
          <p:cNvSpPr/>
          <p:nvPr/>
        </p:nvSpPr>
        <p:spPr>
          <a:xfrm>
            <a:off x="1371600" y="3124080"/>
            <a:ext cx="3505320" cy="381240"/>
          </a:xfrm>
          <a:prstGeom prst="rect">
            <a:avLst/>
          </a:prstGeom>
          <a:solidFill>
            <a:srgbClr val="f7c360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9c9c9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Company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5257800" y="3124080"/>
            <a:ext cx="3505320" cy="381240"/>
          </a:xfrm>
          <a:prstGeom prst="rect">
            <a:avLst/>
          </a:prstGeom>
          <a:solidFill>
            <a:srgbClr val="f7c360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9c9c9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Leadership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1371600" y="3505320"/>
            <a:ext cx="3505320" cy="1371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9c9c9c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74600" indent="-174600">
              <a:spcAft>
                <a:spcPts val="700"/>
              </a:spcAft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$35M raised from premier investors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spcAft>
                <a:spcPts val="700"/>
              </a:spcAft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Offices in San Francisco, New York, Atlanta, Paris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spcAft>
                <a:spcPts val="700"/>
              </a:spcAft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Deployment partners’ presence in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46 countries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5257800" y="3505320"/>
            <a:ext cx="3505320" cy="1371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9c9c9c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77840" indent="-177840">
              <a:spcAft>
                <a:spcPts val="700"/>
              </a:spcAft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100+ Employees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7840" indent="-177840">
              <a:spcAft>
                <a:spcPts val="700"/>
              </a:spcAft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Executives from: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1371600" y="5029200"/>
            <a:ext cx="3505320" cy="380880"/>
          </a:xfrm>
          <a:prstGeom prst="rect">
            <a:avLst/>
          </a:prstGeom>
          <a:solidFill>
            <a:srgbClr val="f7c360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9c9c9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Customers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5257800" y="5029200"/>
            <a:ext cx="3505320" cy="380880"/>
          </a:xfrm>
          <a:prstGeom prst="rect">
            <a:avLst/>
          </a:prstGeom>
          <a:solidFill>
            <a:srgbClr val="f7c360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9c9c9c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Partners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1371600" y="5410080"/>
            <a:ext cx="3505320" cy="1143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9c9c9c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spcAft>
                <a:spcPts val="7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Unmatched production experience including: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5257800" y="5410080"/>
            <a:ext cx="3505320" cy="1143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9c9c9c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74600" indent="-174600">
              <a:spcAft>
                <a:spcPts val="700"/>
              </a:spcAft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Alliances with HP, WebMethods,  IBM, Interwoven, TIBCO, Documentum…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spcAft>
                <a:spcPts val="700"/>
              </a:spcAft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integrator partners include Cap Gemini, DMR, Questra…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1447920" y="1584360"/>
            <a:ext cx="7162560" cy="128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125"/>
              </a:spcBef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2a"/>
                </a:solidFill>
                <a:effectLst/>
                <a:uFillTx/>
                <a:latin typeface="Arial"/>
              </a:rPr>
              <a:t>ViaFone is a mobile application software company that enables enterprises to connect employees to critical business systems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1125"/>
              </a:spcBef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ViaFone OneBridge™ delivers proven mobile applications for voice 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and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wireless data devices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1354320" y="5943600"/>
            <a:ext cx="1716120" cy="6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7840" indent="-177840">
              <a:lnSpc>
                <a:spcPct val="60000"/>
              </a:lnSpc>
              <a:spcAft>
                <a:spcPts val="700"/>
              </a:spcAft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Hewlett-Packard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7840" indent="-177840">
              <a:lnSpc>
                <a:spcPct val="60000"/>
              </a:lnSpc>
              <a:spcAft>
                <a:spcPts val="700"/>
              </a:spcAft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CNET/MySimon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7840" indent="-177840">
              <a:lnSpc>
                <a:spcPct val="60000"/>
              </a:lnSpc>
              <a:spcAft>
                <a:spcPts val="700"/>
              </a:spcAft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CDNow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3045600" y="5867280"/>
            <a:ext cx="183528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7840" indent="-177840"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Ticketmaster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7840" indent="-177840"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Nexjet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7840" indent="-177840"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Undisclosed F500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5261040" y="4016520"/>
            <a:ext cx="2975040" cy="8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7840" indent="-177840">
              <a:lnSpc>
                <a:spcPct val="90000"/>
              </a:lnSpc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Oracle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7840" indent="-177840">
              <a:lnSpc>
                <a:spcPct val="90000"/>
              </a:lnSpc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Borland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7840" indent="-177840">
              <a:lnSpc>
                <a:spcPct val="90000"/>
              </a:lnSpc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Cisco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7840" indent="-177840">
              <a:lnSpc>
                <a:spcPct val="90000"/>
              </a:lnSpc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Cambridge Technology Partners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6549480" y="4056120"/>
            <a:ext cx="2212200" cy="67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7840" indent="-177840">
              <a:lnSpc>
                <a:spcPct val="90000"/>
              </a:lnSpc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BCG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7840" indent="-177840">
              <a:lnSpc>
                <a:spcPct val="90000"/>
              </a:lnSpc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Lucent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7840" indent="-177840">
              <a:lnSpc>
                <a:spcPct val="90000"/>
              </a:lnSpc>
              <a:buClr>
                <a:srgbClr val="f7c3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Phone.com/Openwave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23680" y="399960"/>
            <a:ext cx="6948360" cy="7495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ROI </a:t>
            </a:r>
            <a:br>
              <a:rPr sz="32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Opportunities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343080" y="900000"/>
            <a:ext cx="8035920" cy="51292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lvl="2" marL="1143000" indent="-279360">
              <a:spcAft>
                <a:spcPts val="264"/>
              </a:spcAft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914400" y="1824120"/>
            <a:ext cx="8077320" cy="476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57200" indent="-457200">
              <a:lnSpc>
                <a:spcPct val="7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Sales Forecasting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70000"/>
              </a:lnSpc>
              <a:spcBef>
                <a:spcPts val="876"/>
              </a:spcBef>
              <a:buClr>
                <a:srgbClr val="d5920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d5920b"/>
                </a:solidFill>
                <a:effectLst/>
                <a:uFillTx/>
                <a:latin typeface="Arial"/>
              </a:rPr>
              <a:t>Efficiency</a:t>
            </a:r>
            <a:r>
              <a:rPr b="0" lang="en-US" sz="1400" strike="noStrike" u="none">
                <a:solidFill>
                  <a:srgbClr val="eca10c"/>
                </a:solidFill>
                <a:effectLst/>
                <a:uFillTx/>
                <a:latin typeface="Arial"/>
              </a:rPr>
              <a:t>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– faster &amp; more efficient transfer of up-to-date information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70000"/>
              </a:lnSpc>
              <a:spcBef>
                <a:spcPts val="876"/>
              </a:spcBef>
              <a:buClr>
                <a:srgbClr val="d5920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d5920b"/>
                </a:solidFill>
                <a:effectLst/>
                <a:uFillTx/>
                <a:latin typeface="Arial"/>
              </a:rPr>
              <a:t>Increased Revenue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respond faster to leads, company reacts faster to latest situations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7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7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Order Management – Sales &amp; Service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70000"/>
              </a:lnSpc>
              <a:spcBef>
                <a:spcPts val="876"/>
              </a:spcBef>
              <a:buClr>
                <a:srgbClr val="eca10c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eca10c"/>
                </a:solidFill>
                <a:effectLst/>
                <a:uFillTx/>
                <a:latin typeface="Arial"/>
              </a:rPr>
              <a:t>Lower Costs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correct ordering, reduced returns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70000"/>
              </a:lnSpc>
              <a:spcBef>
                <a:spcPts val="876"/>
              </a:spcBef>
              <a:buClr>
                <a:srgbClr val="d5920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d5920b"/>
                </a:solidFill>
                <a:effectLst/>
                <a:uFillTx/>
                <a:latin typeface="Arial"/>
              </a:rPr>
              <a:t>Lower Costs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faster order entry : reduced estimated configurations &amp; buffer inventories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70000"/>
              </a:lnSpc>
              <a:spcBef>
                <a:spcPts val="876"/>
              </a:spcBef>
              <a:buClr>
                <a:srgbClr val="d5920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d5920b"/>
                </a:solidFill>
                <a:effectLst/>
                <a:uFillTx/>
                <a:latin typeface="Arial"/>
              </a:rPr>
              <a:t>Increased Revenues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commit faster &amp; more accurately – capture more business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7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7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Field Service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70000"/>
              </a:lnSpc>
              <a:spcBef>
                <a:spcPts val="876"/>
              </a:spcBef>
              <a:buClr>
                <a:srgbClr val="d5920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d5920b"/>
                </a:solidFill>
                <a:effectLst/>
                <a:uFillTx/>
                <a:latin typeface="Arial"/>
              </a:rPr>
              <a:t>Lower Costs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more cost effective trouble ticket resolution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70000"/>
              </a:lnSpc>
              <a:spcBef>
                <a:spcPts val="876"/>
              </a:spcBef>
              <a:buClr>
                <a:srgbClr val="d5920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d5920b"/>
                </a:solidFill>
                <a:effectLst/>
                <a:uFillTx/>
                <a:latin typeface="Arial"/>
              </a:rPr>
              <a:t>Increased Revenues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sell faster response as a service product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7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7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Calendar &amp; E-Mail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70000"/>
              </a:lnSpc>
              <a:spcBef>
                <a:spcPts val="876"/>
              </a:spcBef>
              <a:buClr>
                <a:srgbClr val="d5920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d5920b"/>
                </a:solidFill>
                <a:effectLst/>
                <a:uFillTx/>
                <a:latin typeface="Arial"/>
              </a:rPr>
              <a:t>Lower Costs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More efficient scheduling of meetings &amp; personal efficiency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70000"/>
              </a:lnSpc>
              <a:spcBef>
                <a:spcPts val="876"/>
              </a:spcBef>
              <a:buClr>
                <a:srgbClr val="d5920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d5920b"/>
                </a:solidFill>
                <a:effectLst/>
                <a:uFillTx/>
                <a:latin typeface="Arial"/>
              </a:rPr>
              <a:t>Lower Costs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faster approvals, alerts, and email responses – workflow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jornada_skin_june11" descr=""/>
          <p:cNvPicPr/>
          <p:nvPr/>
        </p:nvPicPr>
        <p:blipFill>
          <a:blip r:embed="rId2"/>
          <a:srcRect l="0" t="13972" r="0" b="0"/>
          <a:stretch/>
        </p:blipFill>
        <p:spPr>
          <a:xfrm>
            <a:off x="1371600" y="1523880"/>
            <a:ext cx="3025800" cy="5105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login" descr=""/>
          <p:cNvPicPr/>
          <p:nvPr/>
        </p:nvPicPr>
        <p:blipFill>
          <a:blip r:embed="rId3"/>
          <a:stretch/>
        </p:blipFill>
        <p:spPr>
          <a:xfrm>
            <a:off x="1857240" y="1979640"/>
            <a:ext cx="2028960" cy="221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" name="mainmenu" descr=""/>
          <p:cNvPicPr/>
          <p:nvPr/>
        </p:nvPicPr>
        <p:blipFill>
          <a:blip r:embed="rId4"/>
          <a:stretch/>
        </p:blipFill>
        <p:spPr>
          <a:xfrm>
            <a:off x="1857240" y="1979640"/>
            <a:ext cx="2028960" cy="221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" name="oppsearch" descr=""/>
          <p:cNvPicPr/>
          <p:nvPr/>
        </p:nvPicPr>
        <p:blipFill>
          <a:blip r:embed="rId5"/>
          <a:stretch/>
        </p:blipFill>
        <p:spPr>
          <a:xfrm>
            <a:off x="1857240" y="1979640"/>
            <a:ext cx="2028960" cy="221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opplist" descr=""/>
          <p:cNvPicPr/>
          <p:nvPr/>
        </p:nvPicPr>
        <p:blipFill>
          <a:blip r:embed="rId6"/>
          <a:stretch/>
        </p:blipFill>
        <p:spPr>
          <a:xfrm>
            <a:off x="1857240" y="1979640"/>
            <a:ext cx="2028960" cy="221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" name="oppdetail" descr=""/>
          <p:cNvPicPr/>
          <p:nvPr/>
        </p:nvPicPr>
        <p:blipFill>
          <a:blip r:embed="rId7"/>
          <a:stretch/>
        </p:blipFill>
        <p:spPr>
          <a:xfrm>
            <a:off x="1857240" y="1979640"/>
            <a:ext cx="2028960" cy="2211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/>
          </p:nvPr>
        </p:nvSpPr>
        <p:spPr>
          <a:xfrm>
            <a:off x="5257800" y="2057040"/>
            <a:ext cx="3657600" cy="3886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91960" indent="-291960">
              <a:lnSpc>
                <a:spcPct val="90000"/>
              </a:lnSpc>
              <a:spcAft>
                <a:spcPts val="337"/>
              </a:spcAft>
              <a:buClr>
                <a:srgbClr val="f7c360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Access, review and immediately update the forecast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lnSpc>
                <a:spcPct val="90000"/>
              </a:lnSpc>
              <a:spcAft>
                <a:spcPts val="337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Aft>
                <a:spcPts val="337"/>
              </a:spcAft>
              <a:buClr>
                <a:srgbClr val="f7c360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Give management a clear picture of the forecast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lnSpc>
                <a:spcPct val="90000"/>
              </a:lnSpc>
              <a:spcAft>
                <a:spcPts val="337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Aft>
                <a:spcPts val="337"/>
              </a:spcAft>
              <a:buClr>
                <a:srgbClr val="f7c360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Get company to work quickly, in a coordinated way, on the latest customer situation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lnSpc>
                <a:spcPct val="90000"/>
              </a:lnSpc>
              <a:spcAft>
                <a:spcPts val="337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Aft>
                <a:spcPts val="337"/>
              </a:spcAft>
              <a:buClr>
                <a:srgbClr val="f7c360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Respond quickly to leads – beat the competition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Aft>
                <a:spcPts val="3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title"/>
          </p:nvPr>
        </p:nvSpPr>
        <p:spPr>
          <a:xfrm>
            <a:off x="914400" y="304920"/>
            <a:ext cx="6781680" cy="838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1440" rIns="9144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Mobile Sales Forecasting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5334120" y="1600200"/>
            <a:ext cx="2590560" cy="2768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PLEASE “VIEW – SLIDE SHOW”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2"/>
          <a:srcRect l="1905" t="0" r="3809" b="0"/>
          <a:stretch/>
        </p:blipFill>
        <p:spPr>
          <a:xfrm>
            <a:off x="533520" y="1371600"/>
            <a:ext cx="8561160" cy="5187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440" y="457200"/>
            <a:ext cx="8001000" cy="557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Expected Savings – Sales Forecasting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343080" y="900000"/>
            <a:ext cx="8035920" cy="51292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lvl="2" marL="1143000" indent="-279360">
              <a:spcAft>
                <a:spcPts val="264"/>
              </a:spcAft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685800" y="1798560"/>
            <a:ext cx="7823160" cy="431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57200" indent="-457200">
              <a:lnSpc>
                <a:spcPct val="8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Sales Team time savings through wireless forecast information entry and alerting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Faster leads transfer, faster ability of salesperson to respond, faster alerting of sales team,  leading to </a:t>
            </a:r>
            <a:r>
              <a:rPr b="1" lang="en-US" sz="1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win rate increase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Better real-time alert/information for sales management and link to supply-chain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Efficiency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2000 salespeople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benefit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 min per week saved by each rep and manager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 persons worth of saving = </a:t>
            </a:r>
            <a:r>
              <a:rPr b="1" lang="en-US" sz="1600" strike="noStrike" u="sng">
                <a:solidFill>
                  <a:srgbClr val="ff3300"/>
                </a:solidFill>
                <a:effectLst/>
                <a:uFillTx/>
                <a:latin typeface="Arial"/>
              </a:rPr>
              <a:t>$ 2,600,000 /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70000"/>
              </a:lnSpc>
              <a:buClr>
                <a:srgbClr val="ff3300"/>
              </a:buClr>
              <a:buFont typeface="Arial"/>
              <a:buAutoNum type="arabicPeriod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Revenue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 Rate Increase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0.5 % higher sales of only </a:t>
            </a:r>
            <a:r>
              <a:rPr b="0" lang="en-US" sz="16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500 salespeople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with $ 2.5 mill quota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= $ 6,250,000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Contribution Margin : 50% =</a:t>
            </a:r>
            <a:r>
              <a:rPr b="1" lang="en-US" sz="1600" strike="noStrike" u="sng">
                <a:solidFill>
                  <a:srgbClr val="ff3300"/>
                </a:solidFill>
                <a:effectLst/>
                <a:uFillTx/>
                <a:latin typeface="Arial"/>
              </a:rPr>
              <a:t> $3,125,000 /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2" name="logo%20for%20title%20pg%20copy" descr=""/>
          <p:cNvPicPr/>
          <p:nvPr/>
        </p:nvPicPr>
        <p:blipFill>
          <a:blip r:embed="rId3"/>
          <a:srcRect l="6069" t="37113" r="2479" b="35890"/>
          <a:stretch/>
        </p:blipFill>
        <p:spPr>
          <a:xfrm>
            <a:off x="7086600" y="6400800"/>
            <a:ext cx="1773360" cy="40176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jornada_skin_june11" descr=""/>
          <p:cNvPicPr/>
          <p:nvPr/>
        </p:nvPicPr>
        <p:blipFill>
          <a:blip r:embed="rId2"/>
          <a:srcRect l="0" t="13972" r="0" b="0"/>
          <a:stretch/>
        </p:blipFill>
        <p:spPr>
          <a:xfrm>
            <a:off x="1371600" y="1523880"/>
            <a:ext cx="3025800" cy="510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14400" y="304920"/>
            <a:ext cx="6781680" cy="838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Mobile Service &amp; Sales </a:t>
            </a:r>
            <a:br>
              <a:rPr sz="3200"/>
            </a:b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Order Management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95" name="trackorder" descr=""/>
          <p:cNvPicPr/>
          <p:nvPr/>
        </p:nvPicPr>
        <p:blipFill>
          <a:blip r:embed="rId3"/>
          <a:stretch/>
        </p:blipFill>
        <p:spPr>
          <a:xfrm>
            <a:off x="1854360" y="2106720"/>
            <a:ext cx="2028600" cy="221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trackorderresults" descr=""/>
          <p:cNvPicPr/>
          <p:nvPr/>
        </p:nvPicPr>
        <p:blipFill>
          <a:blip r:embed="rId4"/>
          <a:stretch/>
        </p:blipFill>
        <p:spPr>
          <a:xfrm>
            <a:off x="1854360" y="2119320"/>
            <a:ext cx="2028600" cy="2211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876920" y="2666520"/>
            <a:ext cx="3657600" cy="2971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91960" indent="-291960">
              <a:spcAft>
                <a:spcPts val="337"/>
              </a:spcAft>
              <a:buClr>
                <a:srgbClr val="ff9f13"/>
              </a:buClr>
              <a:buSzPct val="6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Track delivery on any wireless device or from any phone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spcAft>
                <a:spcPts val="337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spcAft>
                <a:spcPts val="337"/>
              </a:spcAft>
              <a:buClr>
                <a:srgbClr val="ff9f13"/>
              </a:buClr>
              <a:buSzPct val="6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Review status of shipment and revise schedule on the go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9160" indent="-342720">
              <a:spcAft>
                <a:spcPts val="26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spcAft>
                <a:spcPts val="337"/>
              </a:spcAft>
              <a:buClr>
                <a:srgbClr val="ff9f13"/>
              </a:buClr>
              <a:buSzPct val="6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Automatic wireless alert to manager if order fulfillment is critical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5334120" y="1600200"/>
            <a:ext cx="2590560" cy="2768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PLEASE “VIEW – SLIDE SHOW”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jornada_skin_june11" descr=""/>
          <p:cNvPicPr/>
          <p:nvPr/>
        </p:nvPicPr>
        <p:blipFill>
          <a:blip r:embed="rId2"/>
          <a:srcRect l="0" t="13972" r="0" b="0"/>
          <a:stretch/>
        </p:blipFill>
        <p:spPr>
          <a:xfrm>
            <a:off x="1371600" y="1523880"/>
            <a:ext cx="3025800" cy="510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914400" y="304920"/>
            <a:ext cx="6781680" cy="838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Mobile Part Ordering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01" name="OrderStatusMenu" descr=""/>
          <p:cNvPicPr/>
          <p:nvPr/>
        </p:nvPicPr>
        <p:blipFill>
          <a:blip r:embed="rId3"/>
          <a:stretch/>
        </p:blipFill>
        <p:spPr>
          <a:xfrm>
            <a:off x="1854360" y="2095560"/>
            <a:ext cx="2028600" cy="221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" name="srchparts" descr=""/>
          <p:cNvPicPr/>
          <p:nvPr/>
        </p:nvPicPr>
        <p:blipFill>
          <a:blip r:embed="rId4"/>
          <a:stretch/>
        </p:blipFill>
        <p:spPr>
          <a:xfrm>
            <a:off x="1854360" y="2101680"/>
            <a:ext cx="2028600" cy="221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" name="srchpartsresult" descr=""/>
          <p:cNvPicPr/>
          <p:nvPr/>
        </p:nvPicPr>
        <p:blipFill>
          <a:blip r:embed="rId5"/>
          <a:stretch/>
        </p:blipFill>
        <p:spPr>
          <a:xfrm>
            <a:off x="1854360" y="2108160"/>
            <a:ext cx="2028600" cy="221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876920" y="2666520"/>
            <a:ext cx="3657600" cy="2971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91960" indent="-291960">
              <a:lnSpc>
                <a:spcPct val="90000"/>
              </a:lnSpc>
              <a:spcAft>
                <a:spcPts val="337"/>
              </a:spcAft>
              <a:buClr>
                <a:srgbClr val="ff9f13"/>
              </a:buClr>
              <a:buSzPct val="6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 ordering of parts reduces inventory in the field, returns, wastage of inventory in the field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lnSpc>
                <a:spcPct val="90000"/>
              </a:lnSpc>
              <a:spcAft>
                <a:spcPts val="337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Aft>
                <a:spcPts val="337"/>
              </a:spcAft>
              <a:buClr>
                <a:srgbClr val="ff9f13"/>
              </a:buClr>
              <a:buSzPct val="6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Visual image of part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lnSpc>
                <a:spcPct val="90000"/>
              </a:lnSpc>
              <a:spcAft>
                <a:spcPts val="337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Aft>
                <a:spcPts val="337"/>
              </a:spcAft>
              <a:buClr>
                <a:srgbClr val="ff9f13"/>
              </a:buClr>
              <a:buSzPct val="6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Order Part while at customer location – improves accuracy of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5334120" y="1600200"/>
            <a:ext cx="2590560" cy="2768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PLEASE “VIEW – SLIDE SHOW”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" descr=""/>
          <p:cNvPicPr/>
          <p:nvPr/>
        </p:nvPicPr>
        <p:blipFill>
          <a:blip r:embed="rId2"/>
          <a:srcRect l="1905" t="0" r="3809" b="0"/>
          <a:stretch/>
        </p:blipFill>
        <p:spPr>
          <a:xfrm>
            <a:off x="533520" y="1371600"/>
            <a:ext cx="8561160" cy="5187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440" y="457200"/>
            <a:ext cx="8001000" cy="557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080" bIns="4608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Expected Savings – Order Management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3080" y="900000"/>
            <a:ext cx="8035920" cy="51292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lvl="2" marL="1143000" indent="-279360">
              <a:spcAft>
                <a:spcPts val="264"/>
              </a:spcAft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990720" y="1371600"/>
            <a:ext cx="7823160" cy="498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57200" indent="-457200">
              <a:lnSpc>
                <a:spcPct val="9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Manufacturing Time &amp; Cost Savings from prompt and accurate entry of information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1063"/>
              </a:spcBef>
              <a:buClr>
                <a:srgbClr val="f7c360"/>
              </a:buClr>
              <a:buSzPct val="13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Process efficiencies from resolving trouble-tickets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Costs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 Day Earlier resolution of trouble-tickets, through correct and earlier parts orders from the field, by </a:t>
            </a:r>
            <a:r>
              <a:rPr b="0" lang="en-US" sz="16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200 field engineers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per month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 savings = </a:t>
            </a:r>
            <a:r>
              <a:rPr b="1" lang="en-US" sz="1600" strike="noStrike" u="sng">
                <a:solidFill>
                  <a:srgbClr val="ff3300"/>
                </a:solidFill>
                <a:effectLst/>
                <a:uFillTx/>
                <a:latin typeface="Arial"/>
              </a:rPr>
              <a:t>$ 2,500,000 /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 order entry results in 2% fewer returns on </a:t>
            </a:r>
            <a:r>
              <a:rPr b="0" lang="en-US" sz="16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1000 orders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and therefore lower parts wastage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 Savings = </a:t>
            </a:r>
            <a:r>
              <a:rPr b="1" lang="en-US" sz="1600" strike="noStrike" u="sng">
                <a:solidFill>
                  <a:srgbClr val="ff3300"/>
                </a:solidFill>
                <a:effectLst/>
                <a:uFillTx/>
                <a:latin typeface="Arial"/>
              </a:rPr>
              <a:t>$ 1,500,000 /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Reduced manufacturing inventories and re-work costs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due to more accurate order entry with current valid part #’s, compatibilities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buClr>
                <a:srgbClr val="ff33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Revenue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Ability to commit to accurate delivery dates on the spot, and secure earlier delivery dates - </a:t>
            </a:r>
            <a:r>
              <a:rPr b="0" lang="en-US" sz="16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capture more business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0" name="logo%20for%20title%20pg%20copy" descr=""/>
          <p:cNvPicPr/>
          <p:nvPr/>
        </p:nvPicPr>
        <p:blipFill>
          <a:blip r:embed="rId3"/>
          <a:srcRect l="6069" t="37113" r="2479" b="35890"/>
          <a:stretch/>
        </p:blipFill>
        <p:spPr>
          <a:xfrm>
            <a:off x="7086600" y="6400800"/>
            <a:ext cx="1773360" cy="40176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2001-03-30T15:04:00Z</dcterms:created>
  <dc:creator>Xavier Monmarché</dc:creator>
  <dc:description>Digital Labs - www.dlabs.net</dc:description>
  <dc:language>en-US</dc:language>
  <cp:lastModifiedBy>esami</cp:lastModifiedBy>
  <cp:lastPrinted>2001-03-19T07:46:52Z</cp:lastPrinted>
  <dcterms:modified xsi:type="dcterms:W3CDTF">2001-07-18T21:19:57Z</dcterms:modified>
  <cp:revision>65</cp:revision>
  <dc:subject/>
  <dc:title>PowerPoint Presentation</dc:title>
</cp:coreProperties>
</file>