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9A59A3BD-A3F6-4E45-88F5-795ADCE2B5C9}"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A58305E1-8528-4B8A-86D9-27D62D6DB62B}"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D6E3129-71B7-427B-B170-DBDB8AF74773}"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Version 1.5 </a:t>
            </a:r>
            <a:br>
              <a:rPr sz="4400"/>
            </a:br>
            <a:br>
              <a:rPr sz="4400"/>
            </a:br>
            <a:endParaRPr b="0" lang="en-US" sz="4400" strike="noStrike" u="none">
              <a:solidFill>
                <a:srgbClr val="000000"/>
              </a:solidFill>
              <a:effectLst/>
              <a:uFillTx/>
              <a:latin typeface="Times New Roman"/>
            </a:endParaRPr>
          </a:p>
        </p:txBody>
      </p:sp>
      <p:sp>
        <p:nvSpPr>
          <p:cNvPr id="8" name="PlaceHolder 2"/>
          <p:cNvSpPr>
            <a:spLocks noGrp="1"/>
          </p:cNvSpPr>
          <p:nvPr>
            <p:ph/>
          </p:nvPr>
        </p:nvSpPr>
        <p:spPr>
          <a:xfrm>
            <a:off x="685800" y="837720"/>
            <a:ext cx="7772400" cy="5791320"/>
          </a:xfrm>
          <a:prstGeom prst="rect">
            <a:avLst/>
          </a:prstGeom>
          <a:noFill/>
          <a:ln w="9360">
            <a:solidFill>
              <a:srgbClr val="ff0000"/>
            </a:solidFill>
            <a:miter/>
          </a:ln>
        </p:spPr>
        <p:txBody>
          <a:bodyPr lIns="90000" rIns="90000" tIns="46800" bIns="46800" anchor="t">
            <a:normAutofit fontScale="85000" lnSpcReduction="9999"/>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HIGHEST PRIORITY - First Change</a:t>
            </a:r>
            <a:endParaRPr b="0" lang="en-US" sz="20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  Premise Info Rejects forwarded to the CR  </a:t>
            </a:r>
            <a:endParaRPr b="0" lang="en-US" sz="16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Times New Roman"/>
              </a:rPr>
              <a:t>Change Control 246</a:t>
            </a:r>
            <a:r>
              <a:rPr b="1" lang="en-US" sz="1800" strike="noStrike" u="none">
                <a:solidFill>
                  <a:srgbClr val="000000"/>
                </a:solidFill>
                <a:effectLst/>
                <a:uFillTx/>
                <a:latin typeface="Times New Roman"/>
              </a:rPr>
              <a:t>  SCR WRITTEN</a:t>
            </a:r>
            <a:endParaRPr b="0" lang="en-US" sz="18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HIGH PRIORITY</a:t>
            </a:r>
            <a:endParaRPr b="0" lang="en-US" sz="20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  New transactions 814_28/29.  Notification of Automation if Permit                  Required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Change Control 248  </a:t>
            </a:r>
            <a:r>
              <a:rPr b="1" i="1" lang="en-US" sz="1600" strike="noStrike" u="none">
                <a:solidFill>
                  <a:srgbClr val="000000"/>
                </a:solidFill>
                <a:effectLst/>
                <a:uFillTx/>
                <a:latin typeface="Times New Roman"/>
              </a:rPr>
              <a:t>PRR 258</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3. Use 814_28/29.  Notification of Unexecutable Move-in  </a:t>
            </a: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1" i="1" lang="en-US" sz="1600" strike="noStrike" u="none">
                <a:solidFill>
                  <a:srgbClr val="000000"/>
                </a:solidFill>
                <a:effectLst/>
                <a:uFillTx/>
                <a:latin typeface="Times New Roman"/>
              </a:rPr>
              <a:t>PRR 259</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4.  CR Notification of Move In/ Out Date Gaps               </a:t>
            </a: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Times New Roman"/>
              </a:rPr>
              <a:t>Change Control 227</a:t>
            </a:r>
            <a:r>
              <a:rPr b="0"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SCR WRITTEN  </a:t>
            </a:r>
            <a:r>
              <a:rPr b="1" i="1" lang="en-US" sz="1600" strike="noStrike" u="none">
                <a:solidFill>
                  <a:srgbClr val="000000"/>
                </a:solidFill>
                <a:effectLst/>
                <a:uFillTx/>
                <a:latin typeface="Times New Roman"/>
              </a:rPr>
              <a:t>PRR 261</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5.  CR ability to cancel a Switch</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6.  TDSP Date Change Response/ Change Requested Date 814_13</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Times New Roman"/>
              </a:rPr>
              <a:t>Change Control 249</a:t>
            </a:r>
            <a:r>
              <a:rPr b="1" lang="en-US" sz="1600" strike="noStrike" u="none">
                <a:solidFill>
                  <a:srgbClr val="000000"/>
                </a:solidFill>
                <a:effectLst/>
                <a:uFillTx/>
                <a:latin typeface="Times New Roman"/>
              </a:rPr>
              <a:t>  SCR WRITTEN</a:t>
            </a:r>
            <a:endParaRPr b="0" lang="en-US" sz="16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7.  Move-In Rejection resolution for stack move-ins.      </a:t>
            </a:r>
            <a:r>
              <a:rPr b="0"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Times New Roman"/>
              </a:rPr>
              <a:t>Change Control 225 and 250 </a:t>
            </a:r>
            <a:r>
              <a:rPr b="0"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SCR WRITTEN  </a:t>
            </a:r>
            <a:r>
              <a:rPr b="1" i="1" lang="en-US" sz="1600" strike="noStrike" u="none">
                <a:solidFill>
                  <a:srgbClr val="000000"/>
                </a:solidFill>
                <a:effectLst/>
                <a:uFillTx/>
                <a:latin typeface="Times New Roman"/>
              </a:rPr>
              <a:t>PRR303</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8.  Add a code to the 814_24 to indicate that a Removal of meter and service is requested</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Change Control Needed(Cary is writing)</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9.</a:t>
            </a:r>
            <a:r>
              <a:rPr b="0" i="1"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Add life support indicators to all applicable transactions</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Times New Roman"/>
              </a:rPr>
              <a:t>Change Control 155 ,    Docket 23400  Paul Mckinney and john hudson will write a new change control and withdraw 155</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
          <p:cNvSpPr/>
          <p:nvPr/>
        </p:nvSpPr>
        <p:spPr>
          <a:xfrm>
            <a:off x="762120" y="762120"/>
            <a:ext cx="7467480" cy="4179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MEDIUM PRIORITY</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1. Auto Purge Process if Permit Not Received    </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sng">
                <a:solidFill>
                  <a:srgbClr val="000000"/>
                </a:solidFill>
                <a:effectLst/>
                <a:uFillTx/>
                <a:latin typeface="Times New Roman"/>
              </a:rPr>
              <a:t>Change Control 237 Needs Approved</a:t>
            </a:r>
            <a:r>
              <a:rPr b="0" lang="en-US" sz="2000" strike="noStrike" u="none">
                <a:solidFill>
                  <a:srgbClr val="000000"/>
                </a:solidFill>
                <a:effectLst/>
                <a:uFillTx/>
                <a:latin typeface="Times New Roman"/>
              </a:rPr>
              <a:t> </a:t>
            </a:r>
            <a:r>
              <a:rPr b="1" i="1" lang="en-US" sz="2000" strike="noStrike" u="none">
                <a:solidFill>
                  <a:srgbClr val="000000"/>
                </a:solidFill>
                <a:effectLst/>
                <a:uFillTx/>
                <a:latin typeface="Times New Roman"/>
              </a:rPr>
              <a:t>PRR 260</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2.  Capture Customer Information from the 814_01 and pass to the TDSP via the 814_03  814_10 and 814_16   </a:t>
            </a:r>
            <a:r>
              <a:rPr b="1" i="1" lang="en-US" sz="2000" strike="noStrike" u="none">
                <a:solidFill>
                  <a:srgbClr val="000000"/>
                </a:solidFill>
                <a:effectLst/>
                <a:uFillTx/>
                <a:latin typeface="Times New Roman"/>
              </a:rPr>
              <a:t>(Need a PRR)</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sng">
                <a:solidFill>
                  <a:srgbClr val="000000"/>
                </a:solidFill>
                <a:effectLst/>
                <a:uFillTx/>
                <a:latin typeface="Times New Roman"/>
              </a:rPr>
              <a:t>Change Control Needs Written</a:t>
            </a:r>
            <a:r>
              <a:rPr b="0"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SCR Written</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3.  Add a premise type indicator on the 814_04, 814_05</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sng">
                <a:solidFill>
                  <a:srgbClr val="000000"/>
                </a:solidFill>
                <a:effectLst/>
                <a:uFillTx/>
                <a:latin typeface="Times New Roman"/>
              </a:rPr>
              <a:t>Change Control 161</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
          <p:cNvSpPr/>
          <p:nvPr/>
        </p:nvSpPr>
        <p:spPr>
          <a:xfrm>
            <a:off x="914400" y="1523880"/>
            <a:ext cx="7010280" cy="20451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LOW PRIORITY</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1.  Ad-hoc Usage Request Process Flow - change the timing of the generation of the 814_27 response.</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sng">
                <a:solidFill>
                  <a:srgbClr val="000000"/>
                </a:solidFill>
                <a:effectLst/>
                <a:uFillTx/>
                <a:latin typeface="Times New Roman"/>
              </a:rPr>
              <a:t>Change Control 233</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
          <p:cNvSpPr/>
          <p:nvPr/>
        </p:nvSpPr>
        <p:spPr>
          <a:xfrm>
            <a:off x="1219320" y="2057400"/>
            <a:ext cx="6019560" cy="1191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Redline changes to version 1.4 will be incorporated into the version 1.5 implementation guidelines.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
          <p:cNvSpPr/>
          <p:nvPr/>
        </p:nvSpPr>
        <p:spPr>
          <a:xfrm>
            <a:off x="990720" y="193680"/>
            <a:ext cx="7467480" cy="70434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List of change controls by number to be included in version 1.5.  Some of these changes are gray box clarification and some affect point to point transactions, of which are not listed in the priority list for ERCOT.</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2001-155</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2001-198</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2002-236</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2002-237</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2001-161</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2001-199</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2002-238</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2001-164</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2001-210</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2002-245</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2001-170</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2001-215</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2002-246</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2001-174</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2001-221</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2002-248</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2001-175</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2001-225</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2002-249</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2001-178</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2001-227</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2002-250</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2001-179</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2001-230</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2001-188</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2001-231</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2001-189</a:t>
            </a:r>
            <a:r>
              <a:rPr b="1" lang="en-US" sz="2400" strike="noStrike" u="none">
                <a:solidFill>
                  <a:srgbClr val="000000"/>
                </a:solidFill>
                <a:effectLst/>
                <a:uFillTx/>
                <a:latin typeface="Times New Roman"/>
              </a:rPr>
              <a:t>	</a:t>
            </a:r>
            <a:r>
              <a:rPr b="1" lang="en-US" sz="2400" strike="noStrike" u="none">
                <a:solidFill>
                  <a:srgbClr val="000000"/>
                </a:solidFill>
                <a:effectLst/>
                <a:uFillTx/>
                <a:latin typeface="Times New Roman"/>
              </a:rPr>
              <a:t>2001-233</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175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2002-01-29T17:38:55Z</dcterms:created>
  <dc:creator>S021841</dc:creator>
  <dc:description/>
  <dc:language>en-US</dc:language>
  <cp:lastModifiedBy>S021841</cp:lastModifiedBy>
  <dcterms:modified xsi:type="dcterms:W3CDTF">2002-02-01T12:52:46Z</dcterms:modified>
  <cp:revision>12</cp:revision>
  <dc:subject/>
  <dc:title>Version 1.5   </dc:title>
</cp:coreProperties>
</file>