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media/image1.wmf" ContentType="image/x-wmf"/>
  <Override PartName="/ppt/media/image2.png" ContentType="image/png"/>
  <Override PartName="/ppt/media/image3.png" ContentType="image/png"/>
  <Override PartName="/ppt/media/image4.png" ContentType="image/png"/>
  <Override PartName="/ppt/media/image5.png" ContentType="image/png"/>
  <Override PartName="/ppt/media/image6.wmf" ContentType="image/x-wmf"/>
  <Override PartName="/ppt/media/image10.wmf" ContentType="image/x-wmf"/>
  <Override PartName="/ppt/media/image7.wmf" ContentType="image/x-wmf"/>
  <Override PartName="/ppt/media/image8.png" ContentType="image/png"/>
  <Override PartName="/ppt/media/image11.wmf" ContentType="image/x-wmf"/>
  <Override PartName="/ppt/media/image9.wmf" ContentType="image/x-wmf"/>
  <Override PartName="/ppt/media/image12.wmf" ContentType="image/x-wmf"/>
  <Override PartName="/ppt/embeddings/oleObject1.bin" ContentType="application/vnd.openxmlformats-officedocument.oleObject"/>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25.xml" ContentType="application/vnd.openxmlformats-officedocument.presentationml.slide+xml"/>
  <Override PartName="/ppt/slides/slide37.xml" ContentType="application/vnd.openxmlformats-officedocument.presentationml.slide+xml"/>
  <Override PartName="/ppt/slides/_rels/slide10.xml.rels" ContentType="application/vnd.openxmlformats-package.relationships+xml"/>
  <Override PartName="/ppt/slides/_rels/slide17.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1.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8.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9.xml.rels" ContentType="application/vnd.openxmlformats-package.relationships+xml"/>
  <Override PartName="/ppt/slides/_rels/slide34.xml.rels" ContentType="application/vnd.openxmlformats-package.relationships+xml"/>
  <Override PartName="/ppt/slides/_rels/slide33.xml.rels" ContentType="application/vnd.openxmlformats-package.relationships+xml"/>
  <Override PartName="/ppt/slides/_rels/slide32.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5.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39.xml.rels" ContentType="application/vnd.openxmlformats-package.relationships+xml"/>
  <Override PartName="/ppt/slides/_rels/slide41.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6.xml.rels" ContentType="application/vnd.openxmlformats-package.relationships+xml"/>
  <Override PartName="/ppt/slides/_rels/slide23.xml.rels" ContentType="application/vnd.openxmlformats-package.relationships+xml"/>
  <Override PartName="/ppt/slides/_rels/slide13.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slide38.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41.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21.xml" ContentType="application/vnd.openxmlformats-officedocument.presentationml.notesSlide+xml"/>
  <Override PartName="/ppt/notesSlides/_rels/notesSlide23.xml.rels" ContentType="application/vnd.openxmlformats-package.relationships+xml"/>
  <Override PartName="/ppt/notesSlides/_rels/notesSlide21.xml.rels" ContentType="application/vnd.openxmlformats-package.relationships+xml"/>
  <Override PartName="/ppt/notesSlides/_rels/notesSlide6.xml.rels" ContentType="application/vnd.openxmlformats-package.relationships+xml"/>
  <Override PartName="/ppt/notesSlides/_rels/notesSlide5.xml.rels" ContentType="application/vnd.openxmlformats-package.relationships+xml"/>
  <Override PartName="/ppt/notesSlides/notesSlide23.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Lst>
  <p:sldSz cx="9144000" cy="6858000"/>
  <p:notesSz cx="6854825" cy="923766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slide" Target="slides/slide39.xml"/><Relationship Id="rId43" Type="http://schemas.openxmlformats.org/officeDocument/2006/relationships/slide" Target="slides/slide40.xml"/><Relationship Id="rId44" Type="http://schemas.openxmlformats.org/officeDocument/2006/relationships/slide" Target="slides/slide41.xml"/><Relationship Id="rId45"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 name=""/>
          <p:cNvSpPr/>
          <p:nvPr/>
        </p:nvSpPr>
        <p:spPr>
          <a:xfrm>
            <a:off x="0" y="0"/>
            <a:ext cx="6854400" cy="92376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9" name="PlaceHolder 1"/>
          <p:cNvSpPr>
            <a:spLocks noGrp="1"/>
          </p:cNvSpPr>
          <p:nvPr>
            <p:ph type="hdr"/>
          </p:nvPr>
        </p:nvSpPr>
        <p:spPr>
          <a:xfrm>
            <a:off x="-360" y="-360"/>
            <a:ext cx="2970360" cy="461880"/>
          </a:xfrm>
          <a:prstGeom prst="rect">
            <a:avLst/>
          </a:prstGeom>
          <a:noFill/>
          <a:ln w="0">
            <a:noFill/>
          </a:ln>
        </p:spPr>
        <p:txBody>
          <a:bodyPr lIns="91800" rIns="91800" tIns="46080" bIns="46080" anchor="t">
            <a:noAutofit/>
          </a:bodyPr>
          <a:p>
            <a:pPr indent="0">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0" name="PlaceHolder 2"/>
          <p:cNvSpPr>
            <a:spLocks noGrp="1"/>
          </p:cNvSpPr>
          <p:nvPr>
            <p:ph type="dt" idx="1"/>
          </p:nvPr>
        </p:nvSpPr>
        <p:spPr>
          <a:xfrm>
            <a:off x="3884760" y="-360"/>
            <a:ext cx="2970000" cy="461880"/>
          </a:xfrm>
          <a:prstGeom prst="rect">
            <a:avLst/>
          </a:prstGeom>
          <a:noFill/>
          <a:ln w="0">
            <a:noFill/>
          </a:ln>
        </p:spPr>
        <p:txBody>
          <a:bodyPr lIns="91800" rIns="91800" tIns="46080" bIns="46080" anchor="t">
            <a:noAutofit/>
          </a:bodyPr>
          <a:lstStyle>
            <a:lvl1pPr indent="0" algn="r">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defRPr b="0" lang="en-US" sz="1200" strike="noStrike" u="none">
                <a:solidFill>
                  <a:srgbClr val="000000"/>
                </a:solidFill>
                <a:effectLst/>
                <a:uFillTx/>
                <a:latin typeface="Times New Roman"/>
              </a:defRPr>
            </a:lvl1pPr>
          </a:lstStyle>
          <a:p>
            <a:pPr indent="0" algn="r">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1" name="PlaceHolder 3"/>
          <p:cNvSpPr>
            <a:spLocks noGrp="1"/>
          </p:cNvSpPr>
          <p:nvPr>
            <p:ph type="sldImg"/>
          </p:nvPr>
        </p:nvSpPr>
        <p:spPr>
          <a:xfrm>
            <a:off x="1117080" y="692280"/>
            <a:ext cx="4621320" cy="346536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
        <p:nvSpPr>
          <p:cNvPr id="12" name="PlaceHolder 4"/>
          <p:cNvSpPr>
            <a:spLocks noGrp="1"/>
          </p:cNvSpPr>
          <p:nvPr>
            <p:ph type="body"/>
          </p:nvPr>
        </p:nvSpPr>
        <p:spPr>
          <a:xfrm>
            <a:off x="914040" y="4387680"/>
            <a:ext cx="5025960" cy="4158000"/>
          </a:xfrm>
          <a:prstGeom prst="rect">
            <a:avLst/>
          </a:prstGeom>
          <a:noFill/>
          <a:ln w="0">
            <a:noFill/>
          </a:ln>
        </p:spPr>
        <p:txBody>
          <a:bodyPr lIns="91800" rIns="918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3" name="PlaceHolder 5"/>
          <p:cNvSpPr>
            <a:spLocks noGrp="1"/>
          </p:cNvSpPr>
          <p:nvPr>
            <p:ph type="ftr" idx="2"/>
          </p:nvPr>
        </p:nvSpPr>
        <p:spPr>
          <a:xfrm>
            <a:off x="-360" y="8775360"/>
            <a:ext cx="2970360" cy="461880"/>
          </a:xfrm>
          <a:prstGeom prst="rect">
            <a:avLst/>
          </a:prstGeom>
          <a:noFill/>
          <a:ln w="0">
            <a:noFill/>
          </a:ln>
        </p:spPr>
        <p:txBody>
          <a:bodyPr lIns="91800" rIns="91800" tIns="46080" bIns="46080" anchor="b">
            <a:noAutofit/>
          </a:bodyPr>
          <a:lstStyle>
            <a:lvl1pPr indent="0">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defRPr b="0" lang="en-US" sz="1200" strike="noStrike" u="none">
                <a:solidFill>
                  <a:srgbClr val="000000"/>
                </a:solidFill>
                <a:effectLst/>
                <a:uFillTx/>
                <a:latin typeface="Times New Roman"/>
              </a:defRPr>
            </a:lvl1pPr>
          </a:lstStyle>
          <a:p>
            <a:pPr indent="0">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4" name="PlaceHolder 6"/>
          <p:cNvSpPr>
            <a:spLocks noGrp="1"/>
          </p:cNvSpPr>
          <p:nvPr>
            <p:ph type="sldNum" idx="3"/>
          </p:nvPr>
        </p:nvSpPr>
        <p:spPr>
          <a:xfrm>
            <a:off x="3884760" y="8775360"/>
            <a:ext cx="2970000" cy="461880"/>
          </a:xfrm>
          <a:prstGeom prst="rect">
            <a:avLst/>
          </a:prstGeom>
          <a:noFill/>
          <a:ln w="0">
            <a:noFill/>
          </a:ln>
        </p:spPr>
        <p:txBody>
          <a:bodyPr lIns="91800" rIns="91800" tIns="46080" bIns="46080" anchor="b">
            <a:noAutofit/>
          </a:bodyPr>
          <a:lstStyle>
            <a:lvl1pPr indent="0" algn="r">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defRPr b="0" lang="en-US" sz="1200" strike="noStrike" u="none">
                <a:solidFill>
                  <a:srgbClr val="000000"/>
                </a:solidFill>
                <a:effectLst/>
                <a:uFillTx/>
                <a:latin typeface="Times New Roman"/>
              </a:defRPr>
            </a:lvl1pPr>
          </a:lstStyle>
          <a:p>
            <a:pPr indent="0" algn="r">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fld id="{69BAEB79-D70E-4F20-81B2-6D0DF2862B63}"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21.xml.rels><?xml version="1.0" encoding="UTF-8"?>
<Relationships xmlns="http://schemas.openxmlformats.org/package/2006/relationships"><Relationship Id="rId1" Type="http://schemas.openxmlformats.org/officeDocument/2006/relationships/slide" Target="../slides/slide21.xml"/><Relationship Id="rId2" Type="http://schemas.openxmlformats.org/officeDocument/2006/relationships/notesMaster" Target="../notesMasters/notesMaster1.xml"/>
</Relationships>
</file>

<file path=ppt/notesSlides/_rels/notesSlide23.xml.rels><?xml version="1.0" encoding="UTF-8"?>
<Relationships xmlns="http://schemas.openxmlformats.org/package/2006/relationships"><Relationship Id="rId1" Type="http://schemas.openxmlformats.org/officeDocument/2006/relationships/slide" Target="../slides/slide23.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notesSlide2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4" name=""/>
          <p:cNvSpPr txBox="1"/>
          <p:nvPr/>
        </p:nvSpPr>
        <p:spPr>
          <a:xfrm>
            <a:off x="3884760" y="8775360"/>
            <a:ext cx="2970000" cy="461880"/>
          </a:xfrm>
          <a:prstGeom prst="rect">
            <a:avLst/>
          </a:prstGeom>
          <a:noFill/>
          <a:ln w="0">
            <a:noFill/>
          </a:ln>
        </p:spPr>
        <p:txBody>
          <a:bodyPr lIns="91800" rIns="91800" tIns="46080" bIns="46080" anchor="b">
            <a:noAutofit/>
          </a:bodyPr>
          <a:p>
            <a:pPr algn="r">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fld id="{6EB1AFE4-37EF-4F6F-8B8F-D20A86A6114D}"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395" name=""/>
          <p:cNvSpPr txBox="1"/>
          <p:nvPr/>
        </p:nvSpPr>
        <p:spPr>
          <a:xfrm>
            <a:off x="-360" y="8775360"/>
            <a:ext cx="2970360" cy="461880"/>
          </a:xfrm>
          <a:prstGeom prst="rect">
            <a:avLst/>
          </a:prstGeom>
          <a:noFill/>
          <a:ln w="0">
            <a:noFill/>
          </a:ln>
        </p:spPr>
        <p:txBody>
          <a:bodyPr lIns="91800" rIns="91800" tIns="46080" bIns="46080" anchor="b">
            <a:noAutofit/>
          </a:bodyPr>
          <a:p>
            <a:pPr>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396" name=""/>
          <p:cNvSpPr txBox="1"/>
          <p:nvPr/>
        </p:nvSpPr>
        <p:spPr>
          <a:xfrm>
            <a:off x="-360" y="-360"/>
            <a:ext cx="2970360" cy="461880"/>
          </a:xfrm>
          <a:prstGeom prst="rect">
            <a:avLst/>
          </a:prstGeom>
          <a:noFill/>
          <a:ln w="0">
            <a:noFill/>
          </a:ln>
        </p:spPr>
        <p:txBody>
          <a:bodyPr lIns="91800" rIns="91800" tIns="46080" bIns="46080" anchor="t">
            <a:noAutofit/>
          </a:bodyPr>
          <a:p>
            <a:pPr>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397" name=""/>
          <p:cNvSpPr txBox="1"/>
          <p:nvPr/>
        </p:nvSpPr>
        <p:spPr>
          <a:xfrm>
            <a:off x="3884760" y="-360"/>
            <a:ext cx="2970000" cy="461880"/>
          </a:xfrm>
          <a:prstGeom prst="rect">
            <a:avLst/>
          </a:prstGeom>
          <a:noFill/>
          <a:ln w="0">
            <a:noFill/>
          </a:ln>
        </p:spPr>
        <p:txBody>
          <a:bodyPr lIns="91800" rIns="91800" tIns="46080" bIns="46080" anchor="t">
            <a:noAutofit/>
          </a:bodyPr>
          <a:p>
            <a:pPr algn="r">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398" name="PlaceHolder 1"/>
          <p:cNvSpPr>
            <a:spLocks noGrp="1"/>
          </p:cNvSpPr>
          <p:nvPr>
            <p:ph type="body"/>
          </p:nvPr>
        </p:nvSpPr>
        <p:spPr>
          <a:xfrm>
            <a:off x="912600" y="4387680"/>
            <a:ext cx="4879800" cy="408168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399" name="PlaceHolder 2"/>
          <p:cNvSpPr>
            <a:spLocks noGrp="1"/>
          </p:cNvSpPr>
          <p:nvPr>
            <p:ph type="sldImg"/>
          </p:nvPr>
        </p:nvSpPr>
        <p:spPr>
          <a:xfrm>
            <a:off x="1130400" y="698400"/>
            <a:ext cx="4603680" cy="3452760"/>
          </a:xfrm>
          <a:prstGeom prst="rect">
            <a:avLst/>
          </a:prstGeom>
          <a:ln w="0">
            <a:noFill/>
          </a:ln>
        </p:spPr>
      </p:sp>
    </p:spTree>
  </p:cSld>
</p:notes>
</file>

<file path=ppt/notesSlides/notesSlide2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0" name=""/>
          <p:cNvSpPr txBox="1"/>
          <p:nvPr/>
        </p:nvSpPr>
        <p:spPr>
          <a:xfrm>
            <a:off x="3884760" y="8775360"/>
            <a:ext cx="2970000" cy="461880"/>
          </a:xfrm>
          <a:prstGeom prst="rect">
            <a:avLst/>
          </a:prstGeom>
          <a:noFill/>
          <a:ln w="0">
            <a:noFill/>
          </a:ln>
        </p:spPr>
        <p:txBody>
          <a:bodyPr lIns="91800" rIns="91800" tIns="46080" bIns="46080" anchor="b">
            <a:noAutofit/>
          </a:bodyPr>
          <a:p>
            <a:pPr algn="r">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fld id="{74704555-15A8-4B47-9644-2F0B8D9A54B1}"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401" name=""/>
          <p:cNvSpPr txBox="1"/>
          <p:nvPr/>
        </p:nvSpPr>
        <p:spPr>
          <a:xfrm>
            <a:off x="-360" y="8775360"/>
            <a:ext cx="2970360" cy="461880"/>
          </a:xfrm>
          <a:prstGeom prst="rect">
            <a:avLst/>
          </a:prstGeom>
          <a:noFill/>
          <a:ln w="0">
            <a:noFill/>
          </a:ln>
        </p:spPr>
        <p:txBody>
          <a:bodyPr lIns="91800" rIns="91800" tIns="46080" bIns="46080" anchor="b">
            <a:noAutofit/>
          </a:bodyPr>
          <a:p>
            <a:pPr>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402" name=""/>
          <p:cNvSpPr txBox="1"/>
          <p:nvPr/>
        </p:nvSpPr>
        <p:spPr>
          <a:xfrm>
            <a:off x="-360" y="-360"/>
            <a:ext cx="2970360" cy="461880"/>
          </a:xfrm>
          <a:prstGeom prst="rect">
            <a:avLst/>
          </a:prstGeom>
          <a:noFill/>
          <a:ln w="0">
            <a:noFill/>
          </a:ln>
        </p:spPr>
        <p:txBody>
          <a:bodyPr lIns="91800" rIns="91800" tIns="46080" bIns="46080" anchor="t">
            <a:noAutofit/>
          </a:bodyPr>
          <a:p>
            <a:pPr>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403" name=""/>
          <p:cNvSpPr txBox="1"/>
          <p:nvPr/>
        </p:nvSpPr>
        <p:spPr>
          <a:xfrm>
            <a:off x="3884760" y="-360"/>
            <a:ext cx="2970000" cy="461880"/>
          </a:xfrm>
          <a:prstGeom prst="rect">
            <a:avLst/>
          </a:prstGeom>
          <a:noFill/>
          <a:ln w="0">
            <a:noFill/>
          </a:ln>
        </p:spPr>
        <p:txBody>
          <a:bodyPr lIns="91800" rIns="91800" tIns="46080" bIns="46080" anchor="t">
            <a:noAutofit/>
          </a:bodyPr>
          <a:p>
            <a:pPr algn="r">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404" name="PlaceHolder 1"/>
          <p:cNvSpPr>
            <a:spLocks noGrp="1"/>
          </p:cNvSpPr>
          <p:nvPr>
            <p:ph type="body"/>
          </p:nvPr>
        </p:nvSpPr>
        <p:spPr>
          <a:xfrm>
            <a:off x="912600" y="4387680"/>
            <a:ext cx="4879800" cy="408168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05" name="PlaceHolder 2"/>
          <p:cNvSpPr>
            <a:spLocks noGrp="1"/>
          </p:cNvSpPr>
          <p:nvPr>
            <p:ph type="sldImg"/>
          </p:nvPr>
        </p:nvSpPr>
        <p:spPr>
          <a:xfrm>
            <a:off x="1130400" y="698400"/>
            <a:ext cx="4603680" cy="3452760"/>
          </a:xfrm>
          <a:prstGeom prst="rect">
            <a:avLst/>
          </a:prstGeom>
          <a:ln w="0">
            <a:noFill/>
          </a:ln>
        </p:spPr>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2" name=""/>
          <p:cNvSpPr txBox="1"/>
          <p:nvPr/>
        </p:nvSpPr>
        <p:spPr>
          <a:xfrm>
            <a:off x="3884760" y="8775360"/>
            <a:ext cx="2970000" cy="461880"/>
          </a:xfrm>
          <a:prstGeom prst="rect">
            <a:avLst/>
          </a:prstGeom>
          <a:noFill/>
          <a:ln w="0">
            <a:noFill/>
          </a:ln>
        </p:spPr>
        <p:txBody>
          <a:bodyPr lIns="91800" rIns="91800" tIns="46080" bIns="46080" anchor="b">
            <a:noAutofit/>
          </a:bodyPr>
          <a:p>
            <a:pPr algn="r">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fld id="{C97AF00C-E500-4EC6-B5D9-5038B728D9AB}"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383" name=""/>
          <p:cNvSpPr txBox="1"/>
          <p:nvPr/>
        </p:nvSpPr>
        <p:spPr>
          <a:xfrm>
            <a:off x="-360" y="8775360"/>
            <a:ext cx="2970360" cy="461880"/>
          </a:xfrm>
          <a:prstGeom prst="rect">
            <a:avLst/>
          </a:prstGeom>
          <a:noFill/>
          <a:ln w="0">
            <a:noFill/>
          </a:ln>
        </p:spPr>
        <p:txBody>
          <a:bodyPr lIns="91800" rIns="91800" tIns="46080" bIns="46080" anchor="b">
            <a:noAutofit/>
          </a:bodyPr>
          <a:p>
            <a:pPr>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384" name=""/>
          <p:cNvSpPr txBox="1"/>
          <p:nvPr/>
        </p:nvSpPr>
        <p:spPr>
          <a:xfrm>
            <a:off x="-360" y="-360"/>
            <a:ext cx="2970360" cy="461880"/>
          </a:xfrm>
          <a:prstGeom prst="rect">
            <a:avLst/>
          </a:prstGeom>
          <a:noFill/>
          <a:ln w="0">
            <a:noFill/>
          </a:ln>
        </p:spPr>
        <p:txBody>
          <a:bodyPr lIns="91800" rIns="91800" tIns="46080" bIns="46080" anchor="t">
            <a:noAutofit/>
          </a:bodyPr>
          <a:p>
            <a:pPr>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385" name=""/>
          <p:cNvSpPr txBox="1"/>
          <p:nvPr/>
        </p:nvSpPr>
        <p:spPr>
          <a:xfrm>
            <a:off x="3884760" y="-360"/>
            <a:ext cx="2970000" cy="461880"/>
          </a:xfrm>
          <a:prstGeom prst="rect">
            <a:avLst/>
          </a:prstGeom>
          <a:noFill/>
          <a:ln w="0">
            <a:noFill/>
          </a:ln>
        </p:spPr>
        <p:txBody>
          <a:bodyPr lIns="91800" rIns="91800" tIns="46080" bIns="46080" anchor="t">
            <a:noAutofit/>
          </a:bodyPr>
          <a:p>
            <a:pPr algn="r">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386" name="PlaceHolder 1"/>
          <p:cNvSpPr>
            <a:spLocks noGrp="1"/>
          </p:cNvSpPr>
          <p:nvPr>
            <p:ph type="body"/>
          </p:nvPr>
        </p:nvSpPr>
        <p:spPr>
          <a:xfrm>
            <a:off x="912600" y="4387680"/>
            <a:ext cx="4879800" cy="408168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387" name="PlaceHolder 2"/>
          <p:cNvSpPr>
            <a:spLocks noGrp="1"/>
          </p:cNvSpPr>
          <p:nvPr>
            <p:ph type="sldImg"/>
          </p:nvPr>
        </p:nvSpPr>
        <p:spPr>
          <a:xfrm>
            <a:off x="1130400" y="698400"/>
            <a:ext cx="4603680" cy="3452760"/>
          </a:xfrm>
          <a:prstGeom prst="rect">
            <a:avLst/>
          </a:prstGeom>
          <a:ln w="0">
            <a:noFill/>
          </a:ln>
        </p:spPr>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8" name=""/>
          <p:cNvSpPr txBox="1"/>
          <p:nvPr/>
        </p:nvSpPr>
        <p:spPr>
          <a:xfrm>
            <a:off x="3884760" y="8775360"/>
            <a:ext cx="2970000" cy="461880"/>
          </a:xfrm>
          <a:prstGeom prst="rect">
            <a:avLst/>
          </a:prstGeom>
          <a:noFill/>
          <a:ln w="0">
            <a:noFill/>
          </a:ln>
        </p:spPr>
        <p:txBody>
          <a:bodyPr lIns="91800" rIns="91800" tIns="46080" bIns="46080" anchor="b">
            <a:noAutofit/>
          </a:bodyPr>
          <a:p>
            <a:pPr algn="r">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fld id="{353047DB-C331-4130-8733-84114DC36DDD}"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389" name=""/>
          <p:cNvSpPr txBox="1"/>
          <p:nvPr/>
        </p:nvSpPr>
        <p:spPr>
          <a:xfrm>
            <a:off x="-360" y="8775360"/>
            <a:ext cx="2970360" cy="461880"/>
          </a:xfrm>
          <a:prstGeom prst="rect">
            <a:avLst/>
          </a:prstGeom>
          <a:noFill/>
          <a:ln w="0">
            <a:noFill/>
          </a:ln>
        </p:spPr>
        <p:txBody>
          <a:bodyPr lIns="91800" rIns="91800" tIns="46080" bIns="46080" anchor="b">
            <a:noAutofit/>
          </a:bodyPr>
          <a:p>
            <a:pPr>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390" name=""/>
          <p:cNvSpPr txBox="1"/>
          <p:nvPr/>
        </p:nvSpPr>
        <p:spPr>
          <a:xfrm>
            <a:off x="-360" y="-360"/>
            <a:ext cx="2970360" cy="461880"/>
          </a:xfrm>
          <a:prstGeom prst="rect">
            <a:avLst/>
          </a:prstGeom>
          <a:noFill/>
          <a:ln w="0">
            <a:noFill/>
          </a:ln>
        </p:spPr>
        <p:txBody>
          <a:bodyPr lIns="91800" rIns="91800" tIns="46080" bIns="46080" anchor="t">
            <a:noAutofit/>
          </a:bodyPr>
          <a:p>
            <a:pPr>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391" name=""/>
          <p:cNvSpPr txBox="1"/>
          <p:nvPr/>
        </p:nvSpPr>
        <p:spPr>
          <a:xfrm>
            <a:off x="3884760" y="-360"/>
            <a:ext cx="2970000" cy="461880"/>
          </a:xfrm>
          <a:prstGeom prst="rect">
            <a:avLst/>
          </a:prstGeom>
          <a:noFill/>
          <a:ln w="0">
            <a:noFill/>
          </a:ln>
        </p:spPr>
        <p:txBody>
          <a:bodyPr lIns="91800" rIns="91800" tIns="46080" bIns="46080" anchor="t">
            <a:noAutofit/>
          </a:bodyPr>
          <a:p>
            <a:pPr algn="r">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392" name="PlaceHolder 1"/>
          <p:cNvSpPr>
            <a:spLocks noGrp="1"/>
          </p:cNvSpPr>
          <p:nvPr>
            <p:ph type="body"/>
          </p:nvPr>
        </p:nvSpPr>
        <p:spPr>
          <a:xfrm>
            <a:off x="912600" y="4387680"/>
            <a:ext cx="4879800" cy="408168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393" name="PlaceHolder 2"/>
          <p:cNvSpPr>
            <a:spLocks noGrp="1"/>
          </p:cNvSpPr>
          <p:nvPr>
            <p:ph type="sldImg"/>
          </p:nvPr>
        </p:nvSpPr>
        <p:spPr>
          <a:xfrm>
            <a:off x="1130400" y="698400"/>
            <a:ext cx="4603680" cy="3452760"/>
          </a:xfrm>
          <a:prstGeom prst="rect">
            <a:avLst/>
          </a:prstGeom>
          <a:ln w="0">
            <a:noFill/>
          </a:ln>
        </p:spPr>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7"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
          <p:cNvSpPr/>
          <p:nvPr/>
        </p:nvSpPr>
        <p:spPr>
          <a:xfrm>
            <a:off x="8267760" y="6426360"/>
            <a:ext cx="457200" cy="246600"/>
          </a:xfrm>
          <a:prstGeom prst="rect">
            <a:avLst/>
          </a:prstGeom>
          <a:noFill/>
          <a:ln w="0">
            <a:noFill/>
          </a:ln>
        </p:spPr>
        <p:style>
          <a:lnRef idx="0"/>
          <a:fillRef idx="0"/>
          <a:effectRef idx="0"/>
          <a:fontRef idx="minor"/>
        </p:style>
        <p:txBody>
          <a:bodyPr lIns="90000" rIns="90000" tIns="46800" bIns="46800" anchor="t">
            <a:spAutoFit/>
          </a:bodyPr>
          <a:p>
            <a:pPr indent="0">
              <a:lnSpc>
                <a:spcPct val="100000"/>
              </a:lnSpc>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F2179E9-36B4-4EDF-9E68-C760BFF6C5A3}" type="slidenum">
              <a:rPr b="1"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image" Target="../media/image10.wmf"/><Relationship Id="rId2"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
</Relationships>
</file>

<file path=ppt/slides/_rels/slide24.xml.rels><?xml version="1.0" encoding="UTF-8"?>
<Relationships xmlns="http://schemas.openxmlformats.org/package/2006/relationships"><Relationship Id="rId1" Type="http://schemas.openxmlformats.org/officeDocument/2006/relationships/image" Target="../media/image11.wmf"/><Relationship Id="rId2" Type="http://schemas.openxmlformats.org/officeDocument/2006/relationships/slideLayout" Target="../slideLayouts/slideLayout3.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2.wmf"/><Relationship Id="rId3" Type="http://schemas.openxmlformats.org/officeDocument/2006/relationships/slideLayout" Target="../slideLayouts/slideLayout1.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slideLayout" Target="../slideLayouts/slideLayout3.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png"/><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slideLayout" Target="../slideLayouts/slideLayout2.xml"/><Relationship Id="rId6"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image" Target="../media/image6.wmf"/><Relationship Id="rId2" Type="http://schemas.openxmlformats.org/officeDocument/2006/relationships/image" Target="../media/image7.wmf"/><Relationship Id="rId3"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914040"/>
            <a:ext cx="7772400" cy="12193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400" strike="noStrike" u="none">
                <a:solidFill>
                  <a:srgbClr val="000000"/>
                </a:solidFill>
                <a:effectLst/>
                <a:uFillTx/>
                <a:latin typeface="Times New Roman"/>
              </a:rPr>
              <a:t>Value at Risk</a:t>
            </a:r>
            <a:br>
              <a:rPr sz="5400"/>
            </a:br>
            <a:endParaRPr b="0" lang="en-US" sz="5400" strike="noStrike" u="none">
              <a:solidFill>
                <a:srgbClr val="000000"/>
              </a:solidFill>
              <a:effectLst/>
              <a:uFillTx/>
              <a:latin typeface="Times New Roman"/>
            </a:endParaRPr>
          </a:p>
        </p:txBody>
      </p:sp>
      <p:sp>
        <p:nvSpPr>
          <p:cNvPr id="16" name=""/>
          <p:cNvSpPr/>
          <p:nvPr/>
        </p:nvSpPr>
        <p:spPr>
          <a:xfrm>
            <a:off x="1752480" y="2666880"/>
            <a:ext cx="5715000" cy="2436120"/>
          </a:xfrm>
          <a:prstGeom prst="rect">
            <a:avLst/>
          </a:prstGeom>
          <a:noFill/>
          <a:ln w="0">
            <a:noFill/>
          </a:ln>
        </p:spPr>
        <p:style>
          <a:lnRef idx="0"/>
          <a:fillRef idx="0"/>
          <a:effectRef idx="0"/>
          <a:fontRef idx="minor"/>
        </p:style>
        <p:txBody>
          <a:bodyPr lIns="90000" rIns="90000" tIns="46800" bIns="46800" anchor="t">
            <a:spAutoFit/>
          </a:bodyPr>
          <a:p>
            <a:pPr marL="345960" indent="-345960">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Presented to:</a:t>
            </a:r>
            <a:endParaRPr b="0" lang="en-US" sz="3200" strike="noStrike" u="none">
              <a:solidFill>
                <a:srgbClr val="000000"/>
              </a:solidFill>
              <a:effectLst/>
              <a:uFillTx/>
              <a:latin typeface="Times New Roman"/>
            </a:endParaRPr>
          </a:p>
          <a:p>
            <a:pPr marL="345960" indent="-345960">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VaR Task Force</a:t>
            </a:r>
            <a:endParaRPr b="0" lang="en-US" sz="3200" strike="noStrike" u="none">
              <a:solidFill>
                <a:srgbClr val="000000"/>
              </a:solidFill>
              <a:effectLst/>
              <a:uFillTx/>
              <a:latin typeface="Times New Roman"/>
            </a:endParaRPr>
          </a:p>
          <a:p>
            <a:pPr marL="345960" indent="-345960">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5960" indent="-345960">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7" name=""/>
          <p:cNvSpPr/>
          <p:nvPr/>
        </p:nvSpPr>
        <p:spPr>
          <a:xfrm>
            <a:off x="1523880" y="1397160"/>
            <a:ext cx="6096240" cy="40636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3" name="PlaceHolder 1"/>
          <p:cNvSpPr>
            <a:spLocks noGrp="1"/>
          </p:cNvSpPr>
          <p:nvPr>
            <p:ph type="title"/>
          </p:nvPr>
        </p:nvSpPr>
        <p:spPr>
          <a:xfrm>
            <a:off x="685800" y="456840"/>
            <a:ext cx="7772400" cy="685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Value at Risk Example</a:t>
            </a:r>
            <a:endParaRPr b="0" lang="en-US" sz="4000" strike="noStrike" u="none">
              <a:solidFill>
                <a:srgbClr val="000000"/>
              </a:solidFill>
              <a:effectLst/>
              <a:uFillTx/>
              <a:latin typeface="Times New Roman"/>
            </a:endParaRPr>
          </a:p>
        </p:txBody>
      </p:sp>
      <p:sp>
        <p:nvSpPr>
          <p:cNvPr id="284" name="PlaceHolder 2"/>
          <p:cNvSpPr>
            <a:spLocks noGrp="1"/>
          </p:cNvSpPr>
          <p:nvPr>
            <p:ph/>
          </p:nvPr>
        </p:nvSpPr>
        <p:spPr>
          <a:xfrm>
            <a:off x="685800" y="1447560"/>
            <a:ext cx="7772400" cy="4647960"/>
          </a:xfrm>
          <a:prstGeom prst="rect">
            <a:avLst/>
          </a:prstGeom>
          <a:noFill/>
          <a:ln w="0">
            <a:noFill/>
          </a:ln>
        </p:spPr>
        <p:txBody>
          <a:bodyPr lIns="90000" rIns="90000" tIns="46800" bIns="46800" anchor="t">
            <a:normAutofit/>
          </a:bodyPr>
          <a:p>
            <a:pPr marL="343080" indent="-34308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VaR = Position * Price * Volatility * 1.645</a:t>
            </a:r>
            <a:endParaRPr b="0" lang="en-US" sz="3200" strike="noStrike" u="none">
              <a:solidFill>
                <a:srgbClr val="000000"/>
              </a:solidFill>
              <a:effectLst/>
              <a:uFillTx/>
              <a:latin typeface="Times New Roman"/>
            </a:endParaRPr>
          </a:p>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Position: 5,000/day June NYMEX</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Price:  $4.5</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Annualized Vol: 40%, Daily Vol: 2.5% </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VaR= (5,000*30) *4.50 * 0.025 * 1.645 = $27,759</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5" name="PlaceHolder 1"/>
          <p:cNvSpPr>
            <a:spLocks noGrp="1"/>
          </p:cNvSpPr>
          <p:nvPr>
            <p:ph type="title"/>
          </p:nvPr>
        </p:nvSpPr>
        <p:spPr>
          <a:xfrm>
            <a:off x="685800" y="609120"/>
            <a:ext cx="7772400" cy="7621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Value-at-Risk Inputs</a:t>
            </a:r>
            <a:endParaRPr b="0" lang="en-US" sz="4000" strike="noStrike" u="none">
              <a:solidFill>
                <a:srgbClr val="000000"/>
              </a:solidFill>
              <a:effectLst/>
              <a:uFillTx/>
              <a:latin typeface="Times New Roman"/>
            </a:endParaRPr>
          </a:p>
        </p:txBody>
      </p:sp>
      <p:sp>
        <p:nvSpPr>
          <p:cNvPr id="286" name="PlaceHolder 2"/>
          <p:cNvSpPr>
            <a:spLocks noGrp="1"/>
          </p:cNvSpPr>
          <p:nvPr>
            <p:ph/>
          </p:nvPr>
        </p:nvSpPr>
        <p:spPr>
          <a:xfrm>
            <a:off x="456840" y="1676520"/>
            <a:ext cx="8178840" cy="4171680"/>
          </a:xfrm>
          <a:prstGeom prst="rect">
            <a:avLst/>
          </a:prstGeom>
          <a:noFill/>
          <a:ln w="0">
            <a:noFill/>
          </a:ln>
        </p:spPr>
        <p:txBody>
          <a:bodyPr lIns="90000" rIns="90000" tIns="46800" bIns="46800" anchor="t">
            <a:normAutofit fontScale="85000" lnSpcReduction="9999"/>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Price Curves (Traders)</a:t>
            </a:r>
            <a:endParaRPr b="0" lang="en-US" sz="2000" strike="noStrike" u="none">
              <a:solidFill>
                <a:srgbClr val="000000"/>
              </a:solidFill>
              <a:effectLst/>
              <a:uFillTx/>
              <a:latin typeface="Times New Roman"/>
            </a:endParaRPr>
          </a:p>
          <a:p>
            <a:pPr marL="343080" indent="0">
              <a:lnSpc>
                <a:spcPct val="1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Volatility Curves (Options Traders)</a:t>
            </a:r>
            <a:endParaRPr b="0" lang="en-US" sz="2000" strike="noStrike" u="none">
              <a:solidFill>
                <a:srgbClr val="000000"/>
              </a:solidFill>
              <a:effectLst/>
              <a:uFillTx/>
              <a:latin typeface="Times New Roman"/>
            </a:endParaRPr>
          </a:p>
          <a:p>
            <a:pPr marL="343080" indent="0">
              <a:lnSpc>
                <a:spcPct val="2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Positions (transferred from Trading/Risk Management Systems)</a:t>
            </a:r>
            <a:endParaRPr b="0" lang="en-US" sz="2000" strike="noStrike" u="none">
              <a:solidFill>
                <a:srgbClr val="000000"/>
              </a:solidFill>
              <a:effectLst/>
              <a:uFillTx/>
              <a:latin typeface="Times New Roman"/>
            </a:endParaRPr>
          </a:p>
          <a:p>
            <a:pPr marL="343080" indent="0">
              <a:lnSpc>
                <a:spcPct val="1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Curve Clustering - Natural Gas (statistically simulated) </a:t>
            </a:r>
            <a:endParaRPr b="0" lang="en-US" sz="2000" strike="noStrike" u="none">
              <a:solidFill>
                <a:srgbClr val="000000"/>
              </a:solidFill>
              <a:effectLst/>
              <a:uFillTx/>
              <a:latin typeface="Times New Roman"/>
            </a:endParaRPr>
          </a:p>
          <a:p>
            <a:pPr marL="343080" indent="-343080">
              <a:lnSpc>
                <a:spcPct val="13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Factor Loadings (statistically calculated and validated by traders)</a:t>
            </a:r>
            <a:endParaRPr b="0" lang="en-US" sz="2000" strike="noStrike" u="none">
              <a:solidFill>
                <a:srgbClr val="000000"/>
              </a:solidFill>
              <a:effectLst/>
              <a:uFillTx/>
              <a:latin typeface="Times New Roman"/>
            </a:endParaRPr>
          </a:p>
          <a:p>
            <a:pPr marL="343080" indent="-343080">
              <a:lnSpc>
                <a:spcPct val="13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Price jumps (statistically simulated)</a:t>
            </a:r>
            <a:endParaRPr b="0" lang="en-US" sz="2000" strike="noStrike" u="none">
              <a:solidFill>
                <a:srgbClr val="000000"/>
              </a:solidFill>
              <a:effectLst/>
              <a:uFillTx/>
              <a:latin typeface="Times New Roman"/>
            </a:endParaRPr>
          </a:p>
          <a:p>
            <a:pPr marL="343080" indent="0">
              <a:lnSpc>
                <a:spcPct val="1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Diversification - Regional correlation (statistically calculated and validated by traders)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7" name="PlaceHolder 1"/>
          <p:cNvSpPr>
            <a:spLocks noGrp="1"/>
          </p:cNvSpPr>
          <p:nvPr>
            <p:ph type="title"/>
          </p:nvPr>
        </p:nvSpPr>
        <p:spPr>
          <a:xfrm>
            <a:off x="685800" y="380520"/>
            <a:ext cx="7772400" cy="685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Value-at-Risk Process</a:t>
            </a:r>
            <a:endParaRPr b="0" lang="en-US" sz="4000" strike="noStrike" u="none">
              <a:solidFill>
                <a:srgbClr val="000000"/>
              </a:solidFill>
              <a:effectLst/>
              <a:uFillTx/>
              <a:latin typeface="Times New Roman"/>
            </a:endParaRPr>
          </a:p>
        </p:txBody>
      </p:sp>
      <p:sp>
        <p:nvSpPr>
          <p:cNvPr id="288" name="PlaceHolder 2"/>
          <p:cNvSpPr>
            <a:spLocks noGrp="1"/>
          </p:cNvSpPr>
          <p:nvPr>
            <p:ph/>
          </p:nvPr>
        </p:nvSpPr>
        <p:spPr>
          <a:xfrm>
            <a:off x="685800" y="1294920"/>
            <a:ext cx="7772400" cy="5334120"/>
          </a:xfrm>
          <a:prstGeom prst="rect">
            <a:avLst/>
          </a:prstGeom>
          <a:noFill/>
          <a:ln w="0">
            <a:noFill/>
          </a:ln>
        </p:spPr>
        <p:txBody>
          <a:bodyPr lIns="90000" rIns="90000" tIns="46800" bIns="46800" anchor="t">
            <a:normAutofit lnSpcReduction="9999"/>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Simulate the entire forward curve for all portfolios/delivery locations/positions</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parallel shift</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steepening </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twisting</a:t>
            </a:r>
            <a:endParaRPr b="0" lang="en-US" sz="2000" strike="noStrike" u="none">
              <a:solidFill>
                <a:srgbClr val="000000"/>
              </a:solidFill>
              <a:effectLst/>
              <a:uFillTx/>
              <a:latin typeface="Times New Roman"/>
            </a:endParaRPr>
          </a:p>
          <a:p>
            <a:pPr marL="343080" indent="-343080">
              <a:lnSpc>
                <a:spcPct val="14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Calculate P&amp;L from change in forward curves</a:t>
            </a:r>
            <a:endParaRPr b="0" lang="en-US" sz="2000" strike="noStrike" u="none">
              <a:solidFill>
                <a:srgbClr val="000000"/>
              </a:solidFill>
              <a:effectLst/>
              <a:uFillTx/>
              <a:latin typeface="Times New Roman"/>
            </a:endParaRPr>
          </a:p>
          <a:p>
            <a:pPr marL="343080" indent="-343080">
              <a:lnSpc>
                <a:spcPct val="13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Perform calculation 1000 times to get 1000 P&amp;L results</a:t>
            </a:r>
            <a:endParaRPr b="0" lang="en-US" sz="2000" strike="noStrike" u="none">
              <a:solidFill>
                <a:srgbClr val="000000"/>
              </a:solidFill>
              <a:effectLst/>
              <a:uFillTx/>
              <a:latin typeface="Times New Roman"/>
            </a:endParaRPr>
          </a:p>
          <a:p>
            <a:pPr marL="343080" indent="-343080">
              <a:lnSpc>
                <a:spcPct val="13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Sort P&amp;L data in increasing order</a:t>
            </a:r>
            <a:endParaRPr b="0" lang="en-US" sz="2000" strike="noStrike" u="none">
              <a:solidFill>
                <a:srgbClr val="000000"/>
              </a:solidFill>
              <a:effectLst/>
              <a:uFillTx/>
              <a:latin typeface="Times New Roman"/>
            </a:endParaRPr>
          </a:p>
          <a:p>
            <a:pPr marL="343080" indent="-343080">
              <a:lnSpc>
                <a:spcPct val="11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Pick the 50th number as the potential loss in a portfolio given a 5% confidence interval</a:t>
            </a: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ENA currently utilizes a Delta-Gamma approximation.</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This calculation is exact for swaps, but is only an approximation for the option positions.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9" name="PlaceHolder 1"/>
          <p:cNvSpPr>
            <a:spLocks noGrp="1"/>
          </p:cNvSpPr>
          <p:nvPr>
            <p:ph type="title"/>
          </p:nvPr>
        </p:nvSpPr>
        <p:spPr>
          <a:xfrm>
            <a:off x="685800" y="304560"/>
            <a:ext cx="7772400" cy="9903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Value-at-Risk- </a:t>
            </a:r>
            <a:br>
              <a:rPr sz="4000"/>
            </a:br>
            <a:r>
              <a:rPr b="0" lang="en-US" sz="4000" strike="noStrike" u="none">
                <a:solidFill>
                  <a:srgbClr val="000000"/>
                </a:solidFill>
                <a:effectLst/>
                <a:uFillTx/>
                <a:latin typeface="Times New Roman"/>
              </a:rPr>
              <a:t>Monte Carlo Simulation</a:t>
            </a:r>
            <a:endParaRPr b="0" lang="en-US" sz="4000" strike="noStrike" u="none">
              <a:solidFill>
                <a:srgbClr val="000000"/>
              </a:solidFill>
              <a:effectLst/>
              <a:uFillTx/>
              <a:latin typeface="Times New Roman"/>
            </a:endParaRPr>
          </a:p>
        </p:txBody>
      </p:sp>
      <p:sp>
        <p:nvSpPr>
          <p:cNvPr id="290" name="PlaceHolder 2"/>
          <p:cNvSpPr>
            <a:spLocks noGrp="1"/>
          </p:cNvSpPr>
          <p:nvPr>
            <p:ph/>
          </p:nvPr>
        </p:nvSpPr>
        <p:spPr>
          <a:xfrm>
            <a:off x="685800" y="1599840"/>
            <a:ext cx="7772400" cy="4800600"/>
          </a:xfrm>
          <a:prstGeom prst="rect">
            <a:avLst/>
          </a:prstGeom>
          <a:noFill/>
          <a:ln w="0">
            <a:noFill/>
          </a:ln>
        </p:spPr>
        <p:txBody>
          <a:bodyPr lIns="90000" rIns="90000" tIns="46800" bIns="46800" anchor="t">
            <a:normAutofit lnSpcReduction="9999"/>
          </a:bodyPr>
          <a:p>
            <a:pPr marL="343080" indent="-343080">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Simulates the forward curve as a unified object (HJM model).  Commodity module directly simulates a small set of “primary” curves, then defines a mapping for “secondary” curves.  Secondary commodities vary proportionally with the primary commodities.</a:t>
            </a:r>
            <a:endParaRPr b="0" lang="en-US" sz="1400" strike="noStrike" u="none">
              <a:solidFill>
                <a:srgbClr val="000000"/>
              </a:solidFill>
              <a:effectLst/>
              <a:uFillTx/>
              <a:latin typeface="Times New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The HJM model is a generaliziation of the equation used to model the dynamics of a single price based on the assumption of Geometric Brownian Motion and is very similar in nature to well known Black-Scholes model.</a:t>
            </a:r>
            <a:endParaRPr b="0" lang="en-US" sz="1400" strike="noStrike" u="none">
              <a:solidFill>
                <a:srgbClr val="000000"/>
              </a:solidFill>
              <a:effectLst/>
              <a:uFillTx/>
              <a:latin typeface="Times New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Treats each price on the forward curve as a distinct point capable of change, subject to the constraints imposed by each month’s volatility and cross correlations.  Simulated curve shifts include changes in level, slope and/or curvature.</a:t>
            </a:r>
            <a:endParaRPr b="0" lang="en-US" sz="1400" strike="noStrike" u="none">
              <a:solidFill>
                <a:srgbClr val="000000"/>
              </a:solidFill>
              <a:effectLst/>
              <a:uFillTx/>
              <a:latin typeface="Times New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Each simulated curve is then used to revalue the portfolio.</a:t>
            </a:r>
            <a:endParaRPr b="0" lang="en-US" sz="1400" strike="noStrike" u="none">
              <a:solidFill>
                <a:srgbClr val="000000"/>
              </a:solidFill>
              <a:effectLst/>
              <a:uFillTx/>
              <a:latin typeface="Times New Roman"/>
            </a:endParaRPr>
          </a:p>
          <a:p>
            <a:pPr marL="343080" indent="-343080">
              <a:spcBef>
                <a:spcPts val="349"/>
              </a:spcBef>
              <a:spcAft>
                <a:spcPts val="104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MTM change = Position Delta* (P </a:t>
            </a:r>
            <a:r>
              <a:rPr b="0" lang="en-US" sz="1400" strike="noStrike" u="none" baseline="-25000">
                <a:solidFill>
                  <a:srgbClr val="000000"/>
                </a:solidFill>
                <a:effectLst/>
                <a:uFillTx/>
                <a:latin typeface="Times New Roman"/>
              </a:rPr>
              <a:t>new</a:t>
            </a:r>
            <a:r>
              <a:rPr b="0" lang="en-US" sz="1400" strike="noStrike" u="none">
                <a:solidFill>
                  <a:srgbClr val="000000"/>
                </a:solidFill>
                <a:effectLst/>
                <a:uFillTx/>
                <a:latin typeface="Times New Roman"/>
              </a:rPr>
              <a:t> - P </a:t>
            </a:r>
            <a:r>
              <a:rPr b="0" lang="en-US" sz="1400" strike="noStrike" u="none" baseline="-25000">
                <a:solidFill>
                  <a:srgbClr val="000000"/>
                </a:solidFill>
                <a:effectLst/>
                <a:uFillTx/>
                <a:latin typeface="Times New Roman"/>
              </a:rPr>
              <a:t>old</a:t>
            </a:r>
            <a:r>
              <a:rPr b="0" lang="en-US" sz="1400" strike="noStrike" u="none">
                <a:solidFill>
                  <a:srgbClr val="000000"/>
                </a:solidFill>
                <a:effectLst/>
                <a:uFillTx/>
                <a:latin typeface="Times New Roman"/>
              </a:rPr>
              <a:t>) + 0.5*Position Gamma * (P </a:t>
            </a:r>
            <a:r>
              <a:rPr b="0" lang="en-US" sz="1400" strike="noStrike" u="none" baseline="-25000">
                <a:solidFill>
                  <a:srgbClr val="000000"/>
                </a:solidFill>
                <a:effectLst/>
                <a:uFillTx/>
                <a:latin typeface="Times New Roman"/>
              </a:rPr>
              <a:t>new</a:t>
            </a:r>
            <a:r>
              <a:rPr b="0" lang="en-US" sz="1400" strike="noStrike" u="none">
                <a:solidFill>
                  <a:srgbClr val="000000"/>
                </a:solidFill>
                <a:effectLst/>
                <a:uFillTx/>
                <a:latin typeface="Times New Roman"/>
              </a:rPr>
              <a:t> - P </a:t>
            </a:r>
            <a:r>
              <a:rPr b="0" lang="en-US" sz="1400" strike="noStrike" u="none" baseline="-25000">
                <a:solidFill>
                  <a:srgbClr val="000000"/>
                </a:solidFill>
                <a:effectLst/>
                <a:uFillTx/>
                <a:latin typeface="Times New Roman"/>
              </a:rPr>
              <a:t>old</a:t>
            </a:r>
            <a:r>
              <a:rPr b="0" lang="en-US" sz="1400" strike="noStrike" u="none">
                <a:solidFill>
                  <a:srgbClr val="000000"/>
                </a:solidFill>
                <a:effectLst/>
                <a:uFillTx/>
                <a:latin typeface="Times New Roman"/>
              </a:rPr>
              <a:t>)</a:t>
            </a:r>
            <a:r>
              <a:rPr b="0" lang="en-US" sz="1400" strike="noStrike" u="none" baseline="30000">
                <a:solidFill>
                  <a:srgbClr val="000000"/>
                </a:solidFill>
                <a:effectLst/>
                <a:uFillTx/>
                <a:latin typeface="Times New Roman"/>
              </a:rPr>
              <a:t>2</a:t>
            </a:r>
            <a:endParaRPr b="0" lang="en-US" sz="1400" strike="noStrike" u="none">
              <a:solidFill>
                <a:srgbClr val="000000"/>
              </a:solidFill>
              <a:effectLst/>
              <a:uFillTx/>
              <a:latin typeface="Times New Roman"/>
            </a:endParaRPr>
          </a:p>
          <a:p>
            <a:pPr marL="343080" indent="-343080">
              <a:spcBef>
                <a:spcPts val="349"/>
              </a:spcBef>
              <a:spcAft>
                <a:spcPts val="1049"/>
              </a:spcAft>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The resulting portfolio valuations creates a distribution of possible P&amp;L returns.  The gamma term above introduces skewness into the P&amp;L distribution, implying that the 95% confidence interval can no longer be found using 1.645 standard deviations.</a:t>
            </a:r>
            <a:endParaRPr b="0" lang="en-US" sz="1400" strike="noStrike" u="none">
              <a:solidFill>
                <a:srgbClr val="000000"/>
              </a:solidFill>
              <a:effectLst/>
              <a:uFillTx/>
              <a:latin typeface="Times New Roman"/>
            </a:endParaRPr>
          </a:p>
          <a:p>
            <a:pPr marL="343080" indent="-343080">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V@R at the appropriate confidence interval is found based on the cumulative frequency of P&amp;L results.</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1" name="PlaceHolder 1"/>
          <p:cNvSpPr>
            <a:spLocks noGrp="1"/>
          </p:cNvSpPr>
          <p:nvPr>
            <p:ph type="title"/>
          </p:nvPr>
        </p:nvSpPr>
        <p:spPr>
          <a:xfrm>
            <a:off x="685800" y="3045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Value-at-Risk </a:t>
            </a:r>
            <a:br>
              <a:rPr sz="4000"/>
            </a:br>
            <a:r>
              <a:rPr b="0" lang="en-US" sz="4000" strike="noStrike" u="none">
                <a:solidFill>
                  <a:srgbClr val="000000"/>
                </a:solidFill>
                <a:effectLst/>
                <a:uFillTx/>
                <a:latin typeface="Times New Roman"/>
              </a:rPr>
              <a:t>Inputs - Factor Loadings</a:t>
            </a:r>
            <a:endParaRPr b="0" lang="en-US" sz="4000" strike="noStrike" u="none">
              <a:solidFill>
                <a:srgbClr val="000000"/>
              </a:solidFill>
              <a:effectLst/>
              <a:uFillTx/>
              <a:latin typeface="Times New Roman"/>
            </a:endParaRPr>
          </a:p>
        </p:txBody>
      </p:sp>
      <p:sp>
        <p:nvSpPr>
          <p:cNvPr id="292" name="PlaceHolder 2"/>
          <p:cNvSpPr>
            <a:spLocks noGrp="1"/>
          </p:cNvSpPr>
          <p:nvPr>
            <p:ph/>
          </p:nvPr>
        </p:nvSpPr>
        <p:spPr>
          <a:xfrm>
            <a:off x="685800" y="1752120"/>
            <a:ext cx="7772400" cy="4496040"/>
          </a:xfrm>
          <a:prstGeom prst="rect">
            <a:avLst/>
          </a:prstGeom>
          <a:noFill/>
          <a:ln w="0">
            <a:noFill/>
          </a:ln>
        </p:spPr>
        <p:txBody>
          <a:bodyPr lIns="90000" rIns="90000" tIns="46800" bIns="46800" anchor="t">
            <a:normAutofit/>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Times New Roman"/>
              </a:rPr>
              <a:t>Factor Loadings</a:t>
            </a:r>
            <a:r>
              <a:rPr b="0" lang="en-US" sz="2000" strike="noStrike" u="none">
                <a:solidFill>
                  <a:srgbClr val="000000"/>
                </a:solidFill>
                <a:effectLst/>
                <a:uFillTx/>
                <a:latin typeface="Times New Roman"/>
              </a:rPr>
              <a:t> determine the shocks along the points on the price curve which are simulated for the purposes of calculating a potential loss. Factor loadings represent the price relationships between respective months, i.e. correlations between months used in consistent shifting of all the reference points along the price curves.</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Currently, statistical simulations are performed for the first 60 months for Natural Gas and Liquids positions and for the first 12 months for Power Positions. The Factor Loadings are calculated by correlating daily log-returns for the major (Primary) curves. The rest of the curves (Secondary) are mapped to a closely related Primary curve. </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Monthly correlations are periodically validated by the traders and RAC.</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3" name="PlaceHolder 1"/>
          <p:cNvSpPr>
            <a:spLocks noGrp="1"/>
          </p:cNvSpPr>
          <p:nvPr>
            <p:ph type="title"/>
          </p:nvPr>
        </p:nvSpPr>
        <p:spPr>
          <a:xfrm>
            <a:off x="685800" y="304920"/>
            <a:ext cx="7772400" cy="12952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Value-at-Risk </a:t>
            </a:r>
            <a:br>
              <a:rPr sz="4000"/>
            </a:br>
            <a:r>
              <a:rPr b="0" lang="en-US" sz="4000" strike="noStrike" u="none">
                <a:solidFill>
                  <a:srgbClr val="000000"/>
                </a:solidFill>
                <a:effectLst/>
                <a:uFillTx/>
                <a:latin typeface="Times New Roman"/>
              </a:rPr>
              <a:t>Inputs - Clusters</a:t>
            </a: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p:txBody>
      </p:sp>
      <p:sp>
        <p:nvSpPr>
          <p:cNvPr id="294" name="PlaceHolder 2"/>
          <p:cNvSpPr>
            <a:spLocks noGrp="1"/>
          </p:cNvSpPr>
          <p:nvPr>
            <p:ph/>
          </p:nvPr>
        </p:nvSpPr>
        <p:spPr>
          <a:xfrm>
            <a:off x="685800" y="1981080"/>
            <a:ext cx="7772400" cy="4267440"/>
          </a:xfrm>
          <a:prstGeom prst="rect">
            <a:avLst/>
          </a:prstGeom>
          <a:noFill/>
          <a:ln w="0">
            <a:noFill/>
          </a:ln>
        </p:spPr>
        <p:txBody>
          <a:bodyPr lIns="90000" rIns="90000" tIns="46800" bIns="46800" anchor="t">
            <a:normAutofit/>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For purposes of calculating VaR for Natural Gas positions, we group all basis curves into </a:t>
            </a:r>
            <a:r>
              <a:rPr b="0" lang="en-US" sz="2000" strike="noStrike" u="none">
                <a:solidFill>
                  <a:srgbClr val="3333cc"/>
                </a:solidFill>
                <a:effectLst/>
                <a:uFillTx/>
                <a:latin typeface="Times New Roman"/>
              </a:rPr>
              <a:t>clusters</a:t>
            </a:r>
            <a:r>
              <a:rPr b="0" lang="en-US" sz="2000" strike="noStrike" u="none">
                <a:solidFill>
                  <a:srgbClr val="000000"/>
                </a:solidFill>
                <a:effectLst/>
                <a:uFillTx/>
                <a:latin typeface="Times New Roman"/>
              </a:rPr>
              <a:t>. The clusters are composed of curves that are highly correlated to a Core curve within a cluster (prices at the locations within a cluster move in tact). The VaR is then simulated for the Core curve and extrapolated to the whole cluster. This allows for more efficient and faster simulation of Value-at-Risk for Natural Gas positions.</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Currently, the correlations between curves, used in the composition of clusters, are calculated by correlating daily log-returns for the curves. </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These correlations are periodically validated by the traders and RAC.</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5" name="PlaceHolder 1"/>
          <p:cNvSpPr>
            <a:spLocks noGrp="1"/>
          </p:cNvSpPr>
          <p:nvPr>
            <p:ph type="title"/>
          </p:nvPr>
        </p:nvSpPr>
        <p:spPr>
          <a:xfrm>
            <a:off x="685800" y="152280"/>
            <a:ext cx="7772400" cy="9907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Value-at-Risk </a:t>
            </a:r>
            <a:br>
              <a:rPr sz="4000"/>
            </a:br>
            <a:r>
              <a:rPr b="0" lang="en-US" sz="4000" strike="noStrike" u="none">
                <a:solidFill>
                  <a:srgbClr val="000000"/>
                </a:solidFill>
                <a:effectLst/>
                <a:uFillTx/>
                <a:latin typeface="Times New Roman"/>
              </a:rPr>
              <a:t>Inputs - Price Jumps</a:t>
            </a: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p:txBody>
      </p:sp>
      <p:sp>
        <p:nvSpPr>
          <p:cNvPr id="296" name="PlaceHolder 2"/>
          <p:cNvSpPr>
            <a:spLocks noGrp="1"/>
          </p:cNvSpPr>
          <p:nvPr>
            <p:ph/>
          </p:nvPr>
        </p:nvSpPr>
        <p:spPr>
          <a:xfrm>
            <a:off x="838080" y="1294920"/>
            <a:ext cx="7772400" cy="5257800"/>
          </a:xfrm>
          <a:prstGeom prst="rect">
            <a:avLst/>
          </a:prstGeom>
          <a:noFill/>
          <a:ln w="0">
            <a:noFill/>
          </a:ln>
        </p:spPr>
        <p:txBody>
          <a:bodyPr lIns="90000" rIns="90000" tIns="46800" bIns="46800" anchor="t">
            <a:normAutofit/>
          </a:bodyPr>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Price Jumps are described by the Jump Diffusion Process and are calculated in the Jump Diffusion module of the VaR application.</a:t>
            </a:r>
            <a:endParaRPr b="0" lang="en-US" sz="1800" strike="noStrike" u="none">
              <a:solidFill>
                <a:srgbClr val="000000"/>
              </a:solidFill>
              <a:effectLst/>
              <a:uFillTx/>
              <a:latin typeface="Times New Roman"/>
            </a:endParaRPr>
          </a:p>
          <a:p>
            <a:pPr marL="343080" indent="-343080">
              <a:lnSpc>
                <a:spcPct val="16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Main assumptions behind the Jump Diffusion Process are:</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in the electricity markets the intersection of supply and demand produces frequent price spikes</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floor reverting process: prices are likely to jump upward from the floor determined by the cost of generation in the most efficient units</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lognormal diffusion process models the price changes resulting from arrival of normal information</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abnormal information resulting in shocks to the price is modeled through a Poison process</a:t>
            </a:r>
            <a:endParaRPr b="0" lang="en-US" sz="1800" strike="noStrike" u="none">
              <a:solidFill>
                <a:srgbClr val="000000"/>
              </a:solidFill>
              <a:effectLst/>
              <a:uFillTx/>
              <a:latin typeface="Times New Roman"/>
            </a:endParaRPr>
          </a:p>
          <a:p>
            <a:pPr marL="343080" indent="-343080">
              <a:lnSpc>
                <a:spcPct val="6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Currently, Jump Diffusion factors (Price Jumps) are simulated for intramonth positions only.  These factors define the magnitude of a price jump and the probability of a jump occurring.  The Jump Diffusion factors are statistically compiled by simulating spot prices at various locations for a sample period of 60 effective dates.</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7" name="PlaceHolder 1"/>
          <p:cNvSpPr>
            <a:spLocks noGrp="1"/>
          </p:cNvSpPr>
          <p:nvPr>
            <p:ph type="title"/>
          </p:nvPr>
        </p:nvSpPr>
        <p:spPr>
          <a:xfrm>
            <a:off x="685800" y="228240"/>
            <a:ext cx="7772400" cy="12193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Value-at-Risk </a:t>
            </a:r>
            <a:br>
              <a:rPr sz="4000"/>
            </a:br>
            <a:r>
              <a:rPr b="0" lang="en-US" sz="4000" strike="noStrike" u="none">
                <a:solidFill>
                  <a:srgbClr val="000000"/>
                </a:solidFill>
                <a:effectLst/>
                <a:uFillTx/>
                <a:latin typeface="Times New Roman"/>
              </a:rPr>
              <a:t>Inputs - Diversification</a:t>
            </a:r>
            <a:endParaRPr b="0" lang="en-US" sz="4000" strike="noStrike" u="none">
              <a:solidFill>
                <a:srgbClr val="000000"/>
              </a:solidFill>
              <a:effectLst/>
              <a:uFillTx/>
              <a:latin typeface="Times New Roman"/>
            </a:endParaRPr>
          </a:p>
        </p:txBody>
      </p:sp>
      <p:sp>
        <p:nvSpPr>
          <p:cNvPr id="298" name="PlaceHolder 2"/>
          <p:cNvSpPr>
            <a:spLocks noGrp="1"/>
          </p:cNvSpPr>
          <p:nvPr>
            <p:ph/>
          </p:nvPr>
        </p:nvSpPr>
        <p:spPr>
          <a:xfrm>
            <a:off x="685800" y="1600200"/>
            <a:ext cx="7772400" cy="4952880"/>
          </a:xfrm>
          <a:prstGeom prst="rect">
            <a:avLst/>
          </a:prstGeom>
          <a:noFill/>
          <a:ln w="0">
            <a:noFill/>
          </a:ln>
        </p:spPr>
        <p:txBody>
          <a:bodyPr lIns="90000" rIns="90000" tIns="46800" bIns="46800" anchor="t">
            <a:normAutofit/>
          </a:bodyPr>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VaR may be calculated at the position, book or portfolio level. Since all prices do not</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move together, the aggregate VaR is expected to be less than the arithmetic sum of</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individual VaR amounts.</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The VaR for two portfolios (MW Region and NE Region) is calculated as follows:</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cc99"/>
                </a:solidFill>
                <a:effectLst/>
                <a:uFillTx/>
                <a:latin typeface="Times New Roman"/>
              </a:rPr>
              <a:t>    VaR = Square Root (VaR1 squared + VaR2 squared + 2*VaR1*VaR2*L)</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VaR1 is the Value-at-Risk of MW Region,</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VaR2 is the Value-at-Risk of NE Region,</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L is the correlation between the two portfolios.</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Correlations between curves and commodities, used to calculate the respective portfolio and the overall VaR, are statistically compiled by calculating correlations between curve  prices at different locations for a sample of 60 effective dates.</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Correlations are periodically validated by the traders and RAC.</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9" name="PlaceHolder 1"/>
          <p:cNvSpPr>
            <a:spLocks noGrp="1"/>
          </p:cNvSpPr>
          <p:nvPr>
            <p:ph type="title"/>
          </p:nvPr>
        </p:nvSpPr>
        <p:spPr>
          <a:xfrm>
            <a:off x="685800" y="4568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Value-at-Risk </a:t>
            </a:r>
            <a:br>
              <a:rPr sz="4000"/>
            </a:br>
            <a:r>
              <a:rPr b="0" lang="en-US" sz="4000" strike="noStrike" u="none">
                <a:solidFill>
                  <a:srgbClr val="000000"/>
                </a:solidFill>
                <a:effectLst/>
                <a:uFillTx/>
                <a:latin typeface="Times New Roman"/>
              </a:rPr>
              <a:t>Reasonableness Check</a:t>
            </a:r>
            <a:endParaRPr b="0" lang="en-US" sz="4000" strike="noStrike" u="none">
              <a:solidFill>
                <a:srgbClr val="000000"/>
              </a:solidFill>
              <a:effectLst/>
              <a:uFillTx/>
              <a:latin typeface="Times New Roman"/>
            </a:endParaRPr>
          </a:p>
        </p:txBody>
      </p:sp>
      <p:sp>
        <p:nvSpPr>
          <p:cNvPr id="300" name="PlaceHolder 2"/>
          <p:cNvSpPr>
            <a:spLocks noGrp="1"/>
          </p:cNvSpPr>
          <p:nvPr>
            <p:ph/>
          </p:nvPr>
        </p:nvSpPr>
        <p:spPr>
          <a:xfrm>
            <a:off x="2285640" y="2057040"/>
            <a:ext cx="6553080" cy="3962520"/>
          </a:xfrm>
          <a:prstGeom prst="rect">
            <a:avLst/>
          </a:prstGeom>
          <a:noFill/>
          <a:ln w="0">
            <a:noFill/>
          </a:ln>
        </p:spPr>
        <p:txBody>
          <a:bodyPr lIns="90000" rIns="90000" tIns="46800" bIns="46800" anchor="t">
            <a:normAutofit/>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990000"/>
                </a:solidFill>
                <a:effectLst/>
                <a:uFillTx/>
                <a:latin typeface="Times New Roman"/>
              </a:rPr>
              <a:t>To ensure the accuracy of the Value-at-Risk calculations we perform the Backtesting analyses regularly.</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Backtesting analysis compares VaR data and P&amp;L</a:t>
            </a: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Given a 5% confidence level, actual losses are expected to exceed VaR 5% of the time (i.e. 13 times per calendar year - 256 trading days)</a:t>
            </a: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P&amp;L should not exceed VaR for a number of consecutive days</a:t>
            </a:r>
            <a:endParaRPr b="0" lang="en-US" sz="2000" strike="noStrike" u="none">
              <a:solidFill>
                <a:srgbClr val="000000"/>
              </a:solidFill>
              <a:effectLst/>
              <a:uFillTx/>
              <a:latin typeface="Times New Roman"/>
            </a:endParaRPr>
          </a:p>
        </p:txBody>
      </p:sp>
      <p:pic>
        <p:nvPicPr>
          <p:cNvPr id="301" name="" descr=""/>
          <p:cNvPicPr/>
          <p:nvPr/>
        </p:nvPicPr>
        <p:blipFill>
          <a:blip r:embed="rId1"/>
          <a:stretch/>
        </p:blipFill>
        <p:spPr>
          <a:xfrm>
            <a:off x="152280" y="2338560"/>
            <a:ext cx="1676520" cy="4519440"/>
          </a:xfrm>
          <a:prstGeom prst="rect">
            <a:avLst/>
          </a:prstGeom>
          <a:noFill/>
          <a:ln w="0">
            <a:noFill/>
          </a:ln>
        </p:spPr>
      </p:pic>
      <p:sp>
        <p:nvSpPr>
          <p:cNvPr id="302" name=""/>
          <p:cNvSpPr/>
          <p:nvPr/>
        </p:nvSpPr>
        <p:spPr>
          <a:xfrm>
            <a:off x="152280" y="1447920"/>
            <a:ext cx="1905120" cy="990360"/>
          </a:xfrm>
          <a:prstGeom prst="ellipse">
            <a:avLst/>
          </a:prstGeom>
          <a:solidFill>
            <a:srgbClr val="ffffff"/>
          </a:solidFill>
          <a:ln cap="sq"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3" name=""/>
          <p:cNvSpPr/>
          <p:nvPr/>
        </p:nvSpPr>
        <p:spPr>
          <a:xfrm>
            <a:off x="457200" y="1600200"/>
            <a:ext cx="1219320" cy="734400"/>
          </a:xfrm>
          <a:prstGeom prst="rect">
            <a:avLst/>
          </a:prstGeom>
          <a:noFill/>
          <a:ln w="0">
            <a:noFill/>
          </a:ln>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Does this really make sense?</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4" name="PlaceHolder 1"/>
          <p:cNvSpPr>
            <a:spLocks noGrp="1"/>
          </p:cNvSpPr>
          <p:nvPr>
            <p:ph type="title"/>
          </p:nvPr>
        </p:nvSpPr>
        <p:spPr>
          <a:xfrm>
            <a:off x="1143000" y="228600"/>
            <a:ext cx="6858000" cy="9144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Component VaR</a:t>
            </a:r>
            <a:endParaRPr b="0" lang="en-US" sz="4000" strike="noStrike" u="none">
              <a:solidFill>
                <a:srgbClr val="000000"/>
              </a:solidFill>
              <a:effectLst/>
              <a:uFillTx/>
              <a:latin typeface="Times New Roman"/>
            </a:endParaRPr>
          </a:p>
        </p:txBody>
      </p:sp>
      <p:sp>
        <p:nvSpPr>
          <p:cNvPr id="305" name="PlaceHolder 2"/>
          <p:cNvSpPr>
            <a:spLocks noGrp="1"/>
          </p:cNvSpPr>
          <p:nvPr>
            <p:ph/>
          </p:nvPr>
        </p:nvSpPr>
        <p:spPr>
          <a:xfrm>
            <a:off x="609120" y="1447560"/>
            <a:ext cx="8077320" cy="5181480"/>
          </a:xfrm>
          <a:prstGeom prst="rect">
            <a:avLst/>
          </a:prstGeom>
          <a:noFill/>
          <a:ln w="0">
            <a:noFill/>
          </a:ln>
        </p:spPr>
        <p:txBody>
          <a:bodyPr lIns="91440" rIns="91440" tIns="45720" bIns="4572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Component VaR (CVaR) is </a:t>
            </a:r>
            <a:r>
              <a:rPr b="0" lang="en-US" sz="2400" strike="noStrike" u="sng">
                <a:solidFill>
                  <a:srgbClr val="000000"/>
                </a:solidFill>
                <a:effectLst/>
                <a:uFillTx/>
                <a:latin typeface="Times New Roman"/>
              </a:rPr>
              <a:t>additive</a:t>
            </a:r>
            <a:r>
              <a:rPr b="0" lang="en-US" sz="2400" strike="noStrike" u="none">
                <a:solidFill>
                  <a:srgbClr val="000000"/>
                </a:solidFill>
                <a:effectLst/>
                <a:uFillTx/>
                <a:latin typeface="Times New Roman"/>
              </a:rPr>
              <a:t>: sum of trader Component VaRs equals portfolio VaR.</a:t>
            </a:r>
            <a:endParaRPr b="0" lang="en-US" sz="2400" strike="noStrike" u="none">
              <a:solidFill>
                <a:srgbClr val="000000"/>
              </a:solidFill>
              <a:effectLst/>
              <a:uFillTx/>
              <a:latin typeface="Times New Roman"/>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Example:</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Portfolio A CVaR is $5 million (long)</a:t>
            </a:r>
            <a:endParaRPr b="0" lang="en-US" sz="1800" strike="noStrike" u="none">
              <a:solidFill>
                <a:srgbClr val="000000"/>
              </a:solidFill>
              <a:effectLst/>
              <a:uFillTx/>
              <a:latin typeface="Times New Roman"/>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Portfolio A CVaR is $12 million (short)</a:t>
            </a:r>
            <a:endParaRPr b="0" lang="en-US" sz="1800" strike="noStrike" u="none">
              <a:solidFill>
                <a:srgbClr val="000000"/>
              </a:solidFill>
              <a:effectLst/>
              <a:uFillTx/>
              <a:latin typeface="Times New Roman"/>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Total VaR is $7 million (short)</a:t>
            </a:r>
            <a:endParaRPr b="0" lang="en-US" sz="1800" strike="noStrike" u="none">
              <a:solidFill>
                <a:srgbClr val="000000"/>
              </a:solidFill>
              <a:effectLst/>
              <a:uFillTx/>
              <a:latin typeface="Times New Roman"/>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Component VaR allows more precise decomposition of risks by</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time-buckets</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traders</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sub-portfolios</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curves</a:t>
            </a: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Useful in identifying risk-contributors and hedges in a complex portfolio.</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Meeting Agenda</a:t>
            </a:r>
            <a:endParaRPr b="0" lang="en-US" sz="4400" strike="noStrike" u="none">
              <a:solidFill>
                <a:srgbClr val="000000"/>
              </a:solidFill>
              <a:effectLst/>
              <a:uFillTx/>
              <a:latin typeface="Times New Roman"/>
            </a:endParaRPr>
          </a:p>
        </p:txBody>
      </p:sp>
      <p:sp>
        <p:nvSpPr>
          <p:cNvPr id="19" name=""/>
          <p:cNvSpPr/>
          <p:nvPr/>
        </p:nvSpPr>
        <p:spPr>
          <a:xfrm>
            <a:off x="228600" y="1905120"/>
            <a:ext cx="8915400" cy="4123440"/>
          </a:xfrm>
          <a:prstGeom prst="rect">
            <a:avLst/>
          </a:prstGeom>
          <a:noFill/>
          <a:ln w="0">
            <a:noFill/>
          </a:ln>
        </p:spPr>
        <p:style>
          <a:lnRef idx="0"/>
          <a:fillRef idx="0"/>
          <a:effectRef idx="0"/>
          <a:fontRef idx="minor"/>
        </p:style>
        <p:txBody>
          <a:bodyPr lIns="90000" rIns="90000" tIns="46800" bIns="46800" anchor="t">
            <a:spAutoFit/>
          </a:bodyPr>
          <a:p>
            <a:pPr marL="457200" indent="-457200">
              <a:spcBef>
                <a:spcPts val="1125"/>
              </a:spcBef>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VaR</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Overview</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Frank Hayden</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9:00-9:50</a:t>
            </a:r>
            <a:endParaRPr b="0" lang="en-US" sz="1800" strike="noStrike" u="none">
              <a:solidFill>
                <a:srgbClr val="000000"/>
              </a:solidFill>
              <a:effectLst/>
              <a:uFillTx/>
              <a:latin typeface="Times New Roman"/>
            </a:endParaRPr>
          </a:p>
          <a:p>
            <a:pPr marL="457200" indent="-457200">
              <a:spcBef>
                <a:spcPts val="1125"/>
              </a:spcBef>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Enron VaR Systems Overview</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Ganapathy Ramesh</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&amp; Winston Jia</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9:50-10:15</a:t>
            </a:r>
            <a:endParaRPr b="0" lang="en-US" sz="1800" strike="noStrike" u="none">
              <a:solidFill>
                <a:srgbClr val="000000"/>
              </a:solidFill>
              <a:effectLst/>
              <a:uFillTx/>
              <a:latin typeface="Times New Roman"/>
            </a:endParaRPr>
          </a:p>
          <a:p>
            <a:pPr marL="457200" indent="-457200">
              <a:spcBef>
                <a:spcPts val="1125"/>
              </a:spcBef>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Question &amp; Answer Session</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Task Force</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10:15-10:30</a:t>
            </a:r>
            <a:endParaRPr b="0" lang="en-US" sz="1800" strike="noStrike" u="none">
              <a:solidFill>
                <a:srgbClr val="000000"/>
              </a:solidFill>
              <a:effectLst/>
              <a:uFillTx/>
              <a:latin typeface="Times New Roman"/>
            </a:endParaRPr>
          </a:p>
          <a:p>
            <a:pPr marL="457200" indent="-457200">
              <a:spcBef>
                <a:spcPts val="1125"/>
              </a:spcBef>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Related topics</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Group</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10:30-11:00</a:t>
            </a:r>
            <a:endParaRPr b="0" lang="en-US" sz="1800" strike="noStrike" u="none">
              <a:solidFill>
                <a:srgbClr val="000000"/>
              </a:solidFill>
              <a:effectLst/>
              <a:uFillTx/>
              <a:latin typeface="Times New Roman"/>
            </a:endParaRPr>
          </a:p>
          <a:p>
            <a:pPr lvl="1" marL="914400" indent="-457200">
              <a:lnSpc>
                <a:spcPct val="100000"/>
              </a:lnSpc>
              <a:spcBef>
                <a:spcPts val="1125"/>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RiskTrac Roles </a:t>
            </a:r>
            <a:endParaRPr b="0" lang="en-US" sz="1800" strike="noStrike" u="none">
              <a:solidFill>
                <a:srgbClr val="000000"/>
              </a:solidFill>
              <a:effectLst/>
              <a:uFillTx/>
              <a:latin typeface="Times New Roman"/>
            </a:endParaRPr>
          </a:p>
          <a:p>
            <a:pPr lvl="1" marL="914400" indent="-457200">
              <a:lnSpc>
                <a:spcPct val="100000"/>
              </a:lnSpc>
              <a:spcBef>
                <a:spcPts val="1125"/>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VaR Reporting</a:t>
            </a:r>
            <a:endParaRPr b="0" lang="en-US" sz="1800" strike="noStrike" u="none">
              <a:solidFill>
                <a:srgbClr val="000000"/>
              </a:solidFill>
              <a:effectLst/>
              <a:uFillTx/>
              <a:latin typeface="Times New Roman"/>
            </a:endParaRPr>
          </a:p>
          <a:p>
            <a:pPr lvl="1" marL="914400" indent="-457200">
              <a:lnSpc>
                <a:spcPct val="100000"/>
              </a:lnSpc>
              <a:spcBef>
                <a:spcPts val="1125"/>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VaR Validation</a:t>
            </a:r>
            <a:endParaRPr b="0" lang="en-US" sz="1800" strike="noStrike" u="none">
              <a:solidFill>
                <a:srgbClr val="000000"/>
              </a:solidFill>
              <a:effectLst/>
              <a:uFillTx/>
              <a:latin typeface="Times New Roman"/>
            </a:endParaRPr>
          </a:p>
          <a:p>
            <a:pPr lvl="1" marL="914400" indent="-457200">
              <a:lnSpc>
                <a:spcPct val="100000"/>
              </a:lnSpc>
              <a:spcBef>
                <a:spcPts val="1125"/>
              </a:spcBef>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457200" indent="-457200">
              <a:spcBef>
                <a:spcPts val="1125"/>
              </a:spcBef>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457200" indent="-457200">
              <a:spcBef>
                <a:spcPts val="1125"/>
              </a:spcBef>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6" name="PlaceHolder 1"/>
          <p:cNvSpPr>
            <a:spLocks noGrp="1"/>
          </p:cNvSpPr>
          <p:nvPr>
            <p:ph type="title"/>
          </p:nvPr>
        </p:nvSpPr>
        <p:spPr>
          <a:xfrm>
            <a:off x="1447920" y="457200"/>
            <a:ext cx="6400800" cy="9907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Performance Measures</a:t>
            </a:r>
            <a:endParaRPr b="0" lang="en-US" sz="4000" strike="noStrike" u="none">
              <a:solidFill>
                <a:srgbClr val="000000"/>
              </a:solidFill>
              <a:effectLst/>
              <a:uFillTx/>
              <a:latin typeface="Times New Roman"/>
            </a:endParaRPr>
          </a:p>
        </p:txBody>
      </p:sp>
      <p:pic>
        <p:nvPicPr>
          <p:cNvPr id="307" name="" descr=""/>
          <p:cNvPicPr/>
          <p:nvPr/>
        </p:nvPicPr>
        <p:blipFill>
          <a:blip r:embed="rId1"/>
          <a:stretch/>
        </p:blipFill>
        <p:spPr>
          <a:xfrm>
            <a:off x="1828800" y="2133720"/>
            <a:ext cx="5562720" cy="3173400"/>
          </a:xfrm>
          <a:prstGeom prst="rect">
            <a:avLst/>
          </a:prstGeom>
          <a:noFill/>
          <a:ln w="0">
            <a:noFill/>
          </a:ln>
        </p:spPr>
      </p:pic>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8"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9"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0" name="PlaceHolder 1"/>
          <p:cNvSpPr>
            <a:spLocks noGrp="1"/>
          </p:cNvSpPr>
          <p:nvPr>
            <p:ph type="title"/>
          </p:nvPr>
        </p:nvSpPr>
        <p:spPr>
          <a:xfrm>
            <a:off x="990720" y="380880"/>
            <a:ext cx="7315200" cy="13716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Performance Measurement and Capital Allocation</a:t>
            </a:r>
            <a:endParaRPr b="0" lang="en-US" sz="4000" strike="noStrike" u="none">
              <a:solidFill>
                <a:srgbClr val="000000"/>
              </a:solidFill>
              <a:effectLst/>
              <a:uFillTx/>
              <a:latin typeface="Times New Roman"/>
            </a:endParaRPr>
          </a:p>
        </p:txBody>
      </p:sp>
      <p:sp>
        <p:nvSpPr>
          <p:cNvPr id="311" name="PlaceHolder 2"/>
          <p:cNvSpPr>
            <a:spLocks noGrp="1"/>
          </p:cNvSpPr>
          <p:nvPr>
            <p:ph/>
          </p:nvPr>
        </p:nvSpPr>
        <p:spPr>
          <a:xfrm>
            <a:off x="838080" y="1752480"/>
            <a:ext cx="7848720" cy="4648320"/>
          </a:xfrm>
          <a:prstGeom prst="rect">
            <a:avLst/>
          </a:prstGeom>
          <a:noFill/>
          <a:ln w="0">
            <a:noFill/>
          </a:ln>
        </p:spPr>
        <p:txBody>
          <a:bodyPr lIns="90360" rIns="90360" tIns="44280" bIns="44280" anchor="t">
            <a:normAutofit fontScale="92500" lnSpcReduction="9999"/>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000000"/>
                </a:solidFill>
                <a:effectLst/>
                <a:uFillTx/>
                <a:latin typeface="Times New Roman"/>
              </a:rPr>
              <a:t>Goals:</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Independent measurement of performance</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Develop metrics for measuring risk-adjusted performance</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Measure exposure to sources of Risk (Market, Liquidity, Credit, etc.)</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Forecast Expected P&amp;L</a:t>
            </a: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Allocation of capital between business units/traders</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Determine required capital</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Determine risk premium needed for profitable product pricing</a:t>
            </a: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Optimization of risk-return ratios</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Create an optimal portfolio of businesses</a:t>
            </a:r>
            <a:endParaRPr b="0" lang="en-US" sz="2000" strike="noStrike" u="none">
              <a:solidFill>
                <a:srgbClr val="000000"/>
              </a:solidFill>
              <a:effectLst/>
              <a:uFillTx/>
              <a:latin typeface="Times New Roman"/>
            </a:endParaRPr>
          </a:p>
        </p:txBody>
      </p:sp>
    </p:spTree>
  </p:cSld>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2" name="PlaceHolder 1"/>
          <p:cNvSpPr>
            <a:spLocks noGrp="1"/>
          </p:cNvSpPr>
          <p:nvPr>
            <p:ph type="title"/>
          </p:nvPr>
        </p:nvSpPr>
        <p:spPr>
          <a:xfrm>
            <a:off x="685800" y="380520"/>
            <a:ext cx="7772400" cy="7621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Performance Measurement Ratios</a:t>
            </a:r>
            <a:endParaRPr b="0" lang="en-US" sz="4000" strike="noStrike" u="none">
              <a:solidFill>
                <a:srgbClr val="000000"/>
              </a:solidFill>
              <a:effectLst/>
              <a:uFillTx/>
              <a:latin typeface="Times New Roman"/>
            </a:endParaRPr>
          </a:p>
        </p:txBody>
      </p:sp>
      <p:sp>
        <p:nvSpPr>
          <p:cNvPr id="313" name=""/>
          <p:cNvSpPr/>
          <p:nvPr/>
        </p:nvSpPr>
        <p:spPr>
          <a:xfrm>
            <a:off x="457200" y="1523880"/>
            <a:ext cx="8229600" cy="5392440"/>
          </a:xfrm>
          <a:prstGeom prst="rect">
            <a:avLst/>
          </a:prstGeom>
          <a:noFill/>
          <a:ln w="0">
            <a:noFill/>
          </a:ln>
        </p:spPr>
        <p:style>
          <a:lnRef idx="0"/>
          <a:fillRef idx="0"/>
          <a:effectRef idx="0"/>
          <a:fontRef idx="minor"/>
        </p:style>
        <p:txBody>
          <a:bodyPr lIns="90000" rIns="90000" tIns="46800" bIns="46800" anchor="t">
            <a:spAutoFit/>
          </a:bodyPr>
          <a:p>
            <a:pPr>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RoVaR Ratio (Return on Value-at-Risk) = P&amp;L / V@R. </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P&amp;L is standardized by expected (not realized) risk.  Strong candidate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for ENA capital allocation. Larger, the better.</a:t>
            </a:r>
            <a:endParaRPr b="0" lang="en-US" sz="2000" strike="noStrike" u="none">
              <a:solidFill>
                <a:srgbClr val="000000"/>
              </a:solidFill>
              <a:effectLst/>
              <a:uFillTx/>
              <a:latin typeface="Times New Roman"/>
            </a:endParaRPr>
          </a:p>
          <a:p>
            <a:pPr>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ts val="0"/>
              </a:lnSpc>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
              </a:lnSpc>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ts val="0"/>
              </a:lnSpc>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Sharpe Ratio = P&amp;L / volatility (P&amp;L)  </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Standardizes earnings by risk in order to facilitate performance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comparisons across dissimilar markets or commodities.  Most widely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used performance benchmark used to compare mutual and hedge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funds. Larger, the better.</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ts val="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ts val="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Efficiency Ratio = V@R / vol(P&amp;L)  / 1.645</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Strong desk management tool.  Indicates if a trader is “stepping out”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relative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to traditional risk tolerance; alternatively, indicates if market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risk is “creeping up” and  overwhelming a trader relative to traditional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risk tolerance. Closer to 1, the better.</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4"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5"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6" name="PlaceHolder 1"/>
          <p:cNvSpPr>
            <a:spLocks noGrp="1"/>
          </p:cNvSpPr>
          <p:nvPr>
            <p:ph type="title"/>
          </p:nvPr>
        </p:nvSpPr>
        <p:spPr>
          <a:xfrm>
            <a:off x="914400" y="304560"/>
            <a:ext cx="7315200" cy="99036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Performance Measurement Example</a:t>
            </a:r>
            <a:endParaRPr b="0" lang="en-US" sz="4000" strike="noStrike" u="none">
              <a:solidFill>
                <a:srgbClr val="000000"/>
              </a:solidFill>
              <a:effectLst/>
              <a:uFillTx/>
              <a:latin typeface="Times New Roman"/>
            </a:endParaRPr>
          </a:p>
        </p:txBody>
      </p:sp>
      <p:sp>
        <p:nvSpPr>
          <p:cNvPr id="317" name="PlaceHolder 2"/>
          <p:cNvSpPr>
            <a:spLocks noGrp="1"/>
          </p:cNvSpPr>
          <p:nvPr>
            <p:ph/>
          </p:nvPr>
        </p:nvSpPr>
        <p:spPr>
          <a:xfrm>
            <a:off x="609480" y="1447560"/>
            <a:ext cx="7848720" cy="5105160"/>
          </a:xfrm>
          <a:prstGeom prst="rect">
            <a:avLst/>
          </a:prstGeom>
          <a:noFill/>
          <a:ln w="0">
            <a:noFill/>
          </a:ln>
        </p:spPr>
        <p:txBody>
          <a:bodyPr lIns="90360" rIns="90360" tIns="44280" bIns="44280" anchor="t">
            <a:normAutofit/>
          </a:bodyPr>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Times New Roman"/>
              </a:rPr>
              <a:t>	</a:t>
            </a:r>
            <a:r>
              <a:rPr b="0" lang="en-US" sz="1600" strike="noStrike" u="sng">
                <a:solidFill>
                  <a:srgbClr val="000000"/>
                </a:solidFill>
                <a:effectLst/>
                <a:uFillTx/>
                <a:latin typeface="Times New Roman"/>
              </a:rPr>
              <a:t>	</a:t>
            </a:r>
            <a:r>
              <a:rPr b="0" lang="en-US" sz="1600" strike="noStrike" u="sng">
                <a:solidFill>
                  <a:srgbClr val="000000"/>
                </a:solidFill>
                <a:effectLst/>
                <a:uFillTx/>
                <a:latin typeface="Times New Roman"/>
              </a:rPr>
              <a:t>Trader 1</a:t>
            </a:r>
            <a:r>
              <a:rPr b="0" lang="en-US" sz="1600" strike="noStrike" u="sng">
                <a:solidFill>
                  <a:srgbClr val="000000"/>
                </a:solidFill>
                <a:effectLst/>
                <a:uFillTx/>
                <a:latin typeface="Times New Roman"/>
              </a:rPr>
              <a:t>	</a:t>
            </a:r>
            <a:r>
              <a:rPr b="0" lang="en-US" sz="1600" strike="noStrike" u="sng">
                <a:solidFill>
                  <a:srgbClr val="000000"/>
                </a:solidFill>
                <a:effectLst/>
                <a:uFillTx/>
                <a:latin typeface="Times New Roman"/>
              </a:rPr>
              <a:t>	</a:t>
            </a:r>
            <a:r>
              <a:rPr b="0" lang="en-US" sz="1600" strike="noStrike" u="sng">
                <a:solidFill>
                  <a:srgbClr val="000000"/>
                </a:solidFill>
                <a:effectLst/>
                <a:uFillTx/>
                <a:latin typeface="Times New Roman"/>
              </a:rPr>
              <a:t>	</a:t>
            </a:r>
            <a:r>
              <a:rPr b="0" lang="en-US" sz="1600" strike="noStrike" u="sng">
                <a:solidFill>
                  <a:srgbClr val="000000"/>
                </a:solidFill>
                <a:effectLst/>
                <a:uFillTx/>
                <a:latin typeface="Times New Roman"/>
              </a:rPr>
              <a:t>	</a:t>
            </a:r>
            <a:r>
              <a:rPr b="0" lang="en-US" sz="1600" strike="noStrike" u="sng">
                <a:solidFill>
                  <a:srgbClr val="000000"/>
                </a:solidFill>
                <a:effectLst/>
                <a:uFillTx/>
                <a:latin typeface="Times New Roman"/>
              </a:rPr>
              <a:t>Trader 2</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YTD P&amp;L - $800,000</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YTD P&amp;L - $650,000</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Annualized VaR - $4,000,000</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Annualized VaR - $1,625,000</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Average Daily VaR - $250,000</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Average Daily VaR - $101,562</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Return on VaR (Capital) - 20%</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Return on VaR (Capital) - 40%</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Annualized P&amp;L Vol. - $3,520,000</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Annualized P&amp;L Vol. - $720,000</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Daily P&amp;L Volatility - $220,000</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Daily P&amp;L Volatility - $45,000</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Analysis:</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sng">
                <a:solidFill>
                  <a:srgbClr val="000000"/>
                </a:solidFill>
                <a:effectLst/>
                <a:uFillTx/>
                <a:latin typeface="Times New Roman"/>
              </a:rPr>
              <a:t>Trader 1</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sng">
                <a:solidFill>
                  <a:srgbClr val="000000"/>
                </a:solidFill>
                <a:effectLst/>
                <a:uFillTx/>
                <a:latin typeface="Times New Roman"/>
              </a:rPr>
              <a:t>Trader 2</a:t>
            </a: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RoVaR:</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20%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40%</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Sharpe:                         23%</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90%</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Efficiency:</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0.69</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1.37</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Conclusion:</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Although, Trader 1 achieved higher profit, more capital would be allocated to</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Trader 2 based on higher risk-adjusted returns.</a:t>
            </a:r>
            <a:endParaRPr b="0" lang="en-US" sz="1600" strike="noStrike" u="none">
              <a:solidFill>
                <a:srgbClr val="000000"/>
              </a:solidFill>
              <a:effectLst/>
              <a:uFillTx/>
              <a:latin typeface="Times New Roman"/>
            </a:endParaRPr>
          </a:p>
        </p:txBody>
      </p:sp>
    </p:spTree>
  </p:cSld>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8" name="PlaceHolder 1"/>
          <p:cNvSpPr>
            <a:spLocks noGrp="1"/>
          </p:cNvSpPr>
          <p:nvPr>
            <p:ph type="title"/>
          </p:nvPr>
        </p:nvSpPr>
        <p:spPr>
          <a:xfrm>
            <a:off x="685800" y="533520"/>
            <a:ext cx="7772400" cy="7617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Questions</a:t>
            </a:r>
            <a:endParaRPr b="0" lang="en-US" sz="4000" strike="noStrike" u="none">
              <a:solidFill>
                <a:srgbClr val="000000"/>
              </a:solidFill>
              <a:effectLst/>
              <a:uFillTx/>
              <a:latin typeface="Times New Roman"/>
            </a:endParaRPr>
          </a:p>
        </p:txBody>
      </p:sp>
      <p:pic>
        <p:nvPicPr>
          <p:cNvPr id="319" name="" descr=""/>
          <p:cNvPicPr/>
          <p:nvPr/>
        </p:nvPicPr>
        <p:blipFill>
          <a:blip r:embed="rId1"/>
          <a:stretch/>
        </p:blipFill>
        <p:spPr>
          <a:xfrm>
            <a:off x="2209680" y="2209680"/>
            <a:ext cx="4800600" cy="3316320"/>
          </a:xfrm>
          <a:prstGeom prst="rect">
            <a:avLst/>
          </a:prstGeom>
          <a:noFill/>
          <a:ln w="0">
            <a:noFill/>
          </a:ln>
        </p:spPr>
      </p:pic>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0" name="PlaceHolder 1"/>
          <p:cNvSpPr>
            <a:spLocks noGrp="1"/>
          </p:cNvSpPr>
          <p:nvPr>
            <p:ph type="title"/>
          </p:nvPr>
        </p:nvSpPr>
        <p:spPr>
          <a:xfrm>
            <a:off x="685800" y="609480"/>
            <a:ext cx="7772400" cy="533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sng">
                <a:solidFill>
                  <a:srgbClr val="ff0000"/>
                </a:solidFill>
                <a:effectLst/>
                <a:uFillTx/>
                <a:latin typeface="Times New Roman"/>
              </a:rPr>
              <a:t>Quiz</a:t>
            </a:r>
            <a:endParaRPr b="0" lang="en-US" sz="4000" strike="noStrike" u="none">
              <a:solidFill>
                <a:srgbClr val="000000"/>
              </a:solidFill>
              <a:effectLst/>
              <a:uFillTx/>
              <a:latin typeface="Times New Roman"/>
            </a:endParaRPr>
          </a:p>
        </p:txBody>
      </p:sp>
      <p:sp>
        <p:nvSpPr>
          <p:cNvPr id="321" name="PlaceHolder 2"/>
          <p:cNvSpPr>
            <a:spLocks noGrp="1"/>
          </p:cNvSpPr>
          <p:nvPr>
            <p:ph/>
          </p:nvPr>
        </p:nvSpPr>
        <p:spPr>
          <a:xfrm>
            <a:off x="838080" y="1523520"/>
            <a:ext cx="7467840" cy="4419720"/>
          </a:xfrm>
          <a:prstGeom prst="rect">
            <a:avLst/>
          </a:prstGeom>
          <a:noFill/>
          <a:ln w="0">
            <a:noFill/>
          </a:ln>
        </p:spPr>
        <p:txBody>
          <a:bodyPr lIns="90000" rIns="90000" tIns="46800" bIns="46800" anchor="t">
            <a:normAutofit/>
          </a:bodyPr>
          <a:p>
            <a:pPr marL="63180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Times New Roman"/>
              </a:rPr>
              <a:t>Q1</a:t>
            </a:r>
            <a:r>
              <a:rPr b="0" lang="en-US" sz="2400" strike="noStrike" u="none">
                <a:solidFill>
                  <a:srgbClr val="3333cc"/>
                </a:solidFill>
                <a:effectLst/>
                <a:uFillTx/>
                <a:latin typeface="Times New Roman"/>
              </a:rPr>
              <a:t>:  What is the time horizon and confidence interval for  ENE’s VaR calculations ?</a:t>
            </a:r>
            <a:endParaRPr b="0" lang="en-US" sz="2400" strike="noStrike" u="none">
              <a:solidFill>
                <a:srgbClr val="000000"/>
              </a:solidFill>
              <a:effectLst/>
              <a:uFillTx/>
              <a:latin typeface="Times New Roman"/>
            </a:endParaRPr>
          </a:p>
          <a:p>
            <a:pPr marL="63180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22" name=""/>
          <p:cNvSpPr/>
          <p:nvPr/>
        </p:nvSpPr>
        <p:spPr>
          <a:xfrm>
            <a:off x="922320" y="2451240"/>
            <a:ext cx="8077320" cy="1066680"/>
          </a:xfrm>
          <a:prstGeom prst="rect">
            <a:avLst/>
          </a:prstGeom>
          <a:noFill/>
          <a:ln w="0">
            <a:noFill/>
          </a:ln>
        </p:spPr>
        <p:style>
          <a:lnRef idx="0"/>
          <a:fillRef idx="0"/>
          <a:effectRef idx="0"/>
          <a:fontRef idx="minor"/>
        </p:style>
        <p:txBody>
          <a:bodyPr lIns="92160" rIns="92160" tIns="46080" bIns="46080" anchor="t">
            <a:noAutofit/>
          </a:bodyPr>
          <a:p>
            <a:pPr marL="343080" indent="-34308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3" name="PlaceHolder 1"/>
          <p:cNvSpPr>
            <a:spLocks noGrp="1"/>
          </p:cNvSpPr>
          <p:nvPr>
            <p:ph type="title"/>
          </p:nvPr>
        </p:nvSpPr>
        <p:spPr>
          <a:xfrm>
            <a:off x="685800" y="609480"/>
            <a:ext cx="7772400" cy="533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sng">
                <a:solidFill>
                  <a:srgbClr val="ff0000"/>
                </a:solidFill>
                <a:effectLst/>
                <a:uFillTx/>
                <a:latin typeface="Times New Roman"/>
              </a:rPr>
              <a:t>Quiz</a:t>
            </a:r>
            <a:endParaRPr b="0" lang="en-US" sz="4000" strike="noStrike" u="none">
              <a:solidFill>
                <a:srgbClr val="000000"/>
              </a:solidFill>
              <a:effectLst/>
              <a:uFillTx/>
              <a:latin typeface="Times New Roman"/>
            </a:endParaRPr>
          </a:p>
        </p:txBody>
      </p:sp>
      <p:sp>
        <p:nvSpPr>
          <p:cNvPr id="324" name="PlaceHolder 2"/>
          <p:cNvSpPr>
            <a:spLocks noGrp="1"/>
          </p:cNvSpPr>
          <p:nvPr>
            <p:ph/>
          </p:nvPr>
        </p:nvSpPr>
        <p:spPr>
          <a:xfrm>
            <a:off x="838080" y="1523520"/>
            <a:ext cx="7467840" cy="4419720"/>
          </a:xfrm>
          <a:prstGeom prst="rect">
            <a:avLst/>
          </a:prstGeom>
          <a:noFill/>
          <a:ln w="0">
            <a:noFill/>
          </a:ln>
        </p:spPr>
        <p:txBody>
          <a:bodyPr lIns="90000" rIns="90000" tIns="46800" bIns="46800" anchor="t">
            <a:normAutofit/>
          </a:bodyPr>
          <a:p>
            <a:pPr marL="63180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Times New Roman"/>
              </a:rPr>
              <a:t>Q1</a:t>
            </a:r>
            <a:r>
              <a:rPr b="0" lang="en-US" sz="2400" strike="noStrike" u="none">
                <a:solidFill>
                  <a:srgbClr val="3333cc"/>
                </a:solidFill>
                <a:effectLst/>
                <a:uFillTx/>
                <a:latin typeface="Times New Roman"/>
              </a:rPr>
              <a:t>:  What is the time horizon and confidence interval for ENE’s VaR calculations ?</a:t>
            </a: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Times New Roman"/>
              </a:rPr>
              <a:t>  A:</a:t>
            </a:r>
            <a:r>
              <a:rPr b="1" lang="en-US" sz="2400" strike="noStrike" u="none">
                <a:solidFill>
                  <a:srgbClr val="ff0000"/>
                </a:solidFill>
                <a:effectLst/>
                <a:uFillTx/>
                <a:latin typeface="Times New Roman"/>
              </a:rPr>
              <a:t>	</a:t>
            </a:r>
            <a:r>
              <a:rPr b="1" lang="en-US" sz="2400" strike="noStrike" u="none">
                <a:solidFill>
                  <a:srgbClr val="ff0000"/>
                </a:solidFill>
                <a:effectLst/>
                <a:uFillTx/>
                <a:latin typeface="Times New Roman"/>
              </a:rPr>
              <a:t>1-day and 95% confidence interval.</a:t>
            </a: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63180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25" name=""/>
          <p:cNvSpPr/>
          <p:nvPr/>
        </p:nvSpPr>
        <p:spPr>
          <a:xfrm>
            <a:off x="838080" y="2438280"/>
            <a:ext cx="8077320" cy="1067040"/>
          </a:xfrm>
          <a:prstGeom prst="rect">
            <a:avLst/>
          </a:prstGeom>
          <a:noFill/>
          <a:ln w="0">
            <a:noFill/>
          </a:ln>
        </p:spPr>
        <p:style>
          <a:lnRef idx="0"/>
          <a:fillRef idx="0"/>
          <a:effectRef idx="0"/>
          <a:fontRef idx="minor"/>
        </p:style>
        <p:txBody>
          <a:bodyPr lIns="92160" rIns="92160" tIns="46080" bIns="46080" anchor="t">
            <a:noAutofit/>
          </a:bodyPr>
          <a:p>
            <a:pPr marL="343080" indent="-34308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6" name="PlaceHolder 1"/>
          <p:cNvSpPr>
            <a:spLocks noGrp="1"/>
          </p:cNvSpPr>
          <p:nvPr>
            <p:ph type="title"/>
          </p:nvPr>
        </p:nvSpPr>
        <p:spPr>
          <a:xfrm>
            <a:off x="685800" y="609480"/>
            <a:ext cx="7772400" cy="533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sng">
                <a:solidFill>
                  <a:srgbClr val="ff0000"/>
                </a:solidFill>
                <a:effectLst/>
                <a:uFillTx/>
                <a:latin typeface="Times New Roman"/>
              </a:rPr>
              <a:t>Quiz</a:t>
            </a:r>
            <a:endParaRPr b="0" lang="en-US" sz="4000" strike="noStrike" u="none">
              <a:solidFill>
                <a:srgbClr val="000000"/>
              </a:solidFill>
              <a:effectLst/>
              <a:uFillTx/>
              <a:latin typeface="Times New Roman"/>
            </a:endParaRPr>
          </a:p>
        </p:txBody>
      </p:sp>
      <p:sp>
        <p:nvSpPr>
          <p:cNvPr id="327" name="PlaceHolder 2"/>
          <p:cNvSpPr>
            <a:spLocks noGrp="1"/>
          </p:cNvSpPr>
          <p:nvPr>
            <p:ph/>
          </p:nvPr>
        </p:nvSpPr>
        <p:spPr>
          <a:xfrm>
            <a:off x="990720" y="1752120"/>
            <a:ext cx="7162560" cy="4038840"/>
          </a:xfrm>
          <a:prstGeom prst="rect">
            <a:avLst/>
          </a:prstGeom>
          <a:noFill/>
          <a:ln w="0">
            <a:noFill/>
          </a:ln>
        </p:spPr>
        <p:txBody>
          <a:bodyPr lIns="90000" rIns="90000" tIns="46800" bIns="46800" anchor="t">
            <a:normAutofit/>
          </a:bodyPr>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Times New Roman"/>
              </a:rPr>
              <a:t>Q2</a:t>
            </a:r>
            <a:r>
              <a:rPr b="0" lang="en-US" sz="2400" strike="noStrike" u="none">
                <a:solidFill>
                  <a:srgbClr val="3333cc"/>
                </a:solidFill>
                <a:effectLst/>
                <a:uFillTx/>
                <a:latin typeface="Times New Roman"/>
              </a:rPr>
              <a:t>:  What are the inputs to the VaR model?</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28" name=""/>
          <p:cNvSpPr/>
          <p:nvPr/>
        </p:nvSpPr>
        <p:spPr>
          <a:xfrm>
            <a:off x="533520" y="2362320"/>
            <a:ext cx="8076960" cy="1066680"/>
          </a:xfrm>
          <a:prstGeom prst="rect">
            <a:avLst/>
          </a:prstGeom>
          <a:noFill/>
          <a:ln w="0">
            <a:noFill/>
          </a:ln>
        </p:spPr>
        <p:style>
          <a:lnRef idx="0"/>
          <a:fillRef idx="0"/>
          <a:effectRef idx="0"/>
          <a:fontRef idx="minor"/>
        </p:style>
        <p:txBody>
          <a:bodyPr lIns="92160" rIns="92160" tIns="46080" bIns="46080" anchor="t">
            <a:noAutofit/>
          </a:bodyPr>
          <a:p>
            <a:pPr marL="343080" indent="-34308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9" name="PlaceHolder 1"/>
          <p:cNvSpPr>
            <a:spLocks noGrp="1"/>
          </p:cNvSpPr>
          <p:nvPr>
            <p:ph type="title"/>
          </p:nvPr>
        </p:nvSpPr>
        <p:spPr>
          <a:xfrm>
            <a:off x="685800" y="609480"/>
            <a:ext cx="7772400" cy="533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sng">
                <a:solidFill>
                  <a:srgbClr val="ff0000"/>
                </a:solidFill>
                <a:effectLst/>
                <a:uFillTx/>
                <a:latin typeface="Times New Roman"/>
              </a:rPr>
              <a:t>Quiz</a:t>
            </a:r>
            <a:endParaRPr b="0" lang="en-US" sz="4000" strike="noStrike" u="none">
              <a:solidFill>
                <a:srgbClr val="000000"/>
              </a:solidFill>
              <a:effectLst/>
              <a:uFillTx/>
              <a:latin typeface="Times New Roman"/>
            </a:endParaRPr>
          </a:p>
        </p:txBody>
      </p:sp>
      <p:sp>
        <p:nvSpPr>
          <p:cNvPr id="330" name="PlaceHolder 2"/>
          <p:cNvSpPr>
            <a:spLocks noGrp="1"/>
          </p:cNvSpPr>
          <p:nvPr>
            <p:ph/>
          </p:nvPr>
        </p:nvSpPr>
        <p:spPr>
          <a:xfrm>
            <a:off x="914400" y="1600200"/>
            <a:ext cx="7238880" cy="4952880"/>
          </a:xfrm>
          <a:prstGeom prst="rect">
            <a:avLst/>
          </a:prstGeom>
          <a:noFill/>
          <a:ln w="0">
            <a:noFill/>
          </a:ln>
        </p:spPr>
        <p:txBody>
          <a:bodyPr lIns="90000" rIns="90000" tIns="46800" bIns="46800" anchor="t">
            <a:normAutofit/>
          </a:bodyPr>
          <a:p>
            <a:pPr marL="6904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690480" indent="-6904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690480" indent="-6904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Times New Roman"/>
              </a:rPr>
              <a:t>Q2</a:t>
            </a:r>
            <a:r>
              <a:rPr b="0" lang="en-US" sz="2400" strike="noStrike" u="none">
                <a:solidFill>
                  <a:srgbClr val="3333cc"/>
                </a:solidFill>
                <a:effectLst/>
                <a:uFillTx/>
                <a:latin typeface="Times New Roman"/>
              </a:rPr>
              <a:t>:   What are the inputs to the VaR Model?</a:t>
            </a:r>
            <a:endParaRPr b="0" lang="en-US" sz="2400" strike="noStrike" u="none">
              <a:solidFill>
                <a:srgbClr val="000000"/>
              </a:solidFill>
              <a:effectLst/>
              <a:uFillTx/>
              <a:latin typeface="Times New Roman"/>
            </a:endParaRPr>
          </a:p>
          <a:p>
            <a:pPr marL="690480" indent="-6904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690480" indent="-6904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Times New Roman"/>
              </a:rPr>
              <a:t>  A:   Price curves</a:t>
            </a:r>
            <a:endParaRPr b="0" lang="en-US" sz="2400" strike="noStrike" u="none">
              <a:solidFill>
                <a:srgbClr val="000000"/>
              </a:solidFill>
              <a:effectLst/>
              <a:uFillTx/>
              <a:latin typeface="Times New Roman"/>
            </a:endParaRPr>
          </a:p>
          <a:p>
            <a:pPr marL="690480" indent="-6904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Times New Roman"/>
              </a:rPr>
              <a:t>	</a:t>
            </a:r>
            <a:r>
              <a:rPr b="1" lang="en-US" sz="2400" strike="noStrike" u="none">
                <a:solidFill>
                  <a:srgbClr val="ff0000"/>
                </a:solidFill>
                <a:effectLst/>
                <a:uFillTx/>
                <a:latin typeface="Times New Roman"/>
              </a:rPr>
              <a:t>Volatility curves</a:t>
            </a:r>
            <a:endParaRPr b="0" lang="en-US" sz="2400" strike="noStrike" u="none">
              <a:solidFill>
                <a:srgbClr val="000000"/>
              </a:solidFill>
              <a:effectLst/>
              <a:uFillTx/>
              <a:latin typeface="Times New Roman"/>
            </a:endParaRPr>
          </a:p>
          <a:p>
            <a:pPr marL="690480" indent="-6904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Times New Roman"/>
              </a:rPr>
              <a:t>	</a:t>
            </a:r>
            <a:r>
              <a:rPr b="1" lang="en-US" sz="2400" strike="noStrike" u="none">
                <a:solidFill>
                  <a:srgbClr val="ff0000"/>
                </a:solidFill>
                <a:effectLst/>
                <a:uFillTx/>
                <a:latin typeface="Times New Roman"/>
              </a:rPr>
              <a:t>Positions</a:t>
            </a:r>
            <a:endParaRPr b="0" lang="en-US" sz="2400" strike="noStrike" u="none">
              <a:solidFill>
                <a:srgbClr val="000000"/>
              </a:solidFill>
              <a:effectLst/>
              <a:uFillTx/>
              <a:latin typeface="Times New Roman"/>
            </a:endParaRPr>
          </a:p>
          <a:p>
            <a:pPr marL="690480" indent="-6904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Times New Roman"/>
              </a:rPr>
              <a:t>	</a:t>
            </a:r>
            <a:r>
              <a:rPr b="1" lang="en-US" sz="2400" strike="noStrike" u="none">
                <a:solidFill>
                  <a:srgbClr val="ff0000"/>
                </a:solidFill>
                <a:effectLst/>
                <a:uFillTx/>
                <a:latin typeface="Times New Roman"/>
              </a:rPr>
              <a:t>Correlations</a:t>
            </a:r>
            <a:endParaRPr b="0" lang="en-US" sz="2400" strike="noStrike" u="none">
              <a:solidFill>
                <a:srgbClr val="000000"/>
              </a:solidFill>
              <a:effectLst/>
              <a:uFillTx/>
              <a:latin typeface="Times New Roman"/>
            </a:endParaRPr>
          </a:p>
          <a:p>
            <a:pPr marL="690480" indent="-6904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Times New Roman"/>
              </a:rPr>
              <a:t>	</a:t>
            </a:r>
            <a:r>
              <a:rPr b="1" lang="en-US" sz="2400" strike="noStrike" u="none">
                <a:solidFill>
                  <a:srgbClr val="ff0000"/>
                </a:solidFill>
                <a:effectLst/>
                <a:uFillTx/>
                <a:latin typeface="Times New Roman"/>
              </a:rPr>
              <a:t>Factor Loadings</a:t>
            </a:r>
            <a:endParaRPr b="0" lang="en-US" sz="2400" strike="noStrike" u="none">
              <a:solidFill>
                <a:srgbClr val="000000"/>
              </a:solidFill>
              <a:effectLst/>
              <a:uFillTx/>
              <a:latin typeface="Times New Roman"/>
            </a:endParaRPr>
          </a:p>
          <a:p>
            <a:pPr marL="690480" indent="-6904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Times New Roman"/>
              </a:rPr>
              <a:t>	</a:t>
            </a:r>
            <a:r>
              <a:rPr b="1" lang="en-US" sz="2400" strike="noStrike" u="none">
                <a:solidFill>
                  <a:srgbClr val="ff0000"/>
                </a:solidFill>
                <a:effectLst/>
                <a:uFillTx/>
                <a:latin typeface="Times New Roman"/>
              </a:rPr>
              <a:t>Jump Factors</a:t>
            </a:r>
            <a:endParaRPr b="0" lang="en-US" sz="2400" strike="noStrike" u="none">
              <a:solidFill>
                <a:srgbClr val="000000"/>
              </a:solidFill>
              <a:effectLst/>
              <a:uFillTx/>
              <a:latin typeface="Times New Roman"/>
            </a:endParaRPr>
          </a:p>
          <a:p>
            <a:pPr marL="690480" indent="-6904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Times New Roman"/>
              </a:rPr>
              <a:t>      </a:t>
            </a:r>
            <a:endParaRPr b="0" lang="en-US" sz="2400" strike="noStrike" u="none">
              <a:solidFill>
                <a:srgbClr val="000000"/>
              </a:solidFill>
              <a:effectLst/>
              <a:uFillTx/>
              <a:latin typeface="Times New Roman"/>
            </a:endParaRPr>
          </a:p>
          <a:p>
            <a:pPr marL="6904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31" name=""/>
          <p:cNvSpPr/>
          <p:nvPr/>
        </p:nvSpPr>
        <p:spPr>
          <a:xfrm>
            <a:off x="838080" y="2438280"/>
            <a:ext cx="8077320" cy="1067040"/>
          </a:xfrm>
          <a:prstGeom prst="rect">
            <a:avLst/>
          </a:prstGeom>
          <a:noFill/>
          <a:ln w="0">
            <a:noFill/>
          </a:ln>
        </p:spPr>
        <p:style>
          <a:lnRef idx="0"/>
          <a:fillRef idx="0"/>
          <a:effectRef idx="0"/>
          <a:fontRef idx="minor"/>
        </p:style>
        <p:txBody>
          <a:bodyPr lIns="92160" rIns="92160" tIns="46080" bIns="46080" anchor="t">
            <a:noAutofit/>
          </a:bodyPr>
          <a:p>
            <a:pPr marL="343080" indent="-34308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2" name="PlaceHolder 1"/>
          <p:cNvSpPr>
            <a:spLocks noGrp="1"/>
          </p:cNvSpPr>
          <p:nvPr>
            <p:ph type="title"/>
          </p:nvPr>
        </p:nvSpPr>
        <p:spPr>
          <a:xfrm>
            <a:off x="685800" y="609480"/>
            <a:ext cx="7772400" cy="533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sng">
                <a:solidFill>
                  <a:srgbClr val="ff0000"/>
                </a:solidFill>
                <a:effectLst/>
                <a:uFillTx/>
                <a:latin typeface="Times New Roman"/>
              </a:rPr>
              <a:t>Quiz</a:t>
            </a:r>
            <a:endParaRPr b="0" lang="en-US" sz="4000" strike="noStrike" u="none">
              <a:solidFill>
                <a:srgbClr val="000000"/>
              </a:solidFill>
              <a:effectLst/>
              <a:uFillTx/>
              <a:latin typeface="Times New Roman"/>
            </a:endParaRPr>
          </a:p>
        </p:txBody>
      </p:sp>
      <p:sp>
        <p:nvSpPr>
          <p:cNvPr id="333" name="PlaceHolder 2"/>
          <p:cNvSpPr>
            <a:spLocks noGrp="1"/>
          </p:cNvSpPr>
          <p:nvPr>
            <p:ph/>
          </p:nvPr>
        </p:nvSpPr>
        <p:spPr>
          <a:xfrm>
            <a:off x="990720" y="1523520"/>
            <a:ext cx="7162560" cy="4038840"/>
          </a:xfrm>
          <a:prstGeom prst="rect">
            <a:avLst/>
          </a:prstGeom>
          <a:noFill/>
          <a:ln w="0">
            <a:noFill/>
          </a:ln>
        </p:spPr>
        <p:txBody>
          <a:bodyPr lIns="90000" rIns="90000" tIns="46800" bIns="46800" anchor="t">
            <a:normAutofit/>
          </a:bodyPr>
          <a:p>
            <a:pPr marL="63180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Times New Roman"/>
              </a:rPr>
              <a:t>Q3</a:t>
            </a:r>
            <a:r>
              <a:rPr b="0" lang="en-US" sz="2400" strike="noStrike" u="none">
                <a:solidFill>
                  <a:srgbClr val="3333cc"/>
                </a:solidFill>
                <a:effectLst/>
                <a:uFillTx/>
                <a:latin typeface="Times New Roman"/>
              </a:rPr>
              <a:t>:  Calculate VaR, based on the following data:</a:t>
            </a: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30 contracts of June NYMEX</a:t>
            </a: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a:t>
            </a:r>
            <a:r>
              <a:rPr b="0" lang="en-US" sz="2400" strike="noStrike" u="none">
                <a:solidFill>
                  <a:srgbClr val="3333cc"/>
                </a:solidFill>
                <a:effectLst/>
                <a:uFillTx/>
                <a:latin typeface="Times New Roman"/>
              </a:rPr>
              <a:t>Jun-01 Price of $4.50/MMBtu</a:t>
            </a: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a:t>
            </a:r>
            <a:r>
              <a:rPr b="0" lang="en-US" sz="2400" strike="noStrike" u="none">
                <a:solidFill>
                  <a:srgbClr val="3333cc"/>
                </a:solidFill>
                <a:effectLst/>
                <a:uFillTx/>
                <a:latin typeface="Times New Roman"/>
              </a:rPr>
              <a:t>Jun-01 Monthly Volatility of 40%</a:t>
            </a: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34" name=""/>
          <p:cNvSpPr/>
          <p:nvPr/>
        </p:nvSpPr>
        <p:spPr>
          <a:xfrm>
            <a:off x="914400" y="2362320"/>
            <a:ext cx="8077320" cy="1066680"/>
          </a:xfrm>
          <a:prstGeom prst="rect">
            <a:avLst/>
          </a:prstGeom>
          <a:noFill/>
          <a:ln w="0">
            <a:noFill/>
          </a:ln>
        </p:spPr>
        <p:style>
          <a:lnRef idx="0"/>
          <a:fillRef idx="0"/>
          <a:effectRef idx="0"/>
          <a:fontRef idx="minor"/>
        </p:style>
        <p:txBody>
          <a:bodyPr lIns="92160" rIns="92160" tIns="46080" bIns="46080" anchor="t">
            <a:noAutofit/>
          </a:bodyPr>
          <a:p>
            <a:pPr marL="343080" indent="-34308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685800" y="3045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Agenda</a:t>
            </a:r>
            <a:endParaRPr b="0" lang="en-US" sz="4400" strike="noStrike" u="none">
              <a:solidFill>
                <a:srgbClr val="000000"/>
              </a:solidFill>
              <a:effectLst/>
              <a:uFillTx/>
              <a:latin typeface="Times New Roman"/>
            </a:endParaRPr>
          </a:p>
        </p:txBody>
      </p:sp>
      <p:sp>
        <p:nvSpPr>
          <p:cNvPr id="21" name="PlaceHolder 2"/>
          <p:cNvSpPr>
            <a:spLocks noGrp="1"/>
          </p:cNvSpPr>
          <p:nvPr>
            <p:ph/>
          </p:nvPr>
        </p:nvSpPr>
        <p:spPr>
          <a:xfrm>
            <a:off x="685800" y="1981080"/>
            <a:ext cx="7848720" cy="4267440"/>
          </a:xfrm>
          <a:prstGeom prst="rect">
            <a:avLst/>
          </a:prstGeom>
          <a:noFill/>
          <a:ln w="0">
            <a:noFill/>
          </a:ln>
        </p:spPr>
        <p:txBody>
          <a:bodyPr lIns="90000" rIns="90000" tIns="46800" bIns="46800" anchor="t">
            <a:normAutofit/>
          </a:bodyPr>
          <a:p>
            <a:pPr marL="343080" indent="-343080">
              <a:lnSpc>
                <a:spcPct val="12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The Role of the Market Risk Management Group</a:t>
            </a:r>
            <a:endParaRPr b="0" lang="en-US" sz="3200" strike="noStrike" u="none">
              <a:solidFill>
                <a:srgbClr val="000000"/>
              </a:solidFill>
              <a:effectLst/>
              <a:uFillTx/>
              <a:latin typeface="Times New Roman"/>
            </a:endParaRPr>
          </a:p>
          <a:p>
            <a:pPr marL="343080" indent="-343080">
              <a:lnSpc>
                <a:spcPct val="12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Value at Risk</a:t>
            </a:r>
            <a:endParaRPr b="0" lang="en-US" sz="3200" strike="noStrike" u="none">
              <a:solidFill>
                <a:srgbClr val="000000"/>
              </a:solidFill>
              <a:effectLst/>
              <a:uFillTx/>
              <a:latin typeface="Times New Roman"/>
            </a:endParaRPr>
          </a:p>
          <a:p>
            <a:pPr marL="343080" indent="-343080">
              <a:lnSpc>
                <a:spcPct val="12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Component VaR</a:t>
            </a:r>
            <a:endParaRPr b="0" lang="en-US" sz="3200" strike="noStrike" u="none">
              <a:solidFill>
                <a:srgbClr val="000000"/>
              </a:solidFill>
              <a:effectLst/>
              <a:uFillTx/>
              <a:latin typeface="Times New Roman"/>
            </a:endParaRPr>
          </a:p>
          <a:p>
            <a:pPr marL="343080" indent="-343080">
              <a:lnSpc>
                <a:spcPct val="12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Performance Measures</a:t>
            </a:r>
            <a:endParaRPr b="0" lang="en-US" sz="3200" strike="noStrike" u="none">
              <a:solidFill>
                <a:srgbClr val="000000"/>
              </a:solidFill>
              <a:effectLst/>
              <a:uFillTx/>
              <a:latin typeface="Times New Roman"/>
            </a:endParaRPr>
          </a:p>
          <a:p>
            <a:pPr marL="343080" indent="-343080">
              <a:lnSpc>
                <a:spcPct val="12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VaR Quiz</a:t>
            </a:r>
            <a:endParaRPr b="0" lang="en-US" sz="3200" strike="noStrike" u="none">
              <a:solidFill>
                <a:srgbClr val="000000"/>
              </a:solidFill>
              <a:effectLst/>
              <a:uFillTx/>
              <a:latin typeface="Times New Roman"/>
            </a:endParaRPr>
          </a:p>
        </p:txBody>
      </p:sp>
      <p:sp>
        <p:nvSpPr>
          <p:cNvPr id="22" name=""/>
          <p:cNvSpPr/>
          <p:nvPr/>
        </p:nvSpPr>
        <p:spPr>
          <a:xfrm>
            <a:off x="1101600" y="4600440"/>
            <a:ext cx="184320" cy="457200"/>
          </a:xfrm>
          <a:prstGeom prst="rect">
            <a:avLst/>
          </a:prstGeom>
          <a:noFill/>
          <a:ln w="0">
            <a:noFill/>
          </a:ln>
        </p:spPr>
        <p:style>
          <a:lnRef idx="0"/>
          <a:fillRef idx="0"/>
          <a:effectRef idx="0"/>
          <a:fontRef idx="minor"/>
        </p:style>
        <p:txBody>
          <a:bodyPr wrap="none" lIns="90000" rIns="90000" tIns="46800" bIns="46800" anchor="t">
            <a:sp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5" name="PlaceHolder 1"/>
          <p:cNvSpPr>
            <a:spLocks noGrp="1"/>
          </p:cNvSpPr>
          <p:nvPr>
            <p:ph type="title"/>
          </p:nvPr>
        </p:nvSpPr>
        <p:spPr>
          <a:xfrm>
            <a:off x="685800" y="609480"/>
            <a:ext cx="7772400" cy="533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sng">
                <a:solidFill>
                  <a:srgbClr val="ff0000"/>
                </a:solidFill>
                <a:effectLst/>
                <a:uFillTx/>
                <a:latin typeface="Times New Roman"/>
              </a:rPr>
              <a:t>Quiz</a:t>
            </a:r>
            <a:endParaRPr b="0" lang="en-US" sz="4000" strike="noStrike" u="none">
              <a:solidFill>
                <a:srgbClr val="000000"/>
              </a:solidFill>
              <a:effectLst/>
              <a:uFillTx/>
              <a:latin typeface="Times New Roman"/>
            </a:endParaRPr>
          </a:p>
        </p:txBody>
      </p:sp>
      <p:sp>
        <p:nvSpPr>
          <p:cNvPr id="336" name="PlaceHolder 2"/>
          <p:cNvSpPr>
            <a:spLocks noGrp="1"/>
          </p:cNvSpPr>
          <p:nvPr>
            <p:ph/>
          </p:nvPr>
        </p:nvSpPr>
        <p:spPr>
          <a:xfrm>
            <a:off x="685800" y="1523520"/>
            <a:ext cx="7848720" cy="4496040"/>
          </a:xfrm>
          <a:prstGeom prst="rect">
            <a:avLst/>
          </a:prstGeom>
          <a:noFill/>
          <a:ln w="0">
            <a:noFill/>
          </a:ln>
        </p:spPr>
        <p:txBody>
          <a:bodyPr lIns="90000" rIns="90000" tIns="46800" bIns="46800" anchor="t">
            <a:normAutofit/>
          </a:bodyPr>
          <a:p>
            <a:pPr marL="63180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Times New Roman"/>
              </a:rPr>
              <a:t>Q3</a:t>
            </a:r>
            <a:r>
              <a:rPr b="0" lang="en-US" sz="2400" strike="noStrike" u="none">
                <a:solidFill>
                  <a:srgbClr val="3333cc"/>
                </a:solidFill>
                <a:effectLst/>
                <a:uFillTx/>
                <a:latin typeface="Times New Roman"/>
              </a:rPr>
              <a:t>:  Calculate VaR, based on the following data:</a:t>
            </a: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30 contracts of June NYMEX</a:t>
            </a: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a:t>
            </a:r>
            <a:r>
              <a:rPr b="0" lang="en-US" sz="2400" strike="noStrike" u="none">
                <a:solidFill>
                  <a:srgbClr val="3333cc"/>
                </a:solidFill>
                <a:effectLst/>
                <a:uFillTx/>
                <a:latin typeface="Times New Roman"/>
              </a:rPr>
              <a:t>Jun-01 Price of $4.50/MMBtu</a:t>
            </a: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a:t>
            </a:r>
            <a:r>
              <a:rPr b="0" lang="en-US" sz="2400" strike="noStrike" u="none">
                <a:solidFill>
                  <a:srgbClr val="3333cc"/>
                </a:solidFill>
                <a:effectLst/>
                <a:uFillTx/>
                <a:latin typeface="Times New Roman"/>
              </a:rPr>
              <a:t>Jun-01 Monthly Volatility of 40%</a:t>
            </a: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Times New Roman"/>
              </a:rPr>
              <a:t>  A:  (30*10,000) * $4.50 * (0.4/sqrt(256)) * 1.645 = $55,518</a:t>
            </a: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37" name=""/>
          <p:cNvSpPr/>
          <p:nvPr/>
        </p:nvSpPr>
        <p:spPr>
          <a:xfrm>
            <a:off x="838080" y="2438280"/>
            <a:ext cx="8077320" cy="1067040"/>
          </a:xfrm>
          <a:prstGeom prst="rect">
            <a:avLst/>
          </a:prstGeom>
          <a:noFill/>
          <a:ln w="0">
            <a:noFill/>
          </a:ln>
        </p:spPr>
        <p:style>
          <a:lnRef idx="0"/>
          <a:fillRef idx="0"/>
          <a:effectRef idx="0"/>
          <a:fontRef idx="minor"/>
        </p:style>
        <p:txBody>
          <a:bodyPr lIns="92160" rIns="92160" tIns="46080" bIns="46080" anchor="t">
            <a:noAutofit/>
          </a:bodyPr>
          <a:p>
            <a:pPr marL="343080" indent="-34308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8" name="PlaceHolder 1"/>
          <p:cNvSpPr>
            <a:spLocks noGrp="1"/>
          </p:cNvSpPr>
          <p:nvPr>
            <p:ph type="title"/>
          </p:nvPr>
        </p:nvSpPr>
        <p:spPr>
          <a:xfrm>
            <a:off x="685800" y="609480"/>
            <a:ext cx="7772400" cy="533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sng">
                <a:solidFill>
                  <a:srgbClr val="ff0000"/>
                </a:solidFill>
                <a:effectLst/>
                <a:uFillTx/>
                <a:latin typeface="Times New Roman"/>
              </a:rPr>
              <a:t>Quiz</a:t>
            </a:r>
            <a:endParaRPr b="0" lang="en-US" sz="4000" strike="noStrike" u="none">
              <a:solidFill>
                <a:srgbClr val="000000"/>
              </a:solidFill>
              <a:effectLst/>
              <a:uFillTx/>
              <a:latin typeface="Times New Roman"/>
            </a:endParaRPr>
          </a:p>
        </p:txBody>
      </p:sp>
      <p:sp>
        <p:nvSpPr>
          <p:cNvPr id="339" name="PlaceHolder 2"/>
          <p:cNvSpPr>
            <a:spLocks noGrp="1"/>
          </p:cNvSpPr>
          <p:nvPr>
            <p:ph/>
          </p:nvPr>
        </p:nvSpPr>
        <p:spPr>
          <a:xfrm>
            <a:off x="914400" y="1523520"/>
            <a:ext cx="7238880" cy="4876920"/>
          </a:xfrm>
          <a:prstGeom prst="rect">
            <a:avLst/>
          </a:prstGeom>
          <a:noFill/>
          <a:ln w="0">
            <a:noFill/>
          </a:ln>
        </p:spPr>
        <p:txBody>
          <a:bodyPr lIns="90000" rIns="90000" tIns="46800" bIns="46800" anchor="t">
            <a:normAutofit/>
          </a:bodyPr>
          <a:p>
            <a:pPr marL="6904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690480" indent="-6904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Times New Roman"/>
              </a:rPr>
              <a:t>Q4</a:t>
            </a:r>
            <a:r>
              <a:rPr b="0" lang="en-US" sz="2400" strike="noStrike" u="none">
                <a:solidFill>
                  <a:srgbClr val="3333cc"/>
                </a:solidFill>
                <a:effectLst/>
                <a:uFillTx/>
                <a:latin typeface="Times New Roman"/>
              </a:rPr>
              <a:t>:   Portfolio A consists of:</a:t>
            </a:r>
            <a:endParaRPr b="0" lang="en-US" sz="2400" strike="noStrike" u="none">
              <a:solidFill>
                <a:srgbClr val="000000"/>
              </a:solidFill>
              <a:effectLst/>
              <a:uFillTx/>
              <a:latin typeface="Times New Roman"/>
            </a:endParaRPr>
          </a:p>
          <a:p>
            <a:pPr marL="690480" indent="-6904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a:t>
            </a:r>
            <a:r>
              <a:rPr b="0" lang="en-US" sz="2400" strike="noStrike" u="none">
                <a:solidFill>
                  <a:srgbClr val="3333cc"/>
                </a:solidFill>
                <a:effectLst/>
                <a:uFillTx/>
                <a:latin typeface="Times New Roman"/>
              </a:rPr>
              <a:t>Scott Neal VaR = $5 million (long position),</a:t>
            </a:r>
            <a:endParaRPr b="0" lang="en-US" sz="2400" strike="noStrike" u="none">
              <a:solidFill>
                <a:srgbClr val="000000"/>
              </a:solidFill>
              <a:effectLst/>
              <a:uFillTx/>
              <a:latin typeface="Times New Roman"/>
            </a:endParaRPr>
          </a:p>
          <a:p>
            <a:pPr marL="690480" indent="-6904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a:t>
            </a:r>
            <a:r>
              <a:rPr b="0" lang="en-US" sz="2400" strike="noStrike" u="none">
                <a:solidFill>
                  <a:srgbClr val="3333cc"/>
                </a:solidFill>
                <a:effectLst/>
                <a:uFillTx/>
                <a:latin typeface="Times New Roman"/>
              </a:rPr>
              <a:t>Brad McKay VaR = $2 million (short position),</a:t>
            </a:r>
            <a:endParaRPr b="0" lang="en-US" sz="2400" strike="noStrike" u="none">
              <a:solidFill>
                <a:srgbClr val="000000"/>
              </a:solidFill>
              <a:effectLst/>
              <a:uFillTx/>
              <a:latin typeface="Times New Roman"/>
            </a:endParaRPr>
          </a:p>
          <a:p>
            <a:pPr marL="690480" indent="-6904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a:t>
            </a:r>
            <a:r>
              <a:rPr b="0" lang="en-US" sz="2400" strike="noStrike" u="none">
                <a:solidFill>
                  <a:srgbClr val="3333cc"/>
                </a:solidFill>
                <a:effectLst/>
                <a:uFillTx/>
                <a:latin typeface="Times New Roman"/>
              </a:rPr>
              <a:t>Correlation between Scott and Brad is “1”,</a:t>
            </a:r>
            <a:endParaRPr b="0" lang="en-US" sz="2400" strike="noStrike" u="none">
              <a:solidFill>
                <a:srgbClr val="000000"/>
              </a:solidFill>
              <a:effectLst/>
              <a:uFillTx/>
              <a:latin typeface="Times New Roman"/>
            </a:endParaRPr>
          </a:p>
          <a:p>
            <a:pPr marL="690480" indent="-6904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a:t>
            </a:r>
            <a:r>
              <a:rPr b="0" lang="en-US" sz="2400" strike="noStrike" u="none">
                <a:solidFill>
                  <a:srgbClr val="3333cc"/>
                </a:solidFill>
                <a:effectLst/>
                <a:uFillTx/>
                <a:latin typeface="Times New Roman"/>
              </a:rPr>
              <a:t>what is the portfolio VaR?</a:t>
            </a:r>
            <a:endParaRPr b="0" lang="en-US" sz="2400" strike="noStrike" u="none">
              <a:solidFill>
                <a:srgbClr val="000000"/>
              </a:solidFill>
              <a:effectLst/>
              <a:uFillTx/>
              <a:latin typeface="Times New Roman"/>
            </a:endParaRPr>
          </a:p>
          <a:p>
            <a:pPr marL="690480" indent="-6904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40" name=""/>
          <p:cNvSpPr/>
          <p:nvPr/>
        </p:nvSpPr>
        <p:spPr>
          <a:xfrm>
            <a:off x="838080" y="2438280"/>
            <a:ext cx="8077320" cy="1067040"/>
          </a:xfrm>
          <a:prstGeom prst="rect">
            <a:avLst/>
          </a:prstGeom>
          <a:noFill/>
          <a:ln w="0">
            <a:noFill/>
          </a:ln>
        </p:spPr>
        <p:style>
          <a:lnRef idx="0"/>
          <a:fillRef idx="0"/>
          <a:effectRef idx="0"/>
          <a:fontRef idx="minor"/>
        </p:style>
        <p:txBody>
          <a:bodyPr lIns="92160" rIns="92160" tIns="46080" bIns="46080" anchor="t">
            <a:noAutofit/>
          </a:bodyPr>
          <a:p>
            <a:pPr marL="343080" indent="-34308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1" name="PlaceHolder 1"/>
          <p:cNvSpPr>
            <a:spLocks noGrp="1"/>
          </p:cNvSpPr>
          <p:nvPr>
            <p:ph type="title"/>
          </p:nvPr>
        </p:nvSpPr>
        <p:spPr>
          <a:xfrm>
            <a:off x="685800" y="609480"/>
            <a:ext cx="7772400" cy="533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sng">
                <a:solidFill>
                  <a:srgbClr val="ff0000"/>
                </a:solidFill>
                <a:effectLst/>
                <a:uFillTx/>
                <a:latin typeface="Times New Roman"/>
              </a:rPr>
              <a:t>Quiz</a:t>
            </a:r>
            <a:endParaRPr b="0" lang="en-US" sz="4000" strike="noStrike" u="none">
              <a:solidFill>
                <a:srgbClr val="000000"/>
              </a:solidFill>
              <a:effectLst/>
              <a:uFillTx/>
              <a:latin typeface="Times New Roman"/>
            </a:endParaRPr>
          </a:p>
        </p:txBody>
      </p:sp>
      <p:sp>
        <p:nvSpPr>
          <p:cNvPr id="342" name="PlaceHolder 2"/>
          <p:cNvSpPr>
            <a:spLocks noGrp="1"/>
          </p:cNvSpPr>
          <p:nvPr>
            <p:ph/>
          </p:nvPr>
        </p:nvSpPr>
        <p:spPr>
          <a:xfrm>
            <a:off x="990720" y="1447920"/>
            <a:ext cx="7238880" cy="4876560"/>
          </a:xfrm>
          <a:prstGeom prst="rect">
            <a:avLst/>
          </a:prstGeom>
          <a:noFill/>
          <a:ln w="0">
            <a:noFill/>
          </a:ln>
        </p:spPr>
        <p:txBody>
          <a:bodyPr lIns="90000" rIns="90000" tIns="46800" bIns="46800" anchor="t">
            <a:normAutofit/>
          </a:bodyPr>
          <a:p>
            <a:pPr marL="63180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Times New Roman"/>
              </a:rPr>
              <a:t>Q4</a:t>
            </a:r>
            <a:r>
              <a:rPr b="0" lang="en-US" sz="2400" strike="noStrike" u="none">
                <a:solidFill>
                  <a:srgbClr val="3333cc"/>
                </a:solidFill>
                <a:effectLst/>
                <a:uFillTx/>
                <a:latin typeface="Times New Roman"/>
              </a:rPr>
              <a:t>:  Portfolio A consists of:</a:t>
            </a: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a:t>
            </a:r>
            <a:r>
              <a:rPr b="0" lang="en-US" sz="2400" strike="noStrike" u="none">
                <a:solidFill>
                  <a:srgbClr val="3333cc"/>
                </a:solidFill>
                <a:effectLst/>
                <a:uFillTx/>
                <a:latin typeface="Times New Roman"/>
              </a:rPr>
              <a:t>Scott Neal VaR = $5 million (long position),</a:t>
            </a: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a:t>
            </a:r>
            <a:r>
              <a:rPr b="0" lang="en-US" sz="2400" strike="noStrike" u="none">
                <a:solidFill>
                  <a:srgbClr val="3333cc"/>
                </a:solidFill>
                <a:effectLst/>
                <a:uFillTx/>
                <a:latin typeface="Times New Roman"/>
              </a:rPr>
              <a:t>Brad McKay VaR = $2 million (short position),</a:t>
            </a: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a:t>
            </a:r>
            <a:r>
              <a:rPr b="0" lang="en-US" sz="2400" strike="noStrike" u="none">
                <a:solidFill>
                  <a:srgbClr val="3333cc"/>
                </a:solidFill>
                <a:effectLst/>
                <a:uFillTx/>
                <a:latin typeface="Times New Roman"/>
              </a:rPr>
              <a:t>Correlation between Scott and Brad is “1”,</a:t>
            </a: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a:t>
            </a:r>
            <a:r>
              <a:rPr b="0" lang="en-US" sz="2400" strike="noStrike" u="none">
                <a:solidFill>
                  <a:srgbClr val="3333cc"/>
                </a:solidFill>
                <a:effectLst/>
                <a:uFillTx/>
                <a:latin typeface="Times New Roman"/>
              </a:rPr>
              <a:t>what is the portfolio VaR?</a:t>
            </a: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Times New Roman"/>
              </a:rPr>
              <a:t>  A:  Portfolio A VaR = $3 (5-2)</a:t>
            </a:r>
            <a:endParaRPr b="0" lang="en-US" sz="2400" strike="noStrike" u="none">
              <a:solidFill>
                <a:srgbClr val="000000"/>
              </a:solidFill>
              <a:effectLst/>
              <a:uFillTx/>
              <a:latin typeface="Times New Roman"/>
            </a:endParaRPr>
          </a:p>
        </p:txBody>
      </p:sp>
      <p:sp>
        <p:nvSpPr>
          <p:cNvPr id="343" name=""/>
          <p:cNvSpPr/>
          <p:nvPr/>
        </p:nvSpPr>
        <p:spPr>
          <a:xfrm>
            <a:off x="838080" y="2438280"/>
            <a:ext cx="8077320" cy="1067040"/>
          </a:xfrm>
          <a:prstGeom prst="rect">
            <a:avLst/>
          </a:prstGeom>
          <a:noFill/>
          <a:ln w="0">
            <a:noFill/>
          </a:ln>
        </p:spPr>
        <p:style>
          <a:lnRef idx="0"/>
          <a:fillRef idx="0"/>
          <a:effectRef idx="0"/>
          <a:fontRef idx="minor"/>
        </p:style>
        <p:txBody>
          <a:bodyPr lIns="92160" rIns="92160" tIns="46080" bIns="46080" anchor="t">
            <a:noAutofit/>
          </a:bodyPr>
          <a:p>
            <a:pPr marL="343080" indent="-34308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4" name="PlaceHolder 1"/>
          <p:cNvSpPr>
            <a:spLocks noGrp="1"/>
          </p:cNvSpPr>
          <p:nvPr>
            <p:ph type="title"/>
          </p:nvPr>
        </p:nvSpPr>
        <p:spPr>
          <a:xfrm>
            <a:off x="685800" y="609480"/>
            <a:ext cx="7772400" cy="533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sng">
                <a:solidFill>
                  <a:srgbClr val="ff0000"/>
                </a:solidFill>
                <a:effectLst/>
                <a:uFillTx/>
                <a:latin typeface="Times New Roman"/>
              </a:rPr>
              <a:t>Quiz</a:t>
            </a:r>
            <a:endParaRPr b="0" lang="en-US" sz="4000" strike="noStrike" u="none">
              <a:solidFill>
                <a:srgbClr val="000000"/>
              </a:solidFill>
              <a:effectLst/>
              <a:uFillTx/>
              <a:latin typeface="Times New Roman"/>
            </a:endParaRPr>
          </a:p>
        </p:txBody>
      </p:sp>
      <p:sp>
        <p:nvSpPr>
          <p:cNvPr id="345" name="PlaceHolder 2"/>
          <p:cNvSpPr>
            <a:spLocks noGrp="1"/>
          </p:cNvSpPr>
          <p:nvPr>
            <p:ph/>
          </p:nvPr>
        </p:nvSpPr>
        <p:spPr>
          <a:xfrm>
            <a:off x="914400" y="1447920"/>
            <a:ext cx="7238880" cy="4876560"/>
          </a:xfrm>
          <a:prstGeom prst="rect">
            <a:avLst/>
          </a:prstGeom>
          <a:noFill/>
          <a:ln w="0">
            <a:noFill/>
          </a:ln>
        </p:spPr>
        <p:txBody>
          <a:bodyPr lIns="90000" rIns="90000" tIns="46800" bIns="46800" anchor="t">
            <a:normAutofit/>
          </a:bodyPr>
          <a:p>
            <a:pPr marL="63180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Times New Roman"/>
              </a:rPr>
              <a:t>Q5</a:t>
            </a:r>
            <a:r>
              <a:rPr b="0" lang="en-US" sz="2400" strike="noStrike" u="none">
                <a:solidFill>
                  <a:srgbClr val="3333cc"/>
                </a:solidFill>
                <a:effectLst/>
                <a:uFillTx/>
                <a:latin typeface="Times New Roman"/>
              </a:rPr>
              <a:t>:  Portfolio A consists of:</a:t>
            </a: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a:t>
            </a:r>
            <a:r>
              <a:rPr b="0" lang="en-US" sz="2400" strike="noStrike" u="none">
                <a:solidFill>
                  <a:srgbClr val="3333cc"/>
                </a:solidFill>
                <a:effectLst/>
                <a:uFillTx/>
                <a:latin typeface="Times New Roman"/>
              </a:rPr>
              <a:t>Scott Neal VaR = $3 million (long position),</a:t>
            </a: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a:t>
            </a:r>
            <a:r>
              <a:rPr b="0" lang="en-US" sz="2400" strike="noStrike" u="none">
                <a:solidFill>
                  <a:srgbClr val="3333cc"/>
                </a:solidFill>
                <a:effectLst/>
                <a:uFillTx/>
                <a:latin typeface="Times New Roman"/>
              </a:rPr>
              <a:t>Brad McKay VaR = $4 million (long position),</a:t>
            </a: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a:t>
            </a:r>
            <a:r>
              <a:rPr b="0" lang="en-US" sz="2400" strike="noStrike" u="none">
                <a:solidFill>
                  <a:srgbClr val="3333cc"/>
                </a:solidFill>
                <a:effectLst/>
                <a:uFillTx/>
                <a:latin typeface="Times New Roman"/>
              </a:rPr>
              <a:t>Correlation between Scott and Brad is “.5”,</a:t>
            </a: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a:t>
            </a:r>
            <a:r>
              <a:rPr b="0" lang="en-US" sz="2400" strike="noStrike" u="none">
                <a:solidFill>
                  <a:srgbClr val="3333cc"/>
                </a:solidFill>
                <a:effectLst/>
                <a:uFillTx/>
                <a:latin typeface="Times New Roman"/>
              </a:rPr>
              <a:t>what is the portfolio VaR?</a:t>
            </a: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46" name=""/>
          <p:cNvSpPr/>
          <p:nvPr/>
        </p:nvSpPr>
        <p:spPr>
          <a:xfrm>
            <a:off x="838080" y="2438280"/>
            <a:ext cx="8077320" cy="1067040"/>
          </a:xfrm>
          <a:prstGeom prst="rect">
            <a:avLst/>
          </a:prstGeom>
          <a:noFill/>
          <a:ln w="0">
            <a:noFill/>
          </a:ln>
        </p:spPr>
        <p:style>
          <a:lnRef idx="0"/>
          <a:fillRef idx="0"/>
          <a:effectRef idx="0"/>
          <a:fontRef idx="minor"/>
        </p:style>
        <p:txBody>
          <a:bodyPr lIns="92160" rIns="92160" tIns="46080" bIns="46080" anchor="t">
            <a:noAutofit/>
          </a:bodyPr>
          <a:p>
            <a:pPr marL="343080" indent="-34308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7" name="PlaceHolder 1"/>
          <p:cNvSpPr>
            <a:spLocks noGrp="1"/>
          </p:cNvSpPr>
          <p:nvPr>
            <p:ph type="title"/>
          </p:nvPr>
        </p:nvSpPr>
        <p:spPr>
          <a:xfrm>
            <a:off x="685800" y="609480"/>
            <a:ext cx="7772400" cy="533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sng">
                <a:solidFill>
                  <a:srgbClr val="ff0000"/>
                </a:solidFill>
                <a:effectLst/>
                <a:uFillTx/>
                <a:latin typeface="Times New Roman"/>
              </a:rPr>
              <a:t>Quiz</a:t>
            </a:r>
            <a:endParaRPr b="0" lang="en-US" sz="4000" strike="noStrike" u="none">
              <a:solidFill>
                <a:srgbClr val="000000"/>
              </a:solidFill>
              <a:effectLst/>
              <a:uFillTx/>
              <a:latin typeface="Times New Roman"/>
            </a:endParaRPr>
          </a:p>
        </p:txBody>
      </p:sp>
      <p:sp>
        <p:nvSpPr>
          <p:cNvPr id="348" name="PlaceHolder 2"/>
          <p:cNvSpPr>
            <a:spLocks noGrp="1"/>
          </p:cNvSpPr>
          <p:nvPr>
            <p:ph/>
          </p:nvPr>
        </p:nvSpPr>
        <p:spPr>
          <a:xfrm>
            <a:off x="914400" y="1447920"/>
            <a:ext cx="7238880" cy="4876560"/>
          </a:xfrm>
          <a:prstGeom prst="rect">
            <a:avLst/>
          </a:prstGeom>
          <a:noFill/>
          <a:ln w="0">
            <a:noFill/>
          </a:ln>
        </p:spPr>
        <p:txBody>
          <a:bodyPr lIns="90000" rIns="90000" tIns="46800" bIns="46800" anchor="t">
            <a:normAutofit/>
          </a:bodyPr>
          <a:p>
            <a:pPr marL="631800" indent="0">
              <a:spcBef>
                <a:spcPts val="601"/>
              </a:spcBef>
              <a:buNone/>
              <a:tabLst>
                <a:tab algn="l" pos="6318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631800" indent="-631800">
              <a:spcBef>
                <a:spcPts val="601"/>
              </a:spcBef>
              <a:buNone/>
              <a:tabLst>
                <a:tab algn="l" pos="0"/>
                <a:tab algn="l" pos="6318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Times New Roman"/>
              </a:rPr>
              <a:t>Q5</a:t>
            </a:r>
            <a:r>
              <a:rPr b="0" lang="en-US" sz="2400" strike="noStrike" u="none">
                <a:solidFill>
                  <a:srgbClr val="3333cc"/>
                </a:solidFill>
                <a:effectLst/>
                <a:uFillTx/>
                <a:latin typeface="Times New Roman"/>
              </a:rPr>
              <a:t>: Portfolio A consists of:</a:t>
            </a:r>
            <a:endParaRPr b="0" lang="en-US" sz="2400" strike="noStrike" u="none">
              <a:solidFill>
                <a:srgbClr val="000000"/>
              </a:solidFill>
              <a:effectLst/>
              <a:uFillTx/>
              <a:latin typeface="Times New Roman"/>
            </a:endParaRPr>
          </a:p>
          <a:p>
            <a:pPr marL="631800" indent="-631800">
              <a:spcBef>
                <a:spcPts val="601"/>
              </a:spcBef>
              <a:buNone/>
              <a:tabLst>
                <a:tab algn="l" pos="0"/>
                <a:tab algn="l" pos="6318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a:t>
            </a:r>
            <a:r>
              <a:rPr b="0" lang="en-US" sz="2400" strike="noStrike" u="none">
                <a:solidFill>
                  <a:srgbClr val="3333cc"/>
                </a:solidFill>
                <a:effectLst/>
                <a:uFillTx/>
                <a:latin typeface="Times New Roman"/>
              </a:rPr>
              <a:t>Scott Neal VaR = $3 million (long position),</a:t>
            </a:r>
            <a:endParaRPr b="0" lang="en-US" sz="2400" strike="noStrike" u="none">
              <a:solidFill>
                <a:srgbClr val="000000"/>
              </a:solidFill>
              <a:effectLst/>
              <a:uFillTx/>
              <a:latin typeface="Times New Roman"/>
            </a:endParaRPr>
          </a:p>
          <a:p>
            <a:pPr marL="631800" indent="-631800">
              <a:spcBef>
                <a:spcPts val="601"/>
              </a:spcBef>
              <a:buNone/>
              <a:tabLst>
                <a:tab algn="l" pos="0"/>
                <a:tab algn="l" pos="6318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a:t>
            </a:r>
            <a:r>
              <a:rPr b="0" lang="en-US" sz="2400" strike="noStrike" u="none">
                <a:solidFill>
                  <a:srgbClr val="3333cc"/>
                </a:solidFill>
                <a:effectLst/>
                <a:uFillTx/>
                <a:latin typeface="Times New Roman"/>
              </a:rPr>
              <a:t>Brad McKay VaR = $4 million (long position),</a:t>
            </a:r>
            <a:endParaRPr b="0" lang="en-US" sz="2400" strike="noStrike" u="none">
              <a:solidFill>
                <a:srgbClr val="000000"/>
              </a:solidFill>
              <a:effectLst/>
              <a:uFillTx/>
              <a:latin typeface="Times New Roman"/>
            </a:endParaRPr>
          </a:p>
          <a:p>
            <a:pPr marL="631800" indent="-631800">
              <a:spcBef>
                <a:spcPts val="601"/>
              </a:spcBef>
              <a:buNone/>
              <a:tabLst>
                <a:tab algn="l" pos="0"/>
                <a:tab algn="l" pos="6318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a:t>
            </a:r>
            <a:r>
              <a:rPr b="0" lang="en-US" sz="2400" strike="noStrike" u="none">
                <a:solidFill>
                  <a:srgbClr val="3333cc"/>
                </a:solidFill>
                <a:effectLst/>
                <a:uFillTx/>
                <a:latin typeface="Times New Roman"/>
              </a:rPr>
              <a:t>Correlation between Scott and Brad is “.5”,</a:t>
            </a:r>
            <a:endParaRPr b="0" lang="en-US" sz="2400" strike="noStrike" u="none">
              <a:solidFill>
                <a:srgbClr val="000000"/>
              </a:solidFill>
              <a:effectLst/>
              <a:uFillTx/>
              <a:latin typeface="Times New Roman"/>
            </a:endParaRPr>
          </a:p>
          <a:p>
            <a:pPr marL="631800" indent="-631800">
              <a:spcBef>
                <a:spcPts val="601"/>
              </a:spcBef>
              <a:buNone/>
              <a:tabLst>
                <a:tab algn="l" pos="0"/>
                <a:tab algn="l" pos="6318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a:t>
            </a:r>
            <a:r>
              <a:rPr b="0" lang="en-US" sz="2400" strike="noStrike" u="none">
                <a:solidFill>
                  <a:srgbClr val="3333cc"/>
                </a:solidFill>
                <a:effectLst/>
                <a:uFillTx/>
                <a:latin typeface="Times New Roman"/>
              </a:rPr>
              <a:t>what is the portfolio VaR? </a:t>
            </a:r>
            <a:endParaRPr b="0" lang="en-US" sz="2400" strike="noStrike" u="none">
              <a:solidFill>
                <a:srgbClr val="000000"/>
              </a:solidFill>
              <a:effectLst/>
              <a:uFillTx/>
              <a:latin typeface="Times New Roman"/>
            </a:endParaRPr>
          </a:p>
          <a:p>
            <a:pPr marL="631800" indent="-631800">
              <a:spcBef>
                <a:spcPts val="601"/>
              </a:spcBef>
              <a:buNone/>
              <a:tabLst>
                <a:tab algn="l" pos="0"/>
                <a:tab algn="l" pos="6318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Times New Roman"/>
              </a:rPr>
              <a:t>  A:  </a:t>
            </a:r>
            <a:r>
              <a:rPr b="1" lang="en-US" sz="2400" strike="noStrike" u="none">
                <a:solidFill>
                  <a:srgbClr val="ff0000"/>
                </a:solidFill>
                <a:effectLst/>
                <a:uFillTx/>
                <a:latin typeface="Times New Roman"/>
              </a:rPr>
              <a:t>	</a:t>
            </a:r>
            <a:r>
              <a:rPr b="1" lang="en-US" sz="2400" strike="noStrike" u="none">
                <a:solidFill>
                  <a:srgbClr val="ff0000"/>
                </a:solidFill>
                <a:effectLst/>
                <a:uFillTx/>
                <a:latin typeface="Times New Roman"/>
              </a:rPr>
              <a:t>Portfolio A VaR is ~$6 million</a:t>
            </a:r>
            <a:endParaRPr b="0" lang="en-US" sz="2400" strike="noStrike" u="none">
              <a:solidFill>
                <a:srgbClr val="000000"/>
              </a:solidFill>
              <a:effectLst/>
              <a:uFillTx/>
              <a:latin typeface="Times New Roman"/>
            </a:endParaRPr>
          </a:p>
          <a:p>
            <a:pPr marL="631800" indent="-631800">
              <a:spcBef>
                <a:spcPts val="601"/>
              </a:spcBef>
              <a:buNone/>
              <a:tabLst>
                <a:tab algn="l" pos="0"/>
                <a:tab algn="l" pos="6318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Times New Roman"/>
              </a:rPr>
              <a:t>	</a:t>
            </a:r>
            <a:r>
              <a:rPr b="1" lang="en-US" sz="2400" strike="noStrike" u="none">
                <a:solidFill>
                  <a:srgbClr val="ff0000"/>
                </a:solidFill>
                <a:effectLst/>
                <a:uFillTx/>
                <a:latin typeface="Times New Roman"/>
              </a:rPr>
              <a:t>sqrt(3</a:t>
            </a:r>
            <a:r>
              <a:rPr b="1" lang="en-US" sz="2400" strike="noStrike" u="none" baseline="30000">
                <a:solidFill>
                  <a:srgbClr val="ff0000"/>
                </a:solidFill>
                <a:effectLst/>
                <a:uFillTx/>
                <a:latin typeface="Times New Roman"/>
              </a:rPr>
              <a:t>2 </a:t>
            </a:r>
            <a:r>
              <a:rPr b="1" lang="en-US" sz="2400" strike="noStrike" u="none">
                <a:solidFill>
                  <a:srgbClr val="ff0000"/>
                </a:solidFill>
                <a:effectLst/>
                <a:uFillTx/>
                <a:latin typeface="Times New Roman"/>
              </a:rPr>
              <a:t>+</a:t>
            </a:r>
            <a:r>
              <a:rPr b="1" lang="en-US" sz="2400" strike="noStrike" u="none" baseline="30000">
                <a:solidFill>
                  <a:srgbClr val="ff0000"/>
                </a:solidFill>
                <a:effectLst/>
                <a:uFillTx/>
                <a:latin typeface="Times New Roman"/>
              </a:rPr>
              <a:t> </a:t>
            </a:r>
            <a:r>
              <a:rPr b="1" lang="en-US" sz="2400" strike="noStrike" u="none">
                <a:solidFill>
                  <a:srgbClr val="ff0000"/>
                </a:solidFill>
                <a:effectLst/>
                <a:uFillTx/>
                <a:latin typeface="Times New Roman"/>
              </a:rPr>
              <a:t>4</a:t>
            </a:r>
            <a:r>
              <a:rPr b="1" lang="en-US" sz="2400" strike="noStrike" u="none" baseline="30000">
                <a:solidFill>
                  <a:srgbClr val="ff0000"/>
                </a:solidFill>
                <a:effectLst/>
                <a:uFillTx/>
                <a:latin typeface="Times New Roman"/>
              </a:rPr>
              <a:t>2 </a:t>
            </a:r>
            <a:r>
              <a:rPr b="1" lang="en-US" sz="2400" strike="noStrike" u="none">
                <a:solidFill>
                  <a:srgbClr val="ff0000"/>
                </a:solidFill>
                <a:effectLst/>
                <a:uFillTx/>
                <a:latin typeface="Times New Roman"/>
              </a:rPr>
              <a:t>+ 2*3*4*0.5) = sqrt (37) = ~ 6</a:t>
            </a:r>
            <a:endParaRPr b="0" lang="en-US" sz="2400" strike="noStrike" u="none">
              <a:solidFill>
                <a:srgbClr val="000000"/>
              </a:solidFill>
              <a:effectLst/>
              <a:uFillTx/>
              <a:latin typeface="Times New Roman"/>
            </a:endParaRPr>
          </a:p>
        </p:txBody>
      </p:sp>
      <p:sp>
        <p:nvSpPr>
          <p:cNvPr id="349" name=""/>
          <p:cNvSpPr/>
          <p:nvPr/>
        </p:nvSpPr>
        <p:spPr>
          <a:xfrm>
            <a:off x="838080" y="2438280"/>
            <a:ext cx="8077320" cy="1067040"/>
          </a:xfrm>
          <a:prstGeom prst="rect">
            <a:avLst/>
          </a:prstGeom>
          <a:noFill/>
          <a:ln w="0">
            <a:noFill/>
          </a:ln>
        </p:spPr>
        <p:style>
          <a:lnRef idx="0"/>
          <a:fillRef idx="0"/>
          <a:effectRef idx="0"/>
          <a:fontRef idx="minor"/>
        </p:style>
        <p:txBody>
          <a:bodyPr lIns="92160" rIns="92160" tIns="46080" bIns="46080" anchor="t">
            <a:noAutofit/>
          </a:bodyPr>
          <a:p>
            <a:pPr marL="343080" indent="-34308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0" name="PlaceHolder 1"/>
          <p:cNvSpPr>
            <a:spLocks noGrp="1"/>
          </p:cNvSpPr>
          <p:nvPr>
            <p:ph type="title"/>
          </p:nvPr>
        </p:nvSpPr>
        <p:spPr>
          <a:xfrm>
            <a:off x="685800" y="609480"/>
            <a:ext cx="7772400" cy="533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sng">
                <a:solidFill>
                  <a:srgbClr val="ff0000"/>
                </a:solidFill>
                <a:effectLst/>
                <a:uFillTx/>
                <a:latin typeface="Times New Roman"/>
              </a:rPr>
              <a:t>Quiz</a:t>
            </a:r>
            <a:endParaRPr b="0" lang="en-US" sz="4000" strike="noStrike" u="none">
              <a:solidFill>
                <a:srgbClr val="000000"/>
              </a:solidFill>
              <a:effectLst/>
              <a:uFillTx/>
              <a:latin typeface="Times New Roman"/>
            </a:endParaRPr>
          </a:p>
        </p:txBody>
      </p:sp>
      <p:sp>
        <p:nvSpPr>
          <p:cNvPr id="351" name="PlaceHolder 2"/>
          <p:cNvSpPr>
            <a:spLocks noGrp="1"/>
          </p:cNvSpPr>
          <p:nvPr>
            <p:ph/>
          </p:nvPr>
        </p:nvSpPr>
        <p:spPr>
          <a:xfrm>
            <a:off x="914400" y="1523520"/>
            <a:ext cx="7238880" cy="4876920"/>
          </a:xfrm>
          <a:prstGeom prst="rect">
            <a:avLst/>
          </a:prstGeom>
          <a:noFill/>
          <a:ln w="0">
            <a:noFill/>
          </a:ln>
        </p:spPr>
        <p:txBody>
          <a:bodyPr lIns="90000" rIns="90000" tIns="46800" bIns="46800" anchor="t">
            <a:normAutofit/>
          </a:bodyPr>
          <a:p>
            <a:pPr marL="63180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Times New Roman"/>
              </a:rPr>
              <a:t>Q6</a:t>
            </a:r>
            <a:r>
              <a:rPr b="0" lang="en-US" sz="2400" strike="noStrike" u="none">
                <a:solidFill>
                  <a:srgbClr val="3333cc"/>
                </a:solidFill>
                <a:effectLst/>
                <a:uFillTx/>
                <a:latin typeface="Times New Roman"/>
              </a:rPr>
              <a:t>:  East portfolio consists of:</a:t>
            </a:r>
            <a:endParaRPr b="0" lang="en-US" sz="2400" strike="noStrike" u="none">
              <a:solidFill>
                <a:srgbClr val="000000"/>
              </a:solidFill>
              <a:effectLst/>
              <a:uFillTx/>
              <a:latin typeface="Times New Roman"/>
            </a:endParaRPr>
          </a:p>
          <a:p>
            <a:pPr marL="631800" indent="-63180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a:t>
            </a:r>
            <a:r>
              <a:rPr b="0" lang="en-US" sz="2000" strike="noStrike" u="none">
                <a:solidFill>
                  <a:srgbClr val="3333cc"/>
                </a:solidFill>
                <a:effectLst/>
                <a:uFillTx/>
                <a:latin typeface="Times New Roman"/>
              </a:rPr>
              <a:t>Scott’s Component VaR = $8 million (short position),</a:t>
            </a:r>
            <a:endParaRPr b="0" lang="en-US" sz="2000" strike="noStrike" u="none">
              <a:solidFill>
                <a:srgbClr val="000000"/>
              </a:solidFill>
              <a:effectLst/>
              <a:uFillTx/>
              <a:latin typeface="Times New Roman"/>
            </a:endParaRPr>
          </a:p>
          <a:p>
            <a:pPr marL="631800" indent="-63180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Times New Roman"/>
              </a:rPr>
              <a:t>	</a:t>
            </a:r>
            <a:r>
              <a:rPr b="0" lang="en-US" sz="2000" strike="noStrike" u="none">
                <a:solidFill>
                  <a:srgbClr val="3333cc"/>
                </a:solidFill>
                <a:effectLst/>
                <a:uFillTx/>
                <a:latin typeface="Times New Roman"/>
              </a:rPr>
              <a:t>Brad’s Component VaR = -$5 million (long position),</a:t>
            </a:r>
            <a:endParaRPr b="0" lang="en-US" sz="2000" strike="noStrike" u="none">
              <a:solidFill>
                <a:srgbClr val="000000"/>
              </a:solidFill>
              <a:effectLst/>
              <a:uFillTx/>
              <a:latin typeface="Times New Roman"/>
            </a:endParaRPr>
          </a:p>
          <a:p>
            <a:pPr marL="631800" indent="-63180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Times New Roman"/>
              </a:rPr>
              <a:t>	</a:t>
            </a:r>
            <a:r>
              <a:rPr b="0" lang="en-US" sz="2000" strike="noStrike" u="none">
                <a:solidFill>
                  <a:srgbClr val="3333cc"/>
                </a:solidFill>
                <a:effectLst/>
                <a:uFillTx/>
                <a:latin typeface="Times New Roman"/>
              </a:rPr>
              <a:t>Sandra’s Component VaR = $20 million (short position),</a:t>
            </a:r>
            <a:endParaRPr b="0" lang="en-US" sz="2000" strike="noStrike" u="none">
              <a:solidFill>
                <a:srgbClr val="000000"/>
              </a:solidFill>
              <a:effectLst/>
              <a:uFillTx/>
              <a:latin typeface="Times New Roman"/>
            </a:endParaRPr>
          </a:p>
          <a:p>
            <a:pPr marL="631800" indent="-63180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Times New Roman"/>
              </a:rPr>
              <a:t>	</a:t>
            </a:r>
            <a:r>
              <a:rPr b="0" lang="en-US" sz="2000" strike="noStrike" u="none">
                <a:solidFill>
                  <a:srgbClr val="3333cc"/>
                </a:solidFill>
                <a:effectLst/>
                <a:uFillTx/>
                <a:latin typeface="Times New Roman"/>
              </a:rPr>
              <a:t>Susan’s Component VaR = -$3 million (long position),</a:t>
            </a:r>
            <a:endParaRPr b="0" lang="en-US" sz="20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a:t>
            </a:r>
            <a:r>
              <a:rPr b="0" lang="en-US" sz="2400" strike="noStrike" u="none">
                <a:solidFill>
                  <a:srgbClr val="3333cc"/>
                </a:solidFill>
                <a:effectLst/>
                <a:uFillTx/>
                <a:latin typeface="Times New Roman"/>
              </a:rPr>
              <a:t>What is East VaR?</a:t>
            </a:r>
            <a:endParaRPr b="0" lang="en-US" sz="2400" strike="noStrike" u="none">
              <a:solidFill>
                <a:srgbClr val="000000"/>
              </a:solidFill>
              <a:effectLst/>
              <a:uFillTx/>
              <a:latin typeface="Times New Roman"/>
            </a:endParaRPr>
          </a:p>
          <a:p>
            <a:pPr marL="631800" indent="-6318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52" name=""/>
          <p:cNvSpPr/>
          <p:nvPr/>
        </p:nvSpPr>
        <p:spPr>
          <a:xfrm>
            <a:off x="838080" y="2438280"/>
            <a:ext cx="8077320" cy="1067040"/>
          </a:xfrm>
          <a:prstGeom prst="rect">
            <a:avLst/>
          </a:prstGeom>
          <a:noFill/>
          <a:ln w="0">
            <a:noFill/>
          </a:ln>
        </p:spPr>
        <p:style>
          <a:lnRef idx="0"/>
          <a:fillRef idx="0"/>
          <a:effectRef idx="0"/>
          <a:fontRef idx="minor"/>
        </p:style>
        <p:txBody>
          <a:bodyPr lIns="92160" rIns="92160" tIns="46080" bIns="46080" anchor="t">
            <a:noAutofit/>
          </a:bodyPr>
          <a:p>
            <a:pPr marL="343080" indent="-34308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3" name="PlaceHolder 1"/>
          <p:cNvSpPr>
            <a:spLocks noGrp="1"/>
          </p:cNvSpPr>
          <p:nvPr>
            <p:ph type="title"/>
          </p:nvPr>
        </p:nvSpPr>
        <p:spPr>
          <a:xfrm>
            <a:off x="685800" y="609480"/>
            <a:ext cx="7772400" cy="533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sng">
                <a:solidFill>
                  <a:srgbClr val="ff0000"/>
                </a:solidFill>
                <a:effectLst/>
                <a:uFillTx/>
                <a:latin typeface="Times New Roman"/>
              </a:rPr>
              <a:t>Quiz</a:t>
            </a:r>
            <a:endParaRPr b="0" lang="en-US" sz="4000" strike="noStrike" u="none">
              <a:solidFill>
                <a:srgbClr val="000000"/>
              </a:solidFill>
              <a:effectLst/>
              <a:uFillTx/>
              <a:latin typeface="Times New Roman"/>
            </a:endParaRPr>
          </a:p>
        </p:txBody>
      </p:sp>
      <p:sp>
        <p:nvSpPr>
          <p:cNvPr id="354" name="PlaceHolder 2"/>
          <p:cNvSpPr>
            <a:spLocks noGrp="1"/>
          </p:cNvSpPr>
          <p:nvPr>
            <p:ph/>
          </p:nvPr>
        </p:nvSpPr>
        <p:spPr>
          <a:xfrm>
            <a:off x="990720" y="1447920"/>
            <a:ext cx="7238880" cy="4876560"/>
          </a:xfrm>
          <a:prstGeom prst="rect">
            <a:avLst/>
          </a:prstGeom>
          <a:noFill/>
          <a:ln w="0">
            <a:noFill/>
          </a:ln>
        </p:spPr>
        <p:txBody>
          <a:bodyPr lIns="90000" rIns="90000" tIns="46800" bIns="46800" anchor="t">
            <a:normAutofit/>
          </a:bodyPr>
          <a:p>
            <a:pPr marL="5716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marL="571680" indent="-5716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0000"/>
                </a:solidFill>
                <a:effectLst/>
                <a:uFillTx/>
                <a:latin typeface="Times New Roman"/>
              </a:rPr>
              <a:t>Q6</a:t>
            </a:r>
            <a:r>
              <a:rPr b="0" lang="en-US" sz="2800" strike="noStrike" u="none">
                <a:solidFill>
                  <a:srgbClr val="3333cc"/>
                </a:solidFill>
                <a:effectLst/>
                <a:uFillTx/>
                <a:latin typeface="Times New Roman"/>
              </a:rPr>
              <a:t>:</a:t>
            </a:r>
            <a:r>
              <a:rPr b="0" lang="en-US" sz="2400" strike="noStrike" u="none">
                <a:solidFill>
                  <a:srgbClr val="3333cc"/>
                </a:solidFill>
                <a:effectLst/>
                <a:uFillTx/>
                <a:latin typeface="Times New Roman"/>
              </a:rPr>
              <a:t>East portfolio consists of:</a:t>
            </a:r>
            <a:endParaRPr b="0" lang="en-US" sz="2400" strike="noStrike" u="none">
              <a:solidFill>
                <a:srgbClr val="000000"/>
              </a:solidFill>
              <a:effectLst/>
              <a:uFillTx/>
              <a:latin typeface="Times New Roman"/>
            </a:endParaRPr>
          </a:p>
          <a:p>
            <a:pPr marL="571680" indent="-5716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a:t>
            </a:r>
            <a:r>
              <a:rPr b="0" lang="en-US" sz="2000" strike="noStrike" u="none">
                <a:solidFill>
                  <a:srgbClr val="3333cc"/>
                </a:solidFill>
                <a:effectLst/>
                <a:uFillTx/>
                <a:latin typeface="Times New Roman"/>
              </a:rPr>
              <a:t>Scott’s Component VaR = $8 million (short position),</a:t>
            </a:r>
            <a:endParaRPr b="0" lang="en-US" sz="2000" strike="noStrike" u="none">
              <a:solidFill>
                <a:srgbClr val="000000"/>
              </a:solidFill>
              <a:effectLst/>
              <a:uFillTx/>
              <a:latin typeface="Times New Roman"/>
            </a:endParaRPr>
          </a:p>
          <a:p>
            <a:pPr marL="571680" indent="-5716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Times New Roman"/>
              </a:rPr>
              <a:t>	</a:t>
            </a:r>
            <a:r>
              <a:rPr b="0" lang="en-US" sz="2000" strike="noStrike" u="none">
                <a:solidFill>
                  <a:srgbClr val="3333cc"/>
                </a:solidFill>
                <a:effectLst/>
                <a:uFillTx/>
                <a:latin typeface="Times New Roman"/>
              </a:rPr>
              <a:t>Brad’s Component VaR = -$5 million (long position),</a:t>
            </a:r>
            <a:endParaRPr b="0" lang="en-US" sz="2000" strike="noStrike" u="none">
              <a:solidFill>
                <a:srgbClr val="000000"/>
              </a:solidFill>
              <a:effectLst/>
              <a:uFillTx/>
              <a:latin typeface="Times New Roman"/>
            </a:endParaRPr>
          </a:p>
          <a:p>
            <a:pPr marL="571680" indent="-5716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Times New Roman"/>
              </a:rPr>
              <a:t>	</a:t>
            </a:r>
            <a:r>
              <a:rPr b="0" lang="en-US" sz="2000" strike="noStrike" u="none">
                <a:solidFill>
                  <a:srgbClr val="3333cc"/>
                </a:solidFill>
                <a:effectLst/>
                <a:uFillTx/>
                <a:latin typeface="Times New Roman"/>
              </a:rPr>
              <a:t>Sandra’s Component VaR = $20 million (short position),</a:t>
            </a:r>
            <a:endParaRPr b="0" lang="en-US" sz="2000" strike="noStrike" u="none">
              <a:solidFill>
                <a:srgbClr val="000000"/>
              </a:solidFill>
              <a:effectLst/>
              <a:uFillTx/>
              <a:latin typeface="Times New Roman"/>
            </a:endParaRPr>
          </a:p>
          <a:p>
            <a:pPr marL="571680" indent="-5716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Times New Roman"/>
              </a:rPr>
              <a:t>	</a:t>
            </a:r>
            <a:r>
              <a:rPr b="0" lang="en-US" sz="2000" strike="noStrike" u="none">
                <a:solidFill>
                  <a:srgbClr val="3333cc"/>
                </a:solidFill>
                <a:effectLst/>
                <a:uFillTx/>
                <a:latin typeface="Times New Roman"/>
              </a:rPr>
              <a:t>Susan’s Component VaR = -$3 million (long position),</a:t>
            </a:r>
            <a:endParaRPr b="0" lang="en-US" sz="2000" strike="noStrike" u="none">
              <a:solidFill>
                <a:srgbClr val="000000"/>
              </a:solidFill>
              <a:effectLst/>
              <a:uFillTx/>
              <a:latin typeface="Times New Roman"/>
            </a:endParaRPr>
          </a:p>
          <a:p>
            <a:pPr marL="571680" indent="-5716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a:t>
            </a:r>
            <a:r>
              <a:rPr b="0" lang="en-US" sz="2400" strike="noStrike" u="none">
                <a:solidFill>
                  <a:srgbClr val="3333cc"/>
                </a:solidFill>
                <a:effectLst/>
                <a:uFillTx/>
                <a:latin typeface="Times New Roman"/>
              </a:rPr>
              <a:t>What is East VaR?</a:t>
            </a:r>
            <a:r>
              <a:rPr b="0" lang="en-US" sz="2800" strike="noStrike" u="none">
                <a:solidFill>
                  <a:srgbClr val="3333cc"/>
                </a:solidFill>
                <a:effectLst/>
                <a:uFillTx/>
                <a:latin typeface="Times New Roman"/>
              </a:rPr>
              <a:t> </a:t>
            </a:r>
            <a:endParaRPr b="0" lang="en-US" sz="2800" strike="noStrike" u="none">
              <a:solidFill>
                <a:srgbClr val="000000"/>
              </a:solidFill>
              <a:effectLst/>
              <a:uFillTx/>
              <a:latin typeface="Times New Roman"/>
            </a:endParaRPr>
          </a:p>
          <a:p>
            <a:pPr marL="571680" indent="-5716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cc"/>
                </a:solidFill>
                <a:effectLst/>
                <a:uFillTx/>
                <a:latin typeface="Times New Roman"/>
              </a:rPr>
              <a:t> </a:t>
            </a:r>
            <a:r>
              <a:rPr b="1" lang="en-US" sz="2800" strike="noStrike" u="none">
                <a:solidFill>
                  <a:srgbClr val="ff0000"/>
                </a:solidFill>
                <a:effectLst/>
                <a:uFillTx/>
                <a:latin typeface="Times New Roman"/>
              </a:rPr>
              <a:t>A:  East VaR is $20 million (8 - 5 +20 - 3)</a:t>
            </a:r>
            <a:endParaRPr b="0" lang="en-US" sz="2800" strike="noStrike" u="none">
              <a:solidFill>
                <a:srgbClr val="000000"/>
              </a:solidFill>
              <a:effectLst/>
              <a:uFillTx/>
              <a:latin typeface="Times New Roman"/>
            </a:endParaRPr>
          </a:p>
        </p:txBody>
      </p:sp>
      <p:sp>
        <p:nvSpPr>
          <p:cNvPr id="355" name=""/>
          <p:cNvSpPr/>
          <p:nvPr/>
        </p:nvSpPr>
        <p:spPr>
          <a:xfrm>
            <a:off x="838080" y="2438280"/>
            <a:ext cx="8077320" cy="1067040"/>
          </a:xfrm>
          <a:prstGeom prst="rect">
            <a:avLst/>
          </a:prstGeom>
          <a:noFill/>
          <a:ln w="0">
            <a:noFill/>
          </a:ln>
        </p:spPr>
        <p:style>
          <a:lnRef idx="0"/>
          <a:fillRef idx="0"/>
          <a:effectRef idx="0"/>
          <a:fontRef idx="minor"/>
        </p:style>
        <p:txBody>
          <a:bodyPr lIns="92160" rIns="92160" tIns="46080" bIns="46080" anchor="t">
            <a:noAutofit/>
          </a:bodyPr>
          <a:p>
            <a:pPr marL="343080" indent="-34308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6"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Enron VaR Systems Overview</a:t>
            </a:r>
            <a:endParaRPr b="0" lang="en-US" sz="4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357" name=""/>
          <p:cNvGraphicFramePr/>
          <p:nvPr/>
        </p:nvGraphicFramePr>
        <p:xfrm>
          <a:off x="304920" y="914400"/>
          <a:ext cx="8305560" cy="4781520"/>
        </p:xfrm>
        <a:graphic>
          <a:graphicData uri="http://schemas.openxmlformats.org/presentationml/2006/ole">
            <p:oleObj r:id="rId1" spid="">
              <p:embed/>
              <p:pic>
                <p:nvPicPr>
                  <p:cNvPr id="358" name="" descr=""/>
                  <p:cNvPicPr/>
                  <p:nvPr/>
                </p:nvPicPr>
                <p:blipFill>
                  <a:blip r:embed="rId2"/>
                  <a:stretch/>
                </p:blipFill>
                <p:spPr>
                  <a:xfrm>
                    <a:off x="304920" y="914400"/>
                    <a:ext cx="8305560" cy="47815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9" name="PlaceHolder 1"/>
          <p:cNvSpPr>
            <a:spLocks noGrp="1"/>
          </p:cNvSpPr>
          <p:nvPr>
            <p:ph type="title"/>
          </p:nvPr>
        </p:nvSpPr>
        <p:spPr>
          <a:xfrm>
            <a:off x="838080" y="3805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Times New Roman"/>
              </a:rPr>
              <a:t>RisktRAC Roles</a:t>
            </a:r>
            <a:endParaRPr b="0" lang="en-US" sz="4400" strike="noStrike" u="none">
              <a:solidFill>
                <a:srgbClr val="000000"/>
              </a:solidFill>
              <a:effectLst/>
              <a:uFillTx/>
              <a:latin typeface="Times New Roman"/>
            </a:endParaRPr>
          </a:p>
        </p:txBody>
      </p:sp>
      <p:sp>
        <p:nvSpPr>
          <p:cNvPr id="360" name=""/>
          <p:cNvSpPr/>
          <p:nvPr/>
        </p:nvSpPr>
        <p:spPr>
          <a:xfrm>
            <a:off x="406440" y="2133720"/>
            <a:ext cx="2031840" cy="2361960"/>
          </a:xfrm>
          <a:prstGeom prst="rect">
            <a:avLst/>
          </a:prstGeom>
          <a:solidFill>
            <a:srgbClr val="0066ff"/>
          </a:solidFill>
          <a:ln w="381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Commercial/</a:t>
            </a:r>
            <a:endParaRPr b="0" lang="en-US" sz="2000" strike="noStrike" u="none">
              <a:solidFill>
                <a:srgbClr val="000000"/>
              </a:solidFill>
              <a:effectLst/>
              <a:uFillTx/>
              <a:latin typeface="Times New Roman"/>
            </a:endParaRPr>
          </a:p>
          <a:p>
            <a:pPr algn="ctr">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Book Admins</a:t>
            </a:r>
            <a:endParaRPr b="0" lang="en-US" sz="2000" strike="noStrike" u="none">
              <a:solidFill>
                <a:srgbClr val="000000"/>
              </a:solidFill>
              <a:effectLst/>
              <a:uFillTx/>
              <a:latin typeface="Times New Roman"/>
            </a:endParaRPr>
          </a:p>
          <a:p>
            <a:pPr algn="ctr">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Times New Roman"/>
              </a:rPr>
              <a:t> Books</a:t>
            </a:r>
            <a:endParaRPr b="0" lang="en-US" sz="1500" strike="noStrike" u="none">
              <a:solidFill>
                <a:srgbClr val="000000"/>
              </a:solidFill>
              <a:effectLst/>
              <a:uFillTx/>
              <a:latin typeface="Times New Roman"/>
            </a:endParaRPr>
          </a:p>
          <a:p>
            <a:pPr algn="ctr">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Times New Roman"/>
              </a:rPr>
              <a:t>Curves</a:t>
            </a:r>
            <a:endParaRPr b="0" lang="en-US" sz="1500" strike="noStrike" u="none">
              <a:solidFill>
                <a:srgbClr val="000000"/>
              </a:solidFill>
              <a:effectLst/>
              <a:uFillTx/>
              <a:latin typeface="Times New Roman"/>
            </a:endParaRPr>
          </a:p>
          <a:p>
            <a:pPr algn="ctr">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Times New Roman"/>
              </a:rPr>
              <a:t>Conv. Factors</a:t>
            </a:r>
            <a:endParaRPr b="0" lang="en-US" sz="1500" strike="noStrike" u="none">
              <a:solidFill>
                <a:srgbClr val="000000"/>
              </a:solidFill>
              <a:effectLst/>
              <a:uFillTx/>
              <a:latin typeface="Times New Roman"/>
            </a:endParaRPr>
          </a:p>
          <a:p>
            <a:pPr algn="ctr">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Times New Roman"/>
              </a:rPr>
              <a:t>Hierarchy Designation</a:t>
            </a:r>
            <a:endParaRPr b="0" lang="en-US" sz="1500" strike="noStrike" u="none">
              <a:solidFill>
                <a:srgbClr val="000000"/>
              </a:solidFill>
              <a:effectLst/>
              <a:uFillTx/>
              <a:latin typeface="Times New Roman"/>
            </a:endParaRPr>
          </a:p>
          <a:p>
            <a:pPr algn="ctr">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Times New Roman"/>
              </a:rPr>
              <a:t>Portfolios</a:t>
            </a:r>
            <a:endParaRPr b="0" lang="en-US" sz="1500" strike="noStrike" u="none">
              <a:solidFill>
                <a:srgbClr val="000000"/>
              </a:solidFill>
              <a:effectLst/>
              <a:uFillTx/>
              <a:latin typeface="Times New Roman"/>
            </a:endParaRPr>
          </a:p>
          <a:p>
            <a:pPr algn="ctr">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Times New Roman"/>
            </a:endParaRPr>
          </a:p>
        </p:txBody>
      </p:sp>
      <p:sp>
        <p:nvSpPr>
          <p:cNvPr id="361" name=""/>
          <p:cNvSpPr/>
          <p:nvPr/>
        </p:nvSpPr>
        <p:spPr>
          <a:xfrm>
            <a:off x="3987720" y="1905120"/>
            <a:ext cx="2286000" cy="1447560"/>
          </a:xfrm>
          <a:prstGeom prst="rect">
            <a:avLst/>
          </a:prstGeom>
          <a:solidFill>
            <a:srgbClr val="0066ff"/>
          </a:solidFill>
          <a:ln w="38160">
            <a:solidFill>
              <a:srgbClr val="000000"/>
            </a:solidFill>
            <a:miter/>
          </a:ln>
        </p:spPr>
        <p:style>
          <a:lnRef idx="0"/>
          <a:fillRef idx="0"/>
          <a:effectRef idx="0"/>
          <a:fontRef idx="minor"/>
        </p:style>
        <p:txBody>
          <a:bodyPr wrap="none" lIns="90000" rIns="90000" tIns="46800" bIns="46800" anchor="ctr">
            <a:noAutofit/>
          </a:bodyPr>
          <a:p>
            <a:pPr algn="ctr">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Risk Controls</a:t>
            </a:r>
            <a:endParaRPr b="0" lang="en-US" sz="2000" strike="noStrike" u="none">
              <a:solidFill>
                <a:srgbClr val="000000"/>
              </a:solidFill>
              <a:effectLst/>
              <a:uFillTx/>
              <a:latin typeface="Times New Roman"/>
            </a:endParaRPr>
          </a:p>
          <a:p>
            <a:pPr algn="ctr">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Times New Roman"/>
              </a:rPr>
              <a:t>Analyze requests</a:t>
            </a:r>
            <a:endParaRPr b="0" lang="en-US" sz="1500" strike="noStrike" u="none">
              <a:solidFill>
                <a:srgbClr val="000000"/>
              </a:solidFill>
              <a:effectLst/>
              <a:uFillTx/>
              <a:latin typeface="Times New Roman"/>
            </a:endParaRPr>
          </a:p>
          <a:p>
            <a:pPr algn="ctr">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Times New Roman"/>
              </a:rPr>
              <a:t>Review for consistency</a:t>
            </a:r>
            <a:endParaRPr b="0" lang="en-US" sz="1500" strike="noStrike" u="none">
              <a:solidFill>
                <a:srgbClr val="000000"/>
              </a:solidFill>
              <a:effectLst/>
              <a:uFillTx/>
              <a:latin typeface="Times New Roman"/>
            </a:endParaRPr>
          </a:p>
          <a:p>
            <a:pPr algn="ctr">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Times New Roman"/>
              </a:rPr>
              <a:t>Post entry problem solving</a:t>
            </a:r>
            <a:endParaRPr b="0" lang="en-US" sz="15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Times New Roman"/>
            </a:endParaRPr>
          </a:p>
        </p:txBody>
      </p:sp>
      <p:sp>
        <p:nvSpPr>
          <p:cNvPr id="362" name=""/>
          <p:cNvSpPr/>
          <p:nvPr/>
        </p:nvSpPr>
        <p:spPr>
          <a:xfrm>
            <a:off x="2387520" y="2971800"/>
            <a:ext cx="160020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3" name=""/>
          <p:cNvSpPr/>
          <p:nvPr/>
        </p:nvSpPr>
        <p:spPr>
          <a:xfrm>
            <a:off x="3987720" y="4343400"/>
            <a:ext cx="1905120" cy="1371600"/>
          </a:xfrm>
          <a:prstGeom prst="ellipse">
            <a:avLst/>
          </a:prstGeom>
          <a:noFill/>
          <a:ln w="3816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RisktRac</a:t>
            </a:r>
            <a:endParaRPr b="0" lang="en-US" sz="2400" strike="noStrike" u="none">
              <a:solidFill>
                <a:srgbClr val="000000"/>
              </a:solidFill>
              <a:effectLst/>
              <a:uFillTx/>
              <a:latin typeface="Times New Roman"/>
            </a:endParaRPr>
          </a:p>
        </p:txBody>
      </p:sp>
      <p:sp>
        <p:nvSpPr>
          <p:cNvPr id="364" name=""/>
          <p:cNvSpPr/>
          <p:nvPr/>
        </p:nvSpPr>
        <p:spPr>
          <a:xfrm>
            <a:off x="4826160" y="3352680"/>
            <a:ext cx="0" cy="99072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5" name=""/>
          <p:cNvSpPr/>
          <p:nvPr/>
        </p:nvSpPr>
        <p:spPr>
          <a:xfrm>
            <a:off x="6883560" y="4267080"/>
            <a:ext cx="1828800" cy="1143000"/>
          </a:xfrm>
          <a:prstGeom prst="rect">
            <a:avLst/>
          </a:prstGeom>
          <a:solidFill>
            <a:srgbClr val="0066ff"/>
          </a:solidFill>
          <a:ln w="38160">
            <a:solidFill>
              <a:srgbClr val="000000"/>
            </a:solidFill>
            <a:miter/>
          </a:ln>
        </p:spPr>
        <p:style>
          <a:lnRef idx="0"/>
          <a:fillRef idx="0"/>
          <a:effectRef idx="0"/>
          <a:fontRef idx="minor"/>
        </p:style>
        <p:txBody>
          <a:bodyPr wrap="none" lIns="90000" rIns="90000" tIns="46800" bIns="46800" anchor="ctr">
            <a:noAutofit/>
          </a:bodyPr>
          <a:p>
            <a:pPr algn="ctr">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RAC</a:t>
            </a:r>
            <a:endParaRPr b="0" lang="en-US" sz="2000" strike="noStrike" u="none">
              <a:solidFill>
                <a:srgbClr val="000000"/>
              </a:solidFill>
              <a:effectLst/>
              <a:uFillTx/>
              <a:latin typeface="Times New Roman"/>
            </a:endParaRPr>
          </a:p>
          <a:p>
            <a:pPr algn="ctr">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Times New Roman"/>
              </a:rPr>
              <a:t>Factor loading</a:t>
            </a:r>
            <a:endParaRPr b="0" lang="en-US" sz="1500" strike="noStrike" u="none">
              <a:solidFill>
                <a:srgbClr val="000000"/>
              </a:solidFill>
              <a:effectLst/>
              <a:uFillTx/>
              <a:latin typeface="Times New Roman"/>
            </a:endParaRPr>
          </a:p>
          <a:p>
            <a:pPr algn="ctr">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Times New Roman"/>
              </a:rPr>
              <a:t>Curve clusters</a:t>
            </a:r>
            <a:endParaRPr b="0" lang="en-US" sz="1500" strike="noStrike" u="none">
              <a:solidFill>
                <a:srgbClr val="000000"/>
              </a:solidFill>
              <a:effectLst/>
              <a:uFillTx/>
              <a:latin typeface="Times New Roman"/>
            </a:endParaRPr>
          </a:p>
          <a:p>
            <a:pPr algn="ctr">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Times New Roman"/>
              </a:rPr>
              <a:t>Price jumps</a:t>
            </a:r>
            <a:endParaRPr b="0" lang="en-US" sz="1500" strike="noStrike" u="none">
              <a:solidFill>
                <a:srgbClr val="000000"/>
              </a:solidFill>
              <a:effectLst/>
              <a:uFillTx/>
              <a:latin typeface="Times New Roman"/>
            </a:endParaRPr>
          </a:p>
        </p:txBody>
      </p:sp>
      <p:sp>
        <p:nvSpPr>
          <p:cNvPr id="366" name=""/>
          <p:cNvSpPr/>
          <p:nvPr/>
        </p:nvSpPr>
        <p:spPr>
          <a:xfrm flipH="1">
            <a:off x="5892840" y="5029200"/>
            <a:ext cx="99072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7" name=""/>
          <p:cNvSpPr/>
          <p:nvPr/>
        </p:nvSpPr>
        <p:spPr>
          <a:xfrm>
            <a:off x="2540160" y="2743200"/>
            <a:ext cx="121896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68" name=""/>
          <p:cNvSpPr/>
          <p:nvPr/>
        </p:nvSpPr>
        <p:spPr>
          <a:xfrm>
            <a:off x="2540160" y="2641680"/>
            <a:ext cx="1295280" cy="594000"/>
          </a:xfrm>
          <a:prstGeom prst="rect">
            <a:avLst/>
          </a:prstGeom>
          <a:noFill/>
          <a:ln w="0">
            <a:noFill/>
          </a:ln>
        </p:spPr>
        <p:style>
          <a:lnRef idx="0"/>
          <a:fillRef idx="0"/>
          <a:effectRef idx="0"/>
          <a:fontRef idx="minor"/>
        </p:style>
        <p:txBody>
          <a:bodyPr lIns="90000" rIns="90000" tIns="46800" bIns="46800" anchor="t">
            <a:spAutoFit/>
          </a:bodyPr>
          <a:p>
            <a:pPr algn="ctr">
              <a:spcBef>
                <a:spcPts val="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RiskTrac</a:t>
            </a:r>
            <a:endParaRPr b="0" lang="en-US" sz="1600" strike="noStrike" u="none">
              <a:solidFill>
                <a:srgbClr val="000000"/>
              </a:solidFill>
              <a:effectLst/>
              <a:uFillTx/>
              <a:latin typeface="Times New Roman"/>
            </a:endParaRPr>
          </a:p>
          <a:p>
            <a:pPr algn="ctr">
              <a:spcBef>
                <a:spcPts val="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request</a:t>
            </a:r>
            <a:endParaRPr b="0" lang="en-US" sz="1600" strike="noStrike" u="none">
              <a:solidFill>
                <a:srgbClr val="000000"/>
              </a:solidFill>
              <a:effectLst/>
              <a:uFillTx/>
              <a:latin typeface="Times New Roman"/>
            </a:endParaRPr>
          </a:p>
        </p:txBody>
      </p:sp>
      <p:sp>
        <p:nvSpPr>
          <p:cNvPr id="369" name=""/>
          <p:cNvSpPr/>
          <p:nvPr/>
        </p:nvSpPr>
        <p:spPr>
          <a:xfrm rot="5353800">
            <a:off x="4650480" y="3679200"/>
            <a:ext cx="68580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input</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85800" y="2282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Market Risk Management</a:t>
            </a:r>
            <a:endParaRPr b="0" lang="en-US" sz="4400" strike="noStrike" u="none">
              <a:solidFill>
                <a:srgbClr val="000000"/>
              </a:solidFill>
              <a:effectLst/>
              <a:uFillTx/>
              <a:latin typeface="Times New Roman"/>
            </a:endParaRPr>
          </a:p>
        </p:txBody>
      </p:sp>
      <p:pic>
        <p:nvPicPr>
          <p:cNvPr id="24" name="" descr=""/>
          <p:cNvPicPr/>
          <p:nvPr/>
        </p:nvPicPr>
        <p:blipFill>
          <a:blip r:embed="rId1"/>
          <a:stretch/>
        </p:blipFill>
        <p:spPr>
          <a:xfrm>
            <a:off x="2743200" y="1600200"/>
            <a:ext cx="3681360" cy="5029200"/>
          </a:xfrm>
          <a:prstGeom prst="rect">
            <a:avLst/>
          </a:prstGeom>
          <a:noFill/>
          <a:ln w="0">
            <a:noFill/>
          </a:ln>
        </p:spPr>
      </p:pic>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0" name="PlaceHolder 1"/>
          <p:cNvSpPr>
            <a:spLocks noGrp="1"/>
          </p:cNvSpPr>
          <p:nvPr>
            <p:ph type="title"/>
          </p:nvPr>
        </p:nvSpPr>
        <p:spPr>
          <a:xfrm>
            <a:off x="685800" y="4568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Times New Roman"/>
              </a:rPr>
              <a:t>VaR Reporting</a:t>
            </a:r>
            <a:endParaRPr b="0" lang="en-US" sz="4400" strike="noStrike" u="none">
              <a:solidFill>
                <a:srgbClr val="000000"/>
              </a:solidFill>
              <a:effectLst/>
              <a:uFillTx/>
              <a:latin typeface="Times New Roman"/>
            </a:endParaRPr>
          </a:p>
        </p:txBody>
      </p:sp>
      <p:sp>
        <p:nvSpPr>
          <p:cNvPr id="371" name=""/>
          <p:cNvSpPr/>
          <p:nvPr/>
        </p:nvSpPr>
        <p:spPr>
          <a:xfrm>
            <a:off x="2895480" y="1828800"/>
            <a:ext cx="3276720" cy="838080"/>
          </a:xfrm>
          <a:prstGeom prst="ellipse">
            <a:avLst/>
          </a:prstGeom>
          <a:solidFill>
            <a:srgbClr val="0066ff"/>
          </a:solidFill>
          <a:ln w="3816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RisktRAC</a:t>
            </a:r>
            <a:endParaRPr b="0" lang="en-US" sz="2400" strike="noStrike" u="none">
              <a:solidFill>
                <a:srgbClr val="000000"/>
              </a:solidFill>
              <a:effectLst/>
              <a:uFillTx/>
              <a:latin typeface="Times New Roman"/>
            </a:endParaRPr>
          </a:p>
        </p:txBody>
      </p:sp>
      <p:sp>
        <p:nvSpPr>
          <p:cNvPr id="372" name=""/>
          <p:cNvSpPr/>
          <p:nvPr/>
        </p:nvSpPr>
        <p:spPr>
          <a:xfrm>
            <a:off x="1066680" y="3886200"/>
            <a:ext cx="1752840" cy="1066680"/>
          </a:xfrm>
          <a:prstGeom prst="rect">
            <a:avLst/>
          </a:prstGeom>
          <a:solidFill>
            <a:srgbClr val="4d4d4d"/>
          </a:solidFill>
          <a:ln w="3816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rac.enron.com</a:t>
            </a:r>
            <a:endParaRPr b="0" lang="en-US" sz="2000" strike="noStrike" u="none">
              <a:solidFill>
                <a:srgbClr val="000000"/>
              </a:solidFill>
              <a:effectLst/>
              <a:uFillTx/>
              <a:latin typeface="Times New Roman"/>
            </a:endParaRPr>
          </a:p>
        </p:txBody>
      </p:sp>
      <p:sp>
        <p:nvSpPr>
          <p:cNvPr id="373" name=""/>
          <p:cNvSpPr/>
          <p:nvPr/>
        </p:nvSpPr>
        <p:spPr>
          <a:xfrm>
            <a:off x="3733920" y="3657600"/>
            <a:ext cx="1523880" cy="1066680"/>
          </a:xfrm>
          <a:prstGeom prst="rect">
            <a:avLst/>
          </a:prstGeom>
          <a:solidFill>
            <a:srgbClr val="4d4d4d"/>
          </a:solidFill>
          <a:ln w="3816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DPR</a:t>
            </a:r>
            <a:endParaRPr b="0" lang="en-US" sz="2000" strike="noStrike" u="none">
              <a:solidFill>
                <a:srgbClr val="000000"/>
              </a:solidFill>
              <a:effectLst/>
              <a:uFillTx/>
              <a:latin typeface="Times New Roman"/>
            </a:endParaRPr>
          </a:p>
        </p:txBody>
      </p:sp>
      <p:sp>
        <p:nvSpPr>
          <p:cNvPr id="374" name=""/>
          <p:cNvSpPr/>
          <p:nvPr/>
        </p:nvSpPr>
        <p:spPr>
          <a:xfrm flipH="1">
            <a:off x="2362320" y="2514600"/>
            <a:ext cx="914400" cy="137160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5" name=""/>
          <p:cNvSpPr/>
          <p:nvPr/>
        </p:nvSpPr>
        <p:spPr>
          <a:xfrm>
            <a:off x="4495680" y="2666880"/>
            <a:ext cx="0" cy="99072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6" name=""/>
          <p:cNvSpPr/>
          <p:nvPr/>
        </p:nvSpPr>
        <p:spPr>
          <a:xfrm>
            <a:off x="5943600" y="3886200"/>
            <a:ext cx="1523880" cy="990720"/>
          </a:xfrm>
          <a:prstGeom prst="rect">
            <a:avLst/>
          </a:prstGeom>
          <a:solidFill>
            <a:srgbClr val="4d4d4d"/>
          </a:solidFill>
          <a:ln w="3816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Email</a:t>
            </a:r>
            <a:endParaRPr b="0" lang="en-US" sz="2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notifications</a:t>
            </a:r>
            <a:endParaRPr b="0" lang="en-US" sz="2000" strike="noStrike" u="none">
              <a:solidFill>
                <a:srgbClr val="000000"/>
              </a:solidFill>
              <a:effectLst/>
              <a:uFillTx/>
              <a:latin typeface="Times New Roman"/>
            </a:endParaRPr>
          </a:p>
        </p:txBody>
      </p:sp>
      <p:sp>
        <p:nvSpPr>
          <p:cNvPr id="377" name=""/>
          <p:cNvSpPr/>
          <p:nvPr/>
        </p:nvSpPr>
        <p:spPr>
          <a:xfrm flipH="1">
            <a:off x="3885840" y="4724280"/>
            <a:ext cx="228600" cy="99072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8" name=""/>
          <p:cNvSpPr/>
          <p:nvPr/>
        </p:nvSpPr>
        <p:spPr>
          <a:xfrm>
            <a:off x="5867280" y="2514600"/>
            <a:ext cx="685800" cy="137160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9" name=""/>
          <p:cNvSpPr/>
          <p:nvPr/>
        </p:nvSpPr>
        <p:spPr>
          <a:xfrm>
            <a:off x="3200400" y="5715000"/>
            <a:ext cx="1523880" cy="838080"/>
          </a:xfrm>
          <a:prstGeom prst="flowChartDocument">
            <a:avLst/>
          </a:prstGeom>
          <a:solidFill>
            <a:srgbClr val="c0c0c0"/>
          </a:solidFill>
          <a:ln w="2844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Violation</a:t>
            </a:r>
            <a:endParaRPr b="0" lang="en-US" sz="1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notices</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0" name="PlaceHolder 1"/>
          <p:cNvSpPr>
            <a:spLocks noGrp="1"/>
          </p:cNvSpPr>
          <p:nvPr>
            <p:ph type="title"/>
          </p:nvPr>
        </p:nvSpPr>
        <p:spPr>
          <a:xfrm>
            <a:off x="685800" y="380880"/>
            <a:ext cx="7772400" cy="10670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Times New Roman"/>
              </a:rPr>
              <a:t>VaR Validation</a:t>
            </a:r>
            <a:endParaRPr b="0" lang="en-US" sz="4400" strike="noStrike" u="none">
              <a:solidFill>
                <a:srgbClr val="000000"/>
              </a:solidFill>
              <a:effectLst/>
              <a:uFillTx/>
              <a:latin typeface="Times New Roman"/>
            </a:endParaRPr>
          </a:p>
        </p:txBody>
      </p:sp>
      <p:sp>
        <p:nvSpPr>
          <p:cNvPr id="381" name=""/>
          <p:cNvSpPr/>
          <p:nvPr/>
        </p:nvSpPr>
        <p:spPr>
          <a:xfrm>
            <a:off x="609480" y="2057400"/>
            <a:ext cx="8153640" cy="3789000"/>
          </a:xfrm>
          <a:prstGeom prst="rect">
            <a:avLst/>
          </a:prstGeom>
          <a:noFill/>
          <a:ln w="0">
            <a:noFill/>
          </a:ln>
        </p:spPr>
        <p:style>
          <a:lnRef idx="0"/>
          <a:fillRef idx="0"/>
          <a:effectRef idx="0"/>
          <a:fontRef idx="minor"/>
        </p:style>
        <p:txBody>
          <a:bodyPr lIns="90000" rIns="90000" tIns="46800" bIns="46800" anchor="t">
            <a:spAutoFit/>
          </a:bodyPr>
          <a:p>
            <a:pPr indent="114480">
              <a:spcAft>
                <a:spcPts val="1049"/>
              </a:spcAft>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Model valuation</a:t>
            </a:r>
            <a:endParaRPr b="0" lang="en-US" sz="2800" strike="noStrike" u="none">
              <a:solidFill>
                <a:srgbClr val="000000"/>
              </a:solidFill>
              <a:effectLst/>
              <a:uFillTx/>
              <a:latin typeface="Times New Roman"/>
            </a:endParaRPr>
          </a:p>
          <a:p>
            <a:pPr lvl="1" marL="571680" indent="228600">
              <a:lnSpc>
                <a:spcPct val="100000"/>
              </a:lnSpc>
              <a:spcAft>
                <a:spcPts val="2401"/>
              </a:spcAft>
              <a:buClr>
                <a:srgbClr val="000000"/>
              </a:buClr>
              <a:buFont typeface="Wingdings 3"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Times New Roman"/>
              </a:rPr>
              <a:t>Back testing</a:t>
            </a:r>
            <a:r>
              <a:rPr b="0" lang="en-US" sz="2400" strike="noStrike" u="none">
                <a:solidFill>
                  <a:srgbClr val="000000"/>
                </a:solidFill>
                <a:effectLst/>
                <a:uFillTx/>
                <a:latin typeface="Times New Roman"/>
              </a:rPr>
              <a:t> - methodology, schedule, review, reporting</a:t>
            </a:r>
            <a:endParaRPr b="0" lang="en-US" sz="2400" strike="noStrike" u="none">
              <a:solidFill>
                <a:srgbClr val="000000"/>
              </a:solidFill>
              <a:effectLst/>
              <a:uFillTx/>
              <a:latin typeface="Times New Roman"/>
            </a:endParaRPr>
          </a:p>
          <a:p>
            <a:pPr indent="114480">
              <a:spcAft>
                <a:spcPts val="876"/>
              </a:spcAft>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Operational validation</a:t>
            </a:r>
            <a:endParaRPr b="0" lang="en-US" sz="2800" strike="noStrike" u="none">
              <a:solidFill>
                <a:srgbClr val="000000"/>
              </a:solidFill>
              <a:effectLst/>
              <a:uFillTx/>
              <a:latin typeface="Times New Roman"/>
            </a:endParaRPr>
          </a:p>
          <a:p>
            <a:pPr lvl="1" marL="571680" indent="228600">
              <a:lnSpc>
                <a:spcPct val="100000"/>
              </a:lnSpc>
              <a:spcAft>
                <a:spcPts val="901"/>
              </a:spcAft>
              <a:buClr>
                <a:srgbClr val="000000"/>
              </a:buClr>
              <a:buFont typeface="Wingdings 3"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Times New Roman"/>
              </a:rPr>
              <a:t>Daily change analysis</a:t>
            </a:r>
            <a:r>
              <a:rPr b="0" lang="en-US" sz="2400" strike="noStrike" u="none">
                <a:solidFill>
                  <a:srgbClr val="000000"/>
                </a:solidFill>
                <a:effectLst/>
                <a:uFillTx/>
                <a:latin typeface="Times New Roman"/>
              </a:rPr>
              <a:t> – drill down capability</a:t>
            </a:r>
            <a:endParaRPr b="0" lang="en-US" sz="2400" strike="noStrike" u="none">
              <a:solidFill>
                <a:srgbClr val="000000"/>
              </a:solidFill>
              <a:effectLst/>
              <a:uFillTx/>
              <a:latin typeface="Times New Roman"/>
            </a:endParaRPr>
          </a:p>
          <a:p>
            <a:pPr lvl="2" marL="1143000" indent="177840">
              <a:lnSpc>
                <a:spcPct val="100000"/>
              </a:lnSpc>
              <a:spcAft>
                <a:spcPts val="414"/>
              </a:spcAft>
              <a:buClr>
                <a:srgbClr val="000000"/>
              </a:buClr>
              <a:buFont typeface="Wingdings 3"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Day/day change (by portfolio and VaR component – </a:t>
            </a:r>
            <a:r>
              <a:rPr b="0" lang="en-US" sz="2200" strike="noStrike" u="none">
                <a:solidFill>
                  <a:srgbClr val="000000"/>
                </a:solidFill>
                <a:effectLst/>
                <a:uFillTx/>
                <a:latin typeface="Times New Roman"/>
              </a:rPr>
              <a:t>	</a:t>
            </a:r>
            <a:r>
              <a:rPr b="0" lang="en-US" sz="2200" strike="noStrike" u="none">
                <a:solidFill>
                  <a:srgbClr val="000000"/>
                </a:solidFill>
                <a:effectLst/>
                <a:uFillTx/>
                <a:latin typeface="Times New Roman"/>
              </a:rPr>
              <a:t>breaking down components)</a:t>
            </a:r>
            <a:endParaRPr b="0" lang="en-US" sz="2200" strike="noStrike" u="none">
              <a:solidFill>
                <a:srgbClr val="000000"/>
              </a:solidFill>
              <a:effectLst/>
              <a:uFillTx/>
              <a:latin typeface="Times New Roman"/>
            </a:endParaRPr>
          </a:p>
          <a:p>
            <a:pPr lvl="2" marL="1143000" indent="177840">
              <a:lnSpc>
                <a:spcPct val="100000"/>
              </a:lnSpc>
              <a:spcAft>
                <a:spcPts val="414"/>
              </a:spcAft>
              <a:buClr>
                <a:srgbClr val="000000"/>
              </a:buClr>
              <a:buFont typeface="Wingdings 3"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Procedures/process for communicating problems/issues</a:t>
            </a:r>
            <a:endParaRPr b="0" lang="en-US" sz="2200" strike="noStrike" u="none">
              <a:solidFill>
                <a:srgbClr val="000000"/>
              </a:solidFill>
              <a:effectLst/>
              <a:uFillTx/>
              <a:latin typeface="Times New Roman"/>
            </a:endParaRPr>
          </a:p>
          <a:p>
            <a:pPr lvl="2" marL="1143000" indent="177840">
              <a:lnSpc>
                <a:spcPct val="100000"/>
              </a:lnSpc>
              <a:spcAft>
                <a:spcPts val="414"/>
              </a:spcAft>
              <a:buClr>
                <a:srgbClr val="000000"/>
              </a:buClr>
              <a:buFont typeface="Wingdings 3"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Explaining daily VaR movements</a:t>
            </a:r>
            <a:endParaRPr b="0" lang="en-US" sz="2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
          <p:cNvSpPr/>
          <p:nvPr/>
        </p:nvSpPr>
        <p:spPr>
          <a:xfrm>
            <a:off x="1066680" y="1219320"/>
            <a:ext cx="7162920" cy="1828800"/>
          </a:xfrm>
          <a:prstGeom prst="rect">
            <a:avLst/>
          </a:prstGeom>
          <a:gradFill rotWithShape="0">
            <a:gsLst>
              <a:gs pos="0">
                <a:srgbClr val="618ffd"/>
              </a:gs>
              <a:gs pos="50000">
                <a:srgbClr val="fefefe"/>
              </a:gs>
              <a:gs pos="100000">
                <a:srgbClr val="618ffd"/>
              </a:gs>
            </a:gsLst>
            <a:lin ang="13500000"/>
          </a:gradFill>
          <a:ln w="12600">
            <a:solidFill>
              <a:srgbClr val="3333cc"/>
            </a:solidFill>
            <a:miter/>
          </a:ln>
          <a:effectLst>
            <a:outerShdw dist="53966" dir="2700000" blurRad="0" rotWithShape="0">
              <a:srgbClr val="618ffd"/>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 name="PlaceHolder 1"/>
          <p:cNvSpPr>
            <a:spLocks noGrp="1"/>
          </p:cNvSpPr>
          <p:nvPr>
            <p:ph type="title"/>
          </p:nvPr>
        </p:nvSpPr>
        <p:spPr>
          <a:xfrm>
            <a:off x="914040" y="151920"/>
            <a:ext cx="7620120" cy="83844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Enron’s Market Risk Philosophy</a:t>
            </a:r>
            <a:endParaRPr b="0" lang="en-US" sz="4000" strike="noStrike" u="none">
              <a:solidFill>
                <a:srgbClr val="000000"/>
              </a:solidFill>
              <a:effectLst/>
              <a:uFillTx/>
              <a:latin typeface="Times New Roman"/>
            </a:endParaRPr>
          </a:p>
        </p:txBody>
      </p:sp>
      <p:sp>
        <p:nvSpPr>
          <p:cNvPr id="28" name=""/>
          <p:cNvSpPr/>
          <p:nvPr/>
        </p:nvSpPr>
        <p:spPr>
          <a:xfrm>
            <a:off x="1066680" y="1371600"/>
            <a:ext cx="7162920" cy="1678320"/>
          </a:xfrm>
          <a:prstGeom prst="rect">
            <a:avLst/>
          </a:prstGeom>
          <a:noFill/>
          <a:ln w="0">
            <a:noFill/>
          </a:ln>
        </p:spPr>
        <p:style>
          <a:lnRef idx="0"/>
          <a:fillRef idx="0"/>
          <a:effectRef idx="0"/>
          <a:fontRef idx="minor"/>
        </p:style>
        <p:txBody>
          <a:bodyPr lIns="90360" rIns="90360" tIns="44280" bIns="44280" anchor="t">
            <a:spAutoFit/>
          </a:bodyPr>
          <a:p>
            <a:pPr algn="just">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Enron’s primary business is to inter-mediate transactions between customers.  This activity creates net positions subject to many forms of risk.  These net positions are managed by portfolio within limits allocated by the Board.</a:t>
            </a:r>
            <a:endParaRPr b="0" lang="en-US" sz="1600" strike="noStrike" u="none">
              <a:solidFill>
                <a:srgbClr val="000000"/>
              </a:solidFill>
              <a:effectLst/>
              <a:uFillTx/>
              <a:latin typeface="Times New Roman"/>
            </a:endParaRPr>
          </a:p>
          <a:p>
            <a:pPr algn="just">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Market Risk Management Group is responsible for implementing a comprehensive enterprise-wide risk management framework for defining, measuring, evaluating and communicating  market risk.</a:t>
            </a:r>
            <a:endParaRPr b="0" lang="en-US" sz="1600" strike="noStrike" u="none">
              <a:solidFill>
                <a:srgbClr val="000000"/>
              </a:solidFill>
              <a:effectLst/>
              <a:uFillTx/>
              <a:latin typeface="Times New Roman"/>
            </a:endParaRPr>
          </a:p>
        </p:txBody>
      </p:sp>
      <p:grpSp>
        <p:nvGrpSpPr>
          <p:cNvPr id="29" name=""/>
          <p:cNvGrpSpPr/>
          <p:nvPr/>
        </p:nvGrpSpPr>
        <p:grpSpPr>
          <a:xfrm>
            <a:off x="457200" y="3429000"/>
            <a:ext cx="8226360" cy="2626920"/>
            <a:chOff x="457200" y="3429000"/>
            <a:chExt cx="8226360" cy="2626920"/>
          </a:xfrm>
        </p:grpSpPr>
        <p:sp>
          <p:nvSpPr>
            <p:cNvPr id="30" name=""/>
            <p:cNvSpPr/>
            <p:nvPr/>
          </p:nvSpPr>
          <p:spPr>
            <a:xfrm>
              <a:off x="2055960" y="3935160"/>
              <a:ext cx="1054080" cy="2120760"/>
            </a:xfrm>
            <a:prstGeom prst="rect">
              <a:avLst/>
            </a:prstGeom>
            <a:gradFill rotWithShape="0">
              <a:gsLst>
                <a:gs pos="0">
                  <a:srgbClr val="e5405d"/>
                </a:gs>
                <a:gs pos="50000">
                  <a:srgbClr val="fefefe"/>
                </a:gs>
                <a:gs pos="100000">
                  <a:srgbClr val="e5405d"/>
                </a:gs>
              </a:gsLst>
              <a:lin ang="13500000"/>
            </a:gradFill>
            <a:ln w="12600">
              <a:solidFill>
                <a:srgbClr val="e5405d"/>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3198960" y="3935160"/>
              <a:ext cx="1130040" cy="2120760"/>
            </a:xfrm>
            <a:prstGeom prst="rect">
              <a:avLst/>
            </a:prstGeom>
            <a:gradFill rotWithShape="0">
              <a:gsLst>
                <a:gs pos="0">
                  <a:srgbClr val="e5405d"/>
                </a:gs>
                <a:gs pos="50000">
                  <a:srgbClr val="fefefe"/>
                </a:gs>
                <a:gs pos="100000">
                  <a:srgbClr val="e5405d"/>
                </a:gs>
              </a:gsLst>
              <a:lin ang="13500000"/>
            </a:gradFill>
            <a:ln w="12600">
              <a:solidFill>
                <a:srgbClr val="e5405d"/>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a:off x="5459400" y="3935160"/>
              <a:ext cx="1079640" cy="2120760"/>
            </a:xfrm>
            <a:prstGeom prst="rect">
              <a:avLst/>
            </a:prstGeom>
            <a:gradFill rotWithShape="0">
              <a:gsLst>
                <a:gs pos="0">
                  <a:srgbClr val="e5405d"/>
                </a:gs>
                <a:gs pos="50000">
                  <a:srgbClr val="fefefe"/>
                </a:gs>
                <a:gs pos="100000">
                  <a:srgbClr val="e5405d"/>
                </a:gs>
              </a:gsLst>
              <a:lin ang="13500000"/>
            </a:gradFill>
            <a:ln w="12600">
              <a:solidFill>
                <a:srgbClr val="e5405d"/>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 name=""/>
            <p:cNvSpPr/>
            <p:nvPr/>
          </p:nvSpPr>
          <p:spPr>
            <a:xfrm>
              <a:off x="7529400" y="3935160"/>
              <a:ext cx="1079640" cy="2120760"/>
            </a:xfrm>
            <a:prstGeom prst="rect">
              <a:avLst/>
            </a:prstGeom>
            <a:gradFill rotWithShape="0">
              <a:gsLst>
                <a:gs pos="0">
                  <a:srgbClr val="e5405d"/>
                </a:gs>
                <a:gs pos="50000">
                  <a:srgbClr val="fefefe"/>
                </a:gs>
                <a:gs pos="100000">
                  <a:srgbClr val="e5405d"/>
                </a:gs>
              </a:gsLst>
              <a:lin ang="13500000"/>
            </a:gradFill>
            <a:ln w="12600">
              <a:solidFill>
                <a:srgbClr val="e5405d"/>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a:off x="480960" y="3935160"/>
              <a:ext cx="1511280" cy="444240"/>
            </a:xfrm>
            <a:prstGeom prst="rightArrow">
              <a:avLst>
                <a:gd name="adj1" fmla="val 75000"/>
                <a:gd name="adj2" fmla="val 131683"/>
              </a:avLst>
            </a:prstGeom>
            <a:gradFill rotWithShape="0">
              <a:gsLst>
                <a:gs pos="0">
                  <a:srgbClr val="00cc99"/>
                </a:gs>
                <a:gs pos="50000">
                  <a:srgbClr val="b1eedf"/>
                </a:gs>
                <a:gs pos="100000">
                  <a:srgbClr val="00cc99"/>
                </a:gs>
              </a:gsLst>
              <a:lin ang="13500000"/>
            </a:gradFill>
            <a:ln w="12600">
              <a:solidFill>
                <a:srgbClr val="00cc9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 name=""/>
            <p:cNvSpPr/>
            <p:nvPr/>
          </p:nvSpPr>
          <p:spPr>
            <a:xfrm>
              <a:off x="480960" y="4773600"/>
              <a:ext cx="1511280" cy="443880"/>
            </a:xfrm>
            <a:prstGeom prst="rightArrow">
              <a:avLst>
                <a:gd name="adj1" fmla="val 75000"/>
                <a:gd name="adj2" fmla="val 131790"/>
              </a:avLst>
            </a:prstGeom>
            <a:gradFill rotWithShape="0">
              <a:gsLst>
                <a:gs pos="0">
                  <a:srgbClr val="00cc99"/>
                </a:gs>
                <a:gs pos="50000">
                  <a:srgbClr val="b1eedf"/>
                </a:gs>
                <a:gs pos="100000">
                  <a:srgbClr val="00cc99"/>
                </a:gs>
              </a:gsLst>
              <a:lin ang="13500000"/>
            </a:gradFill>
            <a:ln w="12600">
              <a:solidFill>
                <a:srgbClr val="00cc9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 name=""/>
            <p:cNvSpPr/>
            <p:nvPr/>
          </p:nvSpPr>
          <p:spPr>
            <a:xfrm>
              <a:off x="4417920" y="4392360"/>
              <a:ext cx="978120" cy="1206360"/>
            </a:xfrm>
            <a:prstGeom prst="rightArrow">
              <a:avLst>
                <a:gd name="adj1" fmla="val 75000"/>
                <a:gd name="adj2" fmla="val 32005"/>
              </a:avLst>
            </a:prstGeom>
            <a:gradFill rotWithShape="0">
              <a:gsLst>
                <a:gs pos="0">
                  <a:srgbClr val="00cc99"/>
                </a:gs>
                <a:gs pos="50000">
                  <a:srgbClr val="b1eedf"/>
                </a:gs>
                <a:gs pos="100000">
                  <a:srgbClr val="00cc99"/>
                </a:gs>
              </a:gsLst>
              <a:lin ang="13500000"/>
            </a:gradFill>
            <a:ln w="12600">
              <a:solidFill>
                <a:srgbClr val="00cc9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a:off x="480960" y="5535360"/>
              <a:ext cx="1511280" cy="444240"/>
            </a:xfrm>
            <a:prstGeom prst="rightArrow">
              <a:avLst>
                <a:gd name="adj1" fmla="val 75000"/>
                <a:gd name="adj2" fmla="val 131683"/>
              </a:avLst>
            </a:prstGeom>
            <a:gradFill rotWithShape="0">
              <a:gsLst>
                <a:gs pos="0">
                  <a:srgbClr val="00cc99"/>
                </a:gs>
                <a:gs pos="50000">
                  <a:srgbClr val="b1eedf"/>
                </a:gs>
                <a:gs pos="100000">
                  <a:srgbClr val="00cc99"/>
                </a:gs>
              </a:gsLst>
              <a:lin ang="13500000"/>
            </a:gradFill>
            <a:ln w="12600">
              <a:solidFill>
                <a:srgbClr val="00cc9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 name=""/>
            <p:cNvSpPr/>
            <p:nvPr/>
          </p:nvSpPr>
          <p:spPr>
            <a:xfrm>
              <a:off x="6627960" y="4392360"/>
              <a:ext cx="825480" cy="1206360"/>
            </a:xfrm>
            <a:prstGeom prst="rightArrow">
              <a:avLst>
                <a:gd name="adj1" fmla="val 75000"/>
                <a:gd name="adj2" fmla="val 42407"/>
              </a:avLst>
            </a:prstGeom>
            <a:gradFill rotWithShape="0">
              <a:gsLst>
                <a:gs pos="0">
                  <a:srgbClr val="00cc99"/>
                </a:gs>
                <a:gs pos="50000">
                  <a:srgbClr val="b1eedf"/>
                </a:gs>
                <a:gs pos="100000">
                  <a:srgbClr val="00cc99"/>
                </a:gs>
              </a:gsLst>
              <a:lin ang="13500000"/>
            </a:gradFill>
            <a:ln w="12600">
              <a:solidFill>
                <a:srgbClr val="00cc9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a:off x="482760" y="4025880"/>
              <a:ext cx="1001520" cy="271800"/>
            </a:xfrm>
            <a:prstGeom prst="rect">
              <a:avLst/>
            </a:prstGeom>
            <a:noFill/>
            <a:ln w="0">
              <a:noFill/>
            </a:ln>
          </p:spPr>
          <p:style>
            <a:lnRef idx="0"/>
            <a:fillRef idx="0"/>
            <a:effectRef idx="0"/>
            <a:fontRef idx="minor"/>
          </p:style>
          <p:txBody>
            <a:bodyPr lIns="90360" rIns="90360" tIns="44280" bIns="4428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Market</a:t>
              </a:r>
              <a:endParaRPr b="0" lang="en-US" sz="1200" strike="noStrike" u="none">
                <a:solidFill>
                  <a:srgbClr val="000000"/>
                </a:solidFill>
                <a:effectLst/>
                <a:uFillTx/>
                <a:latin typeface="Times New Roman"/>
              </a:endParaRPr>
            </a:p>
          </p:txBody>
        </p:sp>
        <p:sp>
          <p:nvSpPr>
            <p:cNvPr id="40" name=""/>
            <p:cNvSpPr/>
            <p:nvPr/>
          </p:nvSpPr>
          <p:spPr>
            <a:xfrm>
              <a:off x="482760" y="4863960"/>
              <a:ext cx="1001520" cy="271800"/>
            </a:xfrm>
            <a:prstGeom prst="rect">
              <a:avLst/>
            </a:prstGeom>
            <a:noFill/>
            <a:ln w="0">
              <a:noFill/>
            </a:ln>
          </p:spPr>
          <p:style>
            <a:lnRef idx="0"/>
            <a:fillRef idx="0"/>
            <a:effectRef idx="0"/>
            <a:fontRef idx="minor"/>
          </p:style>
          <p:txBody>
            <a:bodyPr lIns="90360" rIns="90360" tIns="44280" bIns="4428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Credit</a:t>
              </a:r>
              <a:endParaRPr b="0" lang="en-US" sz="1200" strike="noStrike" u="none">
                <a:solidFill>
                  <a:srgbClr val="000000"/>
                </a:solidFill>
                <a:effectLst/>
                <a:uFillTx/>
                <a:latin typeface="Times New Roman"/>
              </a:endParaRPr>
            </a:p>
          </p:txBody>
        </p:sp>
        <p:sp>
          <p:nvSpPr>
            <p:cNvPr id="41" name=""/>
            <p:cNvSpPr/>
            <p:nvPr/>
          </p:nvSpPr>
          <p:spPr>
            <a:xfrm>
              <a:off x="5411880" y="4397040"/>
              <a:ext cx="1138320" cy="1186200"/>
            </a:xfrm>
            <a:prstGeom prst="rect">
              <a:avLst/>
            </a:prstGeom>
            <a:noFill/>
            <a:ln w="0">
              <a:noFill/>
            </a:ln>
          </p:spPr>
          <p:style>
            <a:lnRef idx="0"/>
            <a:fillRef idx="0"/>
            <a:effectRef idx="0"/>
            <a:fontRef idx="minor"/>
          </p:style>
          <p:txBody>
            <a:bodyPr lIns="90360" rIns="90360" tIns="44280" bIns="4428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Senior management can instill optimal capital allocations</a:t>
              </a:r>
              <a:endParaRPr b="0" lang="en-US" sz="1200" strike="noStrike" u="none">
                <a:solidFill>
                  <a:srgbClr val="000000"/>
                </a:solidFill>
                <a:effectLst/>
                <a:uFillTx/>
                <a:latin typeface="Times New Roman"/>
              </a:endParaRPr>
            </a:p>
          </p:txBody>
        </p:sp>
        <p:sp>
          <p:nvSpPr>
            <p:cNvPr id="42" name=""/>
            <p:cNvSpPr/>
            <p:nvPr/>
          </p:nvSpPr>
          <p:spPr>
            <a:xfrm>
              <a:off x="482760" y="5626080"/>
              <a:ext cx="1001520" cy="271800"/>
            </a:xfrm>
            <a:prstGeom prst="rect">
              <a:avLst/>
            </a:prstGeom>
            <a:noFill/>
            <a:ln w="0">
              <a:noFill/>
            </a:ln>
          </p:spPr>
          <p:style>
            <a:lnRef idx="0"/>
            <a:fillRef idx="0"/>
            <a:effectRef idx="0"/>
            <a:fontRef idx="minor"/>
          </p:style>
          <p:txBody>
            <a:bodyPr lIns="90360" rIns="90360" tIns="44280" bIns="4428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Operational</a:t>
              </a:r>
              <a:endParaRPr b="0" lang="en-US" sz="1200" strike="noStrike" u="none">
                <a:solidFill>
                  <a:srgbClr val="000000"/>
                </a:solidFill>
                <a:effectLst/>
                <a:uFillTx/>
                <a:latin typeface="Times New Roman"/>
              </a:endParaRPr>
            </a:p>
          </p:txBody>
        </p:sp>
        <p:sp>
          <p:nvSpPr>
            <p:cNvPr id="43" name=""/>
            <p:cNvSpPr/>
            <p:nvPr/>
          </p:nvSpPr>
          <p:spPr>
            <a:xfrm>
              <a:off x="457200" y="3429000"/>
              <a:ext cx="1444680" cy="302400"/>
            </a:xfrm>
            <a:prstGeom prst="rect">
              <a:avLst/>
            </a:prstGeom>
            <a:gradFill rotWithShape="0">
              <a:gsLst>
                <a:gs pos="0">
                  <a:srgbClr val="618ffd"/>
                </a:gs>
                <a:gs pos="50000">
                  <a:srgbClr val="fefefe"/>
                </a:gs>
                <a:gs pos="100000">
                  <a:srgbClr val="618ffd"/>
                </a:gs>
              </a:gsLst>
              <a:lin ang="13500000"/>
            </a:gradFill>
            <a:ln w="12600">
              <a:solidFill>
                <a:srgbClr val="3333cc"/>
              </a:solidFill>
              <a:miter/>
            </a:ln>
            <a:effectLst>
              <a:outerShdw dist="53966" dir="2700000" blurRad="0" rotWithShape="0">
                <a:srgbClr val="618ffd"/>
              </a:outerShdw>
            </a:effectLst>
          </p:spPr>
          <p:style>
            <a:lnRef idx="0"/>
            <a:fillRef idx="0"/>
            <a:effectRef idx="0"/>
            <a:fontRef idx="minor"/>
          </p:style>
          <p:txBody>
            <a:bodyPr lIns="90360" rIns="90360" tIns="44280" bIns="4428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The Risks</a:t>
              </a:r>
              <a:endParaRPr b="0" lang="en-US" sz="1400" strike="noStrike" u="none">
                <a:solidFill>
                  <a:srgbClr val="000000"/>
                </a:solidFill>
                <a:effectLst/>
                <a:uFillTx/>
                <a:latin typeface="Times New Roman"/>
              </a:endParaRPr>
            </a:p>
          </p:txBody>
        </p:sp>
        <p:sp>
          <p:nvSpPr>
            <p:cNvPr id="44" name=""/>
            <p:cNvSpPr/>
            <p:nvPr/>
          </p:nvSpPr>
          <p:spPr>
            <a:xfrm>
              <a:off x="2070000" y="3429000"/>
              <a:ext cx="2257560" cy="302400"/>
            </a:xfrm>
            <a:prstGeom prst="rect">
              <a:avLst/>
            </a:prstGeom>
            <a:gradFill rotWithShape="0">
              <a:gsLst>
                <a:gs pos="0">
                  <a:srgbClr val="618ffd"/>
                </a:gs>
                <a:gs pos="50000">
                  <a:srgbClr val="fefefe"/>
                </a:gs>
                <a:gs pos="100000">
                  <a:srgbClr val="618ffd"/>
                </a:gs>
              </a:gsLst>
              <a:lin ang="13500000"/>
            </a:gradFill>
            <a:ln w="12600">
              <a:solidFill>
                <a:srgbClr val="3333cc"/>
              </a:solidFill>
              <a:miter/>
            </a:ln>
            <a:effectLst>
              <a:outerShdw dist="53966" dir="2700000" blurRad="0" rotWithShape="0">
                <a:srgbClr val="618ffd"/>
              </a:outerShdw>
            </a:effectLst>
          </p:spPr>
          <p:style>
            <a:lnRef idx="0"/>
            <a:fillRef idx="0"/>
            <a:effectRef idx="0"/>
            <a:fontRef idx="minor"/>
          </p:style>
          <p:txBody>
            <a:bodyPr lIns="90360" rIns="90360" tIns="44280" bIns="4428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The Process</a:t>
              </a:r>
              <a:endParaRPr b="0" lang="en-US" sz="1400" strike="noStrike" u="none">
                <a:solidFill>
                  <a:srgbClr val="000000"/>
                </a:solidFill>
                <a:effectLst/>
                <a:uFillTx/>
                <a:latin typeface="Times New Roman"/>
              </a:endParaRPr>
            </a:p>
          </p:txBody>
        </p:sp>
        <p:sp>
          <p:nvSpPr>
            <p:cNvPr id="45" name=""/>
            <p:cNvSpPr/>
            <p:nvPr/>
          </p:nvSpPr>
          <p:spPr>
            <a:xfrm>
              <a:off x="5410080" y="3429000"/>
              <a:ext cx="1190880" cy="302400"/>
            </a:xfrm>
            <a:prstGeom prst="rect">
              <a:avLst/>
            </a:prstGeom>
            <a:gradFill rotWithShape="0">
              <a:gsLst>
                <a:gs pos="0">
                  <a:srgbClr val="618ffd"/>
                </a:gs>
                <a:gs pos="50000">
                  <a:srgbClr val="fefefe"/>
                </a:gs>
                <a:gs pos="100000">
                  <a:srgbClr val="618ffd"/>
                </a:gs>
              </a:gsLst>
              <a:lin ang="13500000"/>
            </a:gradFill>
            <a:ln w="12600">
              <a:solidFill>
                <a:srgbClr val="3333cc"/>
              </a:solidFill>
              <a:miter/>
            </a:ln>
            <a:effectLst>
              <a:outerShdw dist="53966" dir="2700000" blurRad="0" rotWithShape="0">
                <a:srgbClr val="618ffd"/>
              </a:outerShdw>
            </a:effectLst>
          </p:spPr>
          <p:style>
            <a:lnRef idx="0"/>
            <a:fillRef idx="0"/>
            <a:effectRef idx="0"/>
            <a:fontRef idx="minor"/>
          </p:style>
          <p:txBody>
            <a:bodyPr lIns="90360" rIns="90360" tIns="44280" bIns="4428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The Result</a:t>
              </a:r>
              <a:endParaRPr b="0" lang="en-US" sz="1400" strike="noStrike" u="none">
                <a:solidFill>
                  <a:srgbClr val="000000"/>
                </a:solidFill>
                <a:effectLst/>
                <a:uFillTx/>
                <a:latin typeface="Times New Roman"/>
              </a:endParaRPr>
            </a:p>
          </p:txBody>
        </p:sp>
        <p:sp>
          <p:nvSpPr>
            <p:cNvPr id="46" name=""/>
            <p:cNvSpPr/>
            <p:nvPr/>
          </p:nvSpPr>
          <p:spPr>
            <a:xfrm>
              <a:off x="7493040" y="3429000"/>
              <a:ext cx="1190520" cy="302400"/>
            </a:xfrm>
            <a:prstGeom prst="rect">
              <a:avLst/>
            </a:prstGeom>
            <a:gradFill rotWithShape="0">
              <a:gsLst>
                <a:gs pos="0">
                  <a:srgbClr val="618ffd"/>
                </a:gs>
                <a:gs pos="50000">
                  <a:srgbClr val="fefefe"/>
                </a:gs>
                <a:gs pos="100000">
                  <a:srgbClr val="618ffd"/>
                </a:gs>
              </a:gsLst>
              <a:lin ang="13500000"/>
            </a:gradFill>
            <a:ln w="12600">
              <a:solidFill>
                <a:srgbClr val="3333cc"/>
              </a:solidFill>
              <a:miter/>
            </a:ln>
            <a:effectLst>
              <a:outerShdw dist="53966" dir="2700000" blurRad="0" rotWithShape="0">
                <a:srgbClr val="618ffd"/>
              </a:outerShdw>
            </a:effectLst>
          </p:spPr>
          <p:style>
            <a:lnRef idx="0"/>
            <a:fillRef idx="0"/>
            <a:effectRef idx="0"/>
            <a:fontRef idx="minor"/>
          </p:style>
          <p:txBody>
            <a:bodyPr lIns="90360" rIns="90360" tIns="44280" bIns="4428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The Goal</a:t>
              </a:r>
              <a:endParaRPr b="0" lang="en-US" sz="1400" strike="noStrike" u="none">
                <a:solidFill>
                  <a:srgbClr val="000000"/>
                </a:solidFill>
                <a:effectLst/>
                <a:uFillTx/>
                <a:latin typeface="Times New Roman"/>
              </a:endParaRPr>
            </a:p>
          </p:txBody>
        </p:sp>
        <p:sp>
          <p:nvSpPr>
            <p:cNvPr id="47" name=""/>
            <p:cNvSpPr/>
            <p:nvPr/>
          </p:nvSpPr>
          <p:spPr>
            <a:xfrm>
              <a:off x="4270320" y="4838400"/>
              <a:ext cx="1150920" cy="271800"/>
            </a:xfrm>
            <a:prstGeom prst="rect">
              <a:avLst/>
            </a:prstGeom>
            <a:noFill/>
            <a:ln w="0">
              <a:noFill/>
            </a:ln>
          </p:spPr>
          <p:style>
            <a:lnRef idx="0"/>
            <a:fillRef idx="0"/>
            <a:effectRef idx="0"/>
            <a:fontRef idx="minor"/>
          </p:style>
          <p:txBody>
            <a:bodyPr lIns="90360" rIns="90360" tIns="44280" bIns="4428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As a result ...</a:t>
              </a:r>
              <a:endParaRPr b="0" lang="en-US" sz="1200" strike="noStrike" u="none">
                <a:solidFill>
                  <a:srgbClr val="000000"/>
                </a:solidFill>
                <a:effectLst/>
                <a:uFillTx/>
                <a:latin typeface="Times New Roman"/>
              </a:endParaRPr>
            </a:p>
          </p:txBody>
        </p:sp>
        <p:sp>
          <p:nvSpPr>
            <p:cNvPr id="48" name=""/>
            <p:cNvSpPr/>
            <p:nvPr/>
          </p:nvSpPr>
          <p:spPr>
            <a:xfrm>
              <a:off x="6445440" y="4838400"/>
              <a:ext cx="1150920" cy="271800"/>
            </a:xfrm>
            <a:prstGeom prst="rect">
              <a:avLst/>
            </a:prstGeom>
            <a:noFill/>
            <a:ln w="0">
              <a:noFill/>
            </a:ln>
          </p:spPr>
          <p:style>
            <a:lnRef idx="0"/>
            <a:fillRef idx="0"/>
            <a:effectRef idx="0"/>
            <a:fontRef idx="minor"/>
          </p:style>
          <p:txBody>
            <a:bodyPr lIns="90360" rIns="90360" tIns="44280" bIns="4428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And thus ...</a:t>
              </a:r>
              <a:endParaRPr b="0" lang="en-US" sz="1200" strike="noStrike" u="none">
                <a:solidFill>
                  <a:srgbClr val="000000"/>
                </a:solidFill>
                <a:effectLst/>
                <a:uFillTx/>
                <a:latin typeface="Times New Roman"/>
              </a:endParaRPr>
            </a:p>
          </p:txBody>
        </p:sp>
        <p:sp>
          <p:nvSpPr>
            <p:cNvPr id="49" name=""/>
            <p:cNvSpPr/>
            <p:nvPr/>
          </p:nvSpPr>
          <p:spPr>
            <a:xfrm>
              <a:off x="2082960" y="4671720"/>
              <a:ext cx="1000080" cy="820440"/>
            </a:xfrm>
            <a:prstGeom prst="rect">
              <a:avLst/>
            </a:prstGeom>
            <a:noFill/>
            <a:ln w="0">
              <a:noFill/>
            </a:ln>
          </p:spPr>
          <p:style>
            <a:lnRef idx="0"/>
            <a:fillRef idx="0"/>
            <a:effectRef idx="0"/>
            <a:fontRef idx="minor"/>
          </p:style>
          <p:txBody>
            <a:bodyPr lIns="90360" rIns="90360" tIns="44280" bIns="4428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Identify, monitor, and analyze risk</a:t>
              </a:r>
              <a:endParaRPr b="0" lang="en-US" sz="1200" strike="noStrike" u="none">
                <a:solidFill>
                  <a:srgbClr val="000000"/>
                </a:solidFill>
                <a:effectLst/>
                <a:uFillTx/>
                <a:latin typeface="Times New Roman"/>
              </a:endParaRPr>
            </a:p>
          </p:txBody>
        </p:sp>
        <p:sp>
          <p:nvSpPr>
            <p:cNvPr id="50" name=""/>
            <p:cNvSpPr/>
            <p:nvPr/>
          </p:nvSpPr>
          <p:spPr>
            <a:xfrm>
              <a:off x="3152880" y="4762440"/>
              <a:ext cx="1187280" cy="454680"/>
            </a:xfrm>
            <a:prstGeom prst="rect">
              <a:avLst/>
            </a:prstGeom>
            <a:noFill/>
            <a:ln w="0">
              <a:noFill/>
            </a:ln>
          </p:spPr>
          <p:style>
            <a:lnRef idx="0"/>
            <a:fillRef idx="0"/>
            <a:effectRef idx="0"/>
            <a:fontRef idx="minor"/>
          </p:style>
          <p:txBody>
            <a:bodyPr lIns="90360" rIns="90360" tIns="44280" bIns="4428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Performance Measurement</a:t>
              </a:r>
              <a:endParaRPr b="0" lang="en-US" sz="1200" strike="noStrike" u="none">
                <a:solidFill>
                  <a:srgbClr val="000000"/>
                </a:solidFill>
                <a:effectLst/>
                <a:uFillTx/>
                <a:latin typeface="Times New Roman"/>
              </a:endParaRPr>
            </a:p>
          </p:txBody>
        </p:sp>
        <p:sp>
          <p:nvSpPr>
            <p:cNvPr id="51" name=""/>
            <p:cNvSpPr/>
            <p:nvPr/>
          </p:nvSpPr>
          <p:spPr>
            <a:xfrm>
              <a:off x="7558200" y="4671720"/>
              <a:ext cx="1022400" cy="637560"/>
            </a:xfrm>
            <a:prstGeom prst="rect">
              <a:avLst/>
            </a:prstGeom>
            <a:noFill/>
            <a:ln w="0">
              <a:noFill/>
            </a:ln>
          </p:spPr>
          <p:style>
            <a:lnRef idx="0"/>
            <a:fillRef idx="0"/>
            <a:effectRef idx="0"/>
            <a:fontRef idx="minor"/>
          </p:style>
          <p:txBody>
            <a:bodyPr lIns="90360" rIns="90360" tIns="44280" bIns="4428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Maximize Shareholder Value</a:t>
              </a:r>
              <a:endParaRPr b="0" lang="en-US" sz="1200" strike="noStrike" u="none">
                <a:solidFill>
                  <a:srgbClr val="000000"/>
                </a:solidFill>
                <a:effectLst/>
                <a:uFillTx/>
                <a:latin typeface="Times New Roman"/>
              </a:endParaRPr>
            </a:p>
          </p:txBody>
        </p:sp>
      </p:gr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 name=""/>
          <p:cNvSpPr/>
          <p:nvPr/>
        </p:nvSpPr>
        <p:spPr>
          <a:xfrm>
            <a:off x="1447920" y="1447920"/>
            <a:ext cx="6248160" cy="1350720"/>
          </a:xfrm>
          <a:prstGeom prst="rect">
            <a:avLst/>
          </a:prstGeom>
          <a:gradFill rotWithShape="0">
            <a:gsLst>
              <a:gs pos="0">
                <a:srgbClr val="618ffd"/>
              </a:gs>
              <a:gs pos="50000">
                <a:srgbClr val="fefefe"/>
              </a:gs>
              <a:gs pos="100000">
                <a:srgbClr val="618ffd"/>
              </a:gs>
            </a:gsLst>
            <a:lin ang="13500000"/>
          </a:gradFill>
          <a:ln w="12600">
            <a:solidFill>
              <a:srgbClr val="3333cc"/>
            </a:solidFill>
            <a:miter/>
          </a:ln>
          <a:effectLst>
            <a:outerShdw dist="53966" dir="2700000" blurRad="0" rotWithShape="0">
              <a:srgbClr val="618ffd"/>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5" name="PlaceHolder 1"/>
          <p:cNvSpPr>
            <a:spLocks noGrp="1"/>
          </p:cNvSpPr>
          <p:nvPr>
            <p:ph type="title"/>
          </p:nvPr>
        </p:nvSpPr>
        <p:spPr>
          <a:xfrm>
            <a:off x="1295280" y="304920"/>
            <a:ext cx="6553440" cy="76176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Market Risk Infrastructure</a:t>
            </a:r>
            <a:endParaRPr b="0" lang="en-US" sz="4000" strike="noStrike" u="none">
              <a:solidFill>
                <a:srgbClr val="000000"/>
              </a:solidFill>
              <a:effectLst/>
              <a:uFillTx/>
              <a:latin typeface="Times New Roman"/>
            </a:endParaRPr>
          </a:p>
        </p:txBody>
      </p:sp>
      <p:sp>
        <p:nvSpPr>
          <p:cNvPr id="56" name=""/>
          <p:cNvSpPr/>
          <p:nvPr/>
        </p:nvSpPr>
        <p:spPr>
          <a:xfrm>
            <a:off x="1600200" y="1611360"/>
            <a:ext cx="5943600" cy="1063800"/>
          </a:xfrm>
          <a:prstGeom prst="rect">
            <a:avLst/>
          </a:prstGeom>
          <a:noFill/>
          <a:ln w="0">
            <a:noFill/>
          </a:ln>
        </p:spPr>
        <p:style>
          <a:lnRef idx="0"/>
          <a:fillRef idx="0"/>
          <a:effectRef idx="0"/>
          <a:fontRef idx="minor"/>
        </p:style>
        <p:txBody>
          <a:bodyPr lIns="90360" rIns="90360" tIns="44280" bIns="44280" anchor="t">
            <a:spAutoFit/>
          </a:bodyPr>
          <a:p>
            <a:pPr algn="just">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Market Risk Management Group is structured to provide independent oversight of risk taking functions to ensure that the overall business objectives and risk appetite, as dictated by the Board of Directors, Risk Committee, and senior management, is adhered to.</a:t>
            </a:r>
            <a:endParaRPr b="0" lang="en-US" sz="1600" strike="noStrike" u="none">
              <a:solidFill>
                <a:srgbClr val="000000"/>
              </a:solidFill>
              <a:effectLst/>
              <a:uFillTx/>
              <a:latin typeface="Times New Roman"/>
            </a:endParaRPr>
          </a:p>
        </p:txBody>
      </p:sp>
      <p:grpSp>
        <p:nvGrpSpPr>
          <p:cNvPr id="57" name=""/>
          <p:cNvGrpSpPr/>
          <p:nvPr/>
        </p:nvGrpSpPr>
        <p:grpSpPr>
          <a:xfrm>
            <a:off x="990720" y="3408480"/>
            <a:ext cx="7160760" cy="2734560"/>
            <a:chOff x="990720" y="3408480"/>
            <a:chExt cx="7160760" cy="2734560"/>
          </a:xfrm>
        </p:grpSpPr>
        <p:sp>
          <p:nvSpPr>
            <p:cNvPr id="58" name=""/>
            <p:cNvSpPr/>
            <p:nvPr/>
          </p:nvSpPr>
          <p:spPr>
            <a:xfrm>
              <a:off x="2195280" y="4103640"/>
              <a:ext cx="3844800" cy="1244160"/>
            </a:xfrm>
            <a:custGeom>
              <a:avLst/>
              <a:gdLst/>
              <a:ahLst/>
              <a:rect l="l" t="t" r="r" b="b"/>
              <a:pathLst>
                <a:path w="2422" h="784">
                  <a:moveTo>
                    <a:pt x="369" y="0"/>
                  </a:moveTo>
                  <a:lnTo>
                    <a:pt x="369" y="108"/>
                  </a:lnTo>
                  <a:lnTo>
                    <a:pt x="2025" y="108"/>
                  </a:lnTo>
                  <a:lnTo>
                    <a:pt x="2025" y="0"/>
                  </a:lnTo>
                  <a:lnTo>
                    <a:pt x="2421" y="396"/>
                  </a:lnTo>
                  <a:lnTo>
                    <a:pt x="2034" y="783"/>
                  </a:lnTo>
                  <a:lnTo>
                    <a:pt x="2034" y="657"/>
                  </a:lnTo>
                  <a:lnTo>
                    <a:pt x="360" y="657"/>
                  </a:lnTo>
                  <a:lnTo>
                    <a:pt x="360" y="765"/>
                  </a:lnTo>
                  <a:lnTo>
                    <a:pt x="0" y="405"/>
                  </a:lnTo>
                  <a:lnTo>
                    <a:pt x="369" y="0"/>
                  </a:lnTo>
                </a:path>
              </a:pathLst>
            </a:custGeom>
            <a:blipFill rotWithShape="0">
              <a:blip r:embed="rId1"/>
              <a:srcRect/>
              <a:stretch/>
            </a:blipFill>
            <a:ln cap="rnd" w="12600">
              <a:solidFill>
                <a:srgbClr val="00cc99"/>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 name=""/>
            <p:cNvSpPr/>
            <p:nvPr/>
          </p:nvSpPr>
          <p:spPr>
            <a:xfrm>
              <a:off x="1261800" y="4802040"/>
              <a:ext cx="1638000" cy="825120"/>
            </a:xfrm>
            <a:prstGeom prst="triangle">
              <a:avLst>
                <a:gd name="adj" fmla="val 49995"/>
              </a:avLst>
            </a:prstGeom>
            <a:blipFill rotWithShape="0">
              <a:blip r:embed="rId2"/>
              <a:srcRect/>
              <a:stretch/>
            </a:blipFill>
            <a:ln w="12600">
              <a:solidFill>
                <a:srgbClr val="f76681"/>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0" name=""/>
            <p:cNvSpPr/>
            <p:nvPr/>
          </p:nvSpPr>
          <p:spPr>
            <a:xfrm rot="10800000">
              <a:off x="1261800" y="3844800"/>
              <a:ext cx="1638000" cy="825120"/>
            </a:xfrm>
            <a:prstGeom prst="triangle">
              <a:avLst>
                <a:gd name="adj" fmla="val 49995"/>
              </a:avLst>
            </a:prstGeom>
            <a:blipFill rotWithShape="0">
              <a:blip r:embed="rId3"/>
              <a:srcRect/>
              <a:stretch/>
            </a:blipFill>
            <a:ln w="12600">
              <a:solidFill>
                <a:srgbClr val="f76681"/>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rot="5400000">
              <a:off x="832680" y="4343040"/>
              <a:ext cx="1638000" cy="780840"/>
            </a:xfrm>
            <a:prstGeom prst="triangle">
              <a:avLst>
                <a:gd name="adj" fmla="val 49995"/>
              </a:avLst>
            </a:prstGeom>
            <a:blipFill rotWithShape="0">
              <a:blip r:embed="rId4"/>
              <a:srcRect/>
              <a:stretch/>
            </a:blipFill>
            <a:ln w="12600">
              <a:solidFill>
                <a:srgbClr val="f76681"/>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 name=""/>
            <p:cNvSpPr/>
            <p:nvPr/>
          </p:nvSpPr>
          <p:spPr>
            <a:xfrm>
              <a:off x="990720" y="4519440"/>
              <a:ext cx="1139400" cy="454680"/>
            </a:xfrm>
            <a:prstGeom prst="rect">
              <a:avLst/>
            </a:prstGeom>
            <a:noFill/>
            <a:ln w="0">
              <a:noFill/>
            </a:ln>
          </p:spPr>
          <p:style>
            <a:lnRef idx="0"/>
            <a:fillRef idx="0"/>
            <a:effectRef idx="0"/>
            <a:fontRef idx="minor"/>
          </p:style>
          <p:txBody>
            <a:bodyPr lIns="90360" rIns="90360" tIns="44280" bIns="4428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Board of Directors</a:t>
              </a:r>
              <a:endParaRPr b="0" lang="en-US" sz="1200" strike="noStrike" u="none">
                <a:solidFill>
                  <a:srgbClr val="000000"/>
                </a:solidFill>
                <a:effectLst/>
                <a:uFillTx/>
                <a:latin typeface="Times New Roman"/>
              </a:endParaRPr>
            </a:p>
          </p:txBody>
        </p:sp>
        <p:sp>
          <p:nvSpPr>
            <p:cNvPr id="63" name=""/>
            <p:cNvSpPr/>
            <p:nvPr/>
          </p:nvSpPr>
          <p:spPr>
            <a:xfrm>
              <a:off x="1587240" y="5091120"/>
              <a:ext cx="948960" cy="454680"/>
            </a:xfrm>
            <a:prstGeom prst="rect">
              <a:avLst/>
            </a:prstGeom>
            <a:noFill/>
            <a:ln w="0">
              <a:noFill/>
            </a:ln>
          </p:spPr>
          <p:style>
            <a:lnRef idx="0"/>
            <a:fillRef idx="0"/>
            <a:effectRef idx="0"/>
            <a:fontRef idx="minor"/>
          </p:style>
          <p:txBody>
            <a:bodyPr lIns="90360" rIns="90360" tIns="44280" bIns="4428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Risk Committee</a:t>
              </a:r>
              <a:endParaRPr b="0" lang="en-US" sz="1200" strike="noStrike" u="none">
                <a:solidFill>
                  <a:srgbClr val="000000"/>
                </a:solidFill>
                <a:effectLst/>
                <a:uFillTx/>
                <a:latin typeface="Times New Roman"/>
              </a:endParaRPr>
            </a:p>
          </p:txBody>
        </p:sp>
        <p:sp>
          <p:nvSpPr>
            <p:cNvPr id="64" name=""/>
            <p:cNvSpPr/>
            <p:nvPr/>
          </p:nvSpPr>
          <p:spPr>
            <a:xfrm>
              <a:off x="1523880" y="3859200"/>
              <a:ext cx="1139400" cy="454680"/>
            </a:xfrm>
            <a:prstGeom prst="rect">
              <a:avLst/>
            </a:prstGeom>
            <a:noFill/>
            <a:ln w="0">
              <a:noFill/>
            </a:ln>
          </p:spPr>
          <p:style>
            <a:lnRef idx="0"/>
            <a:fillRef idx="0"/>
            <a:effectRef idx="0"/>
            <a:fontRef idx="minor"/>
          </p:style>
          <p:txBody>
            <a:bodyPr lIns="90360" rIns="90360" tIns="44280" bIns="4428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Senior Management</a:t>
              </a:r>
              <a:endParaRPr b="0" lang="en-US" sz="1200" strike="noStrike" u="none">
                <a:solidFill>
                  <a:srgbClr val="000000"/>
                </a:solidFill>
                <a:effectLst/>
                <a:uFillTx/>
                <a:latin typeface="Times New Roman"/>
              </a:endParaRPr>
            </a:p>
          </p:txBody>
        </p:sp>
        <p:sp>
          <p:nvSpPr>
            <p:cNvPr id="65" name=""/>
            <p:cNvSpPr/>
            <p:nvPr/>
          </p:nvSpPr>
          <p:spPr>
            <a:xfrm>
              <a:off x="6146640" y="5503680"/>
              <a:ext cx="2004840" cy="283680"/>
            </a:xfrm>
            <a:prstGeom prst="rect">
              <a:avLst/>
            </a:prstGeom>
            <a:gradFill rotWithShape="0">
              <a:gsLst>
                <a:gs pos="0">
                  <a:srgbClr val="618ffd"/>
                </a:gs>
                <a:gs pos="50000">
                  <a:srgbClr val="fefefe"/>
                </a:gs>
                <a:gs pos="100000">
                  <a:srgbClr val="618ffd"/>
                </a:gs>
              </a:gsLst>
              <a:lin ang="13500000"/>
            </a:gradFill>
            <a:ln w="12600">
              <a:solidFill>
                <a:srgbClr val="3333cc"/>
              </a:solidFill>
              <a:miter/>
            </a:ln>
          </p:spPr>
          <p:style>
            <a:lnRef idx="0"/>
            <a:fillRef idx="0"/>
            <a:effectRef idx="0"/>
            <a:fontRef idx="minor"/>
          </p:style>
          <p:txBody>
            <a:bodyPr lIns="69840" rIns="69840" tIns="34920" bIns="34920" anchor="t">
              <a:spAutoFit/>
            </a:bodyPr>
            <a:p>
              <a:pPr algn="ctr">
                <a:spcBef>
                  <a:spcPts val="876"/>
                </a:spcBef>
                <a:tabLst>
                  <a:tab algn="l" pos="0"/>
                  <a:tab algn="l" pos="528480"/>
                  <a:tab algn="l" pos="1057320"/>
                  <a:tab algn="l" pos="1585800"/>
                  <a:tab algn="l" pos="2114640"/>
                  <a:tab algn="l" pos="2643120"/>
                  <a:tab algn="l" pos="3171960"/>
                  <a:tab algn="l" pos="3700440"/>
                  <a:tab algn="l" pos="4229280"/>
                  <a:tab algn="l" pos="4757760"/>
                  <a:tab algn="l" pos="5286240"/>
                  <a:tab algn="l" pos="5815080"/>
                  <a:tab algn="l" pos="6343560"/>
                  <a:tab algn="l" pos="6872400"/>
                  <a:tab algn="l" pos="7400880"/>
                  <a:tab algn="l" pos="7929720"/>
                  <a:tab algn="l" pos="8458200"/>
                  <a:tab algn="l" pos="8986680"/>
                  <a:tab algn="l" pos="9515520"/>
                  <a:tab algn="l" pos="10044000"/>
                  <a:tab algn="l" pos="10572840"/>
                </a:tabLst>
              </a:pPr>
              <a:r>
                <a:rPr b="1" lang="en-US" sz="1400" strike="noStrike" u="none">
                  <a:solidFill>
                    <a:srgbClr val="000000"/>
                  </a:solidFill>
                  <a:effectLst/>
                  <a:uFillTx/>
                  <a:latin typeface="Times New Roman"/>
                </a:rPr>
                <a:t>Structuring</a:t>
              </a:r>
              <a:endParaRPr b="0" lang="en-US" sz="1400" strike="noStrike" u="none">
                <a:solidFill>
                  <a:srgbClr val="000000"/>
                </a:solidFill>
                <a:effectLst/>
                <a:uFillTx/>
                <a:latin typeface="Times New Roman"/>
              </a:endParaRPr>
            </a:p>
          </p:txBody>
        </p:sp>
        <p:sp>
          <p:nvSpPr>
            <p:cNvPr id="66" name=""/>
            <p:cNvSpPr/>
            <p:nvPr/>
          </p:nvSpPr>
          <p:spPr>
            <a:xfrm>
              <a:off x="6146640" y="4805280"/>
              <a:ext cx="2004840" cy="283680"/>
            </a:xfrm>
            <a:prstGeom prst="rect">
              <a:avLst/>
            </a:prstGeom>
            <a:gradFill rotWithShape="0">
              <a:gsLst>
                <a:gs pos="0">
                  <a:srgbClr val="618ffd"/>
                </a:gs>
                <a:gs pos="50000">
                  <a:srgbClr val="fefefe"/>
                </a:gs>
                <a:gs pos="100000">
                  <a:srgbClr val="618ffd"/>
                </a:gs>
              </a:gsLst>
              <a:lin ang="13500000"/>
            </a:gradFill>
            <a:ln w="12600">
              <a:solidFill>
                <a:srgbClr val="3333cc"/>
              </a:solidFill>
              <a:miter/>
            </a:ln>
          </p:spPr>
          <p:style>
            <a:lnRef idx="0"/>
            <a:fillRef idx="0"/>
            <a:effectRef idx="0"/>
            <a:fontRef idx="minor"/>
          </p:style>
          <p:txBody>
            <a:bodyPr lIns="69840" rIns="69840" tIns="34920" bIns="34920" anchor="t">
              <a:spAutoFit/>
            </a:bodyPr>
            <a:p>
              <a:pPr algn="ctr">
                <a:spcBef>
                  <a:spcPts val="876"/>
                </a:spcBef>
                <a:tabLst>
                  <a:tab algn="l" pos="0"/>
                  <a:tab algn="l" pos="528480"/>
                  <a:tab algn="l" pos="1057320"/>
                  <a:tab algn="l" pos="1585800"/>
                  <a:tab algn="l" pos="2114640"/>
                  <a:tab algn="l" pos="2643120"/>
                  <a:tab algn="l" pos="3171960"/>
                  <a:tab algn="l" pos="3700440"/>
                  <a:tab algn="l" pos="4229280"/>
                  <a:tab algn="l" pos="4757760"/>
                  <a:tab algn="l" pos="5286240"/>
                  <a:tab algn="l" pos="5815080"/>
                  <a:tab algn="l" pos="6343560"/>
                  <a:tab algn="l" pos="6872400"/>
                  <a:tab algn="l" pos="7400880"/>
                  <a:tab algn="l" pos="7929720"/>
                  <a:tab algn="l" pos="8458200"/>
                  <a:tab algn="l" pos="8986680"/>
                  <a:tab algn="l" pos="9515520"/>
                  <a:tab algn="l" pos="10044000"/>
                  <a:tab algn="l" pos="10572840"/>
                </a:tabLst>
              </a:pPr>
              <a:r>
                <a:rPr b="1" lang="en-US" sz="1400" strike="noStrike" u="none">
                  <a:solidFill>
                    <a:srgbClr val="000000"/>
                  </a:solidFill>
                  <a:effectLst/>
                  <a:uFillTx/>
                  <a:latin typeface="Times New Roman"/>
                </a:rPr>
                <a:t>Risk Management</a:t>
              </a:r>
              <a:endParaRPr b="0" lang="en-US" sz="1400" strike="noStrike" u="none">
                <a:solidFill>
                  <a:srgbClr val="000000"/>
                </a:solidFill>
                <a:effectLst/>
                <a:uFillTx/>
                <a:latin typeface="Times New Roman"/>
              </a:endParaRPr>
            </a:p>
          </p:txBody>
        </p:sp>
        <p:sp>
          <p:nvSpPr>
            <p:cNvPr id="67" name=""/>
            <p:cNvSpPr/>
            <p:nvPr/>
          </p:nvSpPr>
          <p:spPr>
            <a:xfrm>
              <a:off x="6146640" y="5859360"/>
              <a:ext cx="2004840" cy="283680"/>
            </a:xfrm>
            <a:prstGeom prst="rect">
              <a:avLst/>
            </a:prstGeom>
            <a:gradFill rotWithShape="0">
              <a:gsLst>
                <a:gs pos="0">
                  <a:srgbClr val="618ffd"/>
                </a:gs>
                <a:gs pos="50000">
                  <a:srgbClr val="fefefe"/>
                </a:gs>
                <a:gs pos="100000">
                  <a:srgbClr val="618ffd"/>
                </a:gs>
              </a:gsLst>
              <a:lin ang="13500000"/>
            </a:gradFill>
            <a:ln w="12600">
              <a:solidFill>
                <a:srgbClr val="3333cc"/>
              </a:solidFill>
              <a:miter/>
            </a:ln>
          </p:spPr>
          <p:style>
            <a:lnRef idx="0"/>
            <a:fillRef idx="0"/>
            <a:effectRef idx="0"/>
            <a:fontRef idx="minor"/>
          </p:style>
          <p:txBody>
            <a:bodyPr lIns="69840" rIns="69840" tIns="34920" bIns="34920" anchor="t">
              <a:spAutoFit/>
            </a:bodyPr>
            <a:p>
              <a:pPr algn="ctr">
                <a:spcBef>
                  <a:spcPts val="876"/>
                </a:spcBef>
                <a:tabLst>
                  <a:tab algn="l" pos="0"/>
                  <a:tab algn="l" pos="528480"/>
                  <a:tab algn="l" pos="1057320"/>
                  <a:tab algn="l" pos="1585800"/>
                  <a:tab algn="l" pos="2114640"/>
                  <a:tab algn="l" pos="2643120"/>
                  <a:tab algn="l" pos="3171960"/>
                  <a:tab algn="l" pos="3700440"/>
                  <a:tab algn="l" pos="4229280"/>
                  <a:tab algn="l" pos="4757760"/>
                  <a:tab algn="l" pos="5286240"/>
                  <a:tab algn="l" pos="5815080"/>
                  <a:tab algn="l" pos="6343560"/>
                  <a:tab algn="l" pos="6872400"/>
                  <a:tab algn="l" pos="7400880"/>
                  <a:tab algn="l" pos="7929720"/>
                  <a:tab algn="l" pos="8458200"/>
                  <a:tab algn="l" pos="8986680"/>
                  <a:tab algn="l" pos="9515520"/>
                  <a:tab algn="l" pos="10044000"/>
                  <a:tab algn="l" pos="10572840"/>
                </a:tabLst>
              </a:pPr>
              <a:r>
                <a:rPr b="1" lang="en-US" sz="1400" strike="noStrike" u="none">
                  <a:solidFill>
                    <a:srgbClr val="000000"/>
                  </a:solidFill>
                  <a:effectLst/>
                  <a:uFillTx/>
                  <a:latin typeface="Times New Roman"/>
                </a:rPr>
                <a:t>Internal Audit</a:t>
              </a:r>
              <a:endParaRPr b="0" lang="en-US" sz="1400" strike="noStrike" u="none">
                <a:solidFill>
                  <a:srgbClr val="000000"/>
                </a:solidFill>
                <a:effectLst/>
                <a:uFillTx/>
                <a:latin typeface="Times New Roman"/>
              </a:endParaRPr>
            </a:p>
          </p:txBody>
        </p:sp>
        <p:sp>
          <p:nvSpPr>
            <p:cNvPr id="68" name=""/>
            <p:cNvSpPr/>
            <p:nvPr/>
          </p:nvSpPr>
          <p:spPr>
            <a:xfrm>
              <a:off x="6146640" y="5148000"/>
              <a:ext cx="2004840" cy="283680"/>
            </a:xfrm>
            <a:prstGeom prst="rect">
              <a:avLst/>
            </a:prstGeom>
            <a:gradFill rotWithShape="0">
              <a:gsLst>
                <a:gs pos="0">
                  <a:srgbClr val="618ffd"/>
                </a:gs>
                <a:gs pos="50000">
                  <a:srgbClr val="fefefe"/>
                </a:gs>
                <a:gs pos="100000">
                  <a:srgbClr val="618ffd"/>
                </a:gs>
              </a:gsLst>
              <a:lin ang="13500000"/>
            </a:gradFill>
            <a:ln w="12600">
              <a:solidFill>
                <a:srgbClr val="3333cc"/>
              </a:solidFill>
              <a:miter/>
            </a:ln>
          </p:spPr>
          <p:style>
            <a:lnRef idx="0"/>
            <a:fillRef idx="0"/>
            <a:effectRef idx="0"/>
            <a:fontRef idx="minor"/>
          </p:style>
          <p:txBody>
            <a:bodyPr lIns="69840" rIns="69840" tIns="34920" bIns="34920" anchor="t">
              <a:spAutoFit/>
            </a:bodyPr>
            <a:p>
              <a:pPr algn="ctr">
                <a:spcBef>
                  <a:spcPts val="876"/>
                </a:spcBef>
                <a:tabLst>
                  <a:tab algn="l" pos="0"/>
                  <a:tab algn="l" pos="528480"/>
                  <a:tab algn="l" pos="1057320"/>
                  <a:tab algn="l" pos="1585800"/>
                  <a:tab algn="l" pos="2114640"/>
                  <a:tab algn="l" pos="2643120"/>
                  <a:tab algn="l" pos="3171960"/>
                  <a:tab algn="l" pos="3700440"/>
                  <a:tab algn="l" pos="4229280"/>
                  <a:tab algn="l" pos="4757760"/>
                  <a:tab algn="l" pos="5286240"/>
                  <a:tab algn="l" pos="5815080"/>
                  <a:tab algn="l" pos="6343560"/>
                  <a:tab algn="l" pos="6872400"/>
                  <a:tab algn="l" pos="7400880"/>
                  <a:tab algn="l" pos="7929720"/>
                  <a:tab algn="l" pos="8458200"/>
                  <a:tab algn="l" pos="8986680"/>
                  <a:tab algn="l" pos="9515520"/>
                  <a:tab algn="l" pos="10044000"/>
                  <a:tab algn="l" pos="10572840"/>
                </a:tabLst>
              </a:pPr>
              <a:r>
                <a:rPr b="1" lang="en-US" sz="1400" strike="noStrike" u="none">
                  <a:solidFill>
                    <a:srgbClr val="000000"/>
                  </a:solidFill>
                  <a:effectLst/>
                  <a:uFillTx/>
                  <a:latin typeface="Times New Roman"/>
                </a:rPr>
                <a:t>Legal</a:t>
              </a:r>
              <a:endParaRPr b="0" lang="en-US" sz="1400" strike="noStrike" u="none">
                <a:solidFill>
                  <a:srgbClr val="000000"/>
                </a:solidFill>
                <a:effectLst/>
                <a:uFillTx/>
                <a:latin typeface="Times New Roman"/>
              </a:endParaRPr>
            </a:p>
          </p:txBody>
        </p:sp>
        <p:sp>
          <p:nvSpPr>
            <p:cNvPr id="69" name=""/>
            <p:cNvSpPr/>
            <p:nvPr/>
          </p:nvSpPr>
          <p:spPr>
            <a:xfrm>
              <a:off x="6146640" y="4119480"/>
              <a:ext cx="2004840" cy="283680"/>
            </a:xfrm>
            <a:prstGeom prst="rect">
              <a:avLst/>
            </a:prstGeom>
            <a:gradFill rotWithShape="0">
              <a:gsLst>
                <a:gs pos="0">
                  <a:srgbClr val="618ffd"/>
                </a:gs>
                <a:gs pos="50000">
                  <a:srgbClr val="fefefe"/>
                </a:gs>
                <a:gs pos="100000">
                  <a:srgbClr val="618ffd"/>
                </a:gs>
              </a:gsLst>
              <a:lin ang="13500000"/>
            </a:gradFill>
            <a:ln w="12600">
              <a:solidFill>
                <a:srgbClr val="3333cc"/>
              </a:solidFill>
              <a:miter/>
            </a:ln>
          </p:spPr>
          <p:style>
            <a:lnRef idx="0"/>
            <a:fillRef idx="0"/>
            <a:effectRef idx="0"/>
            <a:fontRef idx="minor"/>
          </p:style>
          <p:txBody>
            <a:bodyPr lIns="69840" rIns="69840" tIns="34920" bIns="34920" anchor="t">
              <a:spAutoFit/>
            </a:bodyPr>
            <a:p>
              <a:pPr algn="ctr">
                <a:spcBef>
                  <a:spcPts val="876"/>
                </a:spcBef>
                <a:tabLst>
                  <a:tab algn="l" pos="0"/>
                  <a:tab algn="l" pos="528480"/>
                  <a:tab algn="l" pos="1057320"/>
                  <a:tab algn="l" pos="1585800"/>
                  <a:tab algn="l" pos="2114640"/>
                  <a:tab algn="l" pos="2643120"/>
                  <a:tab algn="l" pos="3171960"/>
                  <a:tab algn="l" pos="3700440"/>
                  <a:tab algn="l" pos="4229280"/>
                  <a:tab algn="l" pos="4757760"/>
                  <a:tab algn="l" pos="5286240"/>
                  <a:tab algn="l" pos="5815080"/>
                  <a:tab algn="l" pos="6343560"/>
                  <a:tab algn="l" pos="6872400"/>
                  <a:tab algn="l" pos="7400880"/>
                  <a:tab algn="l" pos="7929720"/>
                  <a:tab algn="l" pos="8458200"/>
                  <a:tab algn="l" pos="8986680"/>
                  <a:tab algn="l" pos="9515520"/>
                  <a:tab algn="l" pos="10044000"/>
                  <a:tab algn="l" pos="10572840"/>
                </a:tabLst>
              </a:pPr>
              <a:r>
                <a:rPr b="1" lang="en-US" sz="1400" strike="noStrike" u="none">
                  <a:solidFill>
                    <a:srgbClr val="000000"/>
                  </a:solidFill>
                  <a:effectLst/>
                  <a:uFillTx/>
                  <a:latin typeface="Times New Roman"/>
                </a:rPr>
                <a:t>Research</a:t>
              </a:r>
              <a:endParaRPr b="0" lang="en-US" sz="1400" strike="noStrike" u="none">
                <a:solidFill>
                  <a:srgbClr val="000000"/>
                </a:solidFill>
                <a:effectLst/>
                <a:uFillTx/>
                <a:latin typeface="Times New Roman"/>
              </a:endParaRPr>
            </a:p>
          </p:txBody>
        </p:sp>
        <p:sp>
          <p:nvSpPr>
            <p:cNvPr id="70" name=""/>
            <p:cNvSpPr/>
            <p:nvPr/>
          </p:nvSpPr>
          <p:spPr>
            <a:xfrm>
              <a:off x="6146640" y="3408480"/>
              <a:ext cx="2004840" cy="283680"/>
            </a:xfrm>
            <a:prstGeom prst="rect">
              <a:avLst/>
            </a:prstGeom>
            <a:gradFill rotWithShape="0">
              <a:gsLst>
                <a:gs pos="0">
                  <a:srgbClr val="618ffd"/>
                </a:gs>
                <a:gs pos="50000">
                  <a:srgbClr val="fefefe"/>
                </a:gs>
                <a:gs pos="100000">
                  <a:srgbClr val="618ffd"/>
                </a:gs>
              </a:gsLst>
              <a:lin ang="13500000"/>
            </a:gradFill>
            <a:ln w="12600">
              <a:solidFill>
                <a:srgbClr val="3333cc"/>
              </a:solidFill>
              <a:miter/>
            </a:ln>
          </p:spPr>
          <p:style>
            <a:lnRef idx="0"/>
            <a:fillRef idx="0"/>
            <a:effectRef idx="0"/>
            <a:fontRef idx="minor"/>
          </p:style>
          <p:txBody>
            <a:bodyPr lIns="69840" rIns="69840" tIns="34920" bIns="34920" anchor="t">
              <a:spAutoFit/>
            </a:bodyPr>
            <a:p>
              <a:pPr algn="ctr">
                <a:spcBef>
                  <a:spcPts val="876"/>
                </a:spcBef>
                <a:tabLst>
                  <a:tab algn="l" pos="0"/>
                  <a:tab algn="l" pos="528480"/>
                  <a:tab algn="l" pos="1057320"/>
                  <a:tab algn="l" pos="1585800"/>
                  <a:tab algn="l" pos="2114640"/>
                  <a:tab algn="l" pos="2643120"/>
                  <a:tab algn="l" pos="3171960"/>
                  <a:tab algn="l" pos="3700440"/>
                  <a:tab algn="l" pos="4229280"/>
                  <a:tab algn="l" pos="4757760"/>
                  <a:tab algn="l" pos="5286240"/>
                  <a:tab algn="l" pos="5815080"/>
                  <a:tab algn="l" pos="6343560"/>
                  <a:tab algn="l" pos="6872400"/>
                  <a:tab algn="l" pos="7400880"/>
                  <a:tab algn="l" pos="7929720"/>
                  <a:tab algn="l" pos="8458200"/>
                  <a:tab algn="l" pos="8986680"/>
                  <a:tab algn="l" pos="9515520"/>
                  <a:tab algn="l" pos="10044000"/>
                  <a:tab algn="l" pos="10572840"/>
                </a:tabLst>
              </a:pPr>
              <a:r>
                <a:rPr b="1" lang="en-US" sz="1400" strike="noStrike" u="none">
                  <a:solidFill>
                    <a:srgbClr val="000000"/>
                  </a:solidFill>
                  <a:effectLst/>
                  <a:uFillTx/>
                  <a:latin typeface="Times New Roman"/>
                </a:rPr>
                <a:t>Technology</a:t>
              </a:r>
              <a:endParaRPr b="0" lang="en-US" sz="1400" strike="noStrike" u="none">
                <a:solidFill>
                  <a:srgbClr val="000000"/>
                </a:solidFill>
                <a:effectLst/>
                <a:uFillTx/>
                <a:latin typeface="Times New Roman"/>
              </a:endParaRPr>
            </a:p>
          </p:txBody>
        </p:sp>
        <p:sp>
          <p:nvSpPr>
            <p:cNvPr id="71" name=""/>
            <p:cNvSpPr/>
            <p:nvPr/>
          </p:nvSpPr>
          <p:spPr>
            <a:xfrm>
              <a:off x="6146640" y="4462200"/>
              <a:ext cx="2004840" cy="283680"/>
            </a:xfrm>
            <a:prstGeom prst="rect">
              <a:avLst/>
            </a:prstGeom>
            <a:gradFill rotWithShape="0">
              <a:gsLst>
                <a:gs pos="0">
                  <a:srgbClr val="618ffd"/>
                </a:gs>
                <a:gs pos="50000">
                  <a:srgbClr val="fefefe"/>
                </a:gs>
                <a:gs pos="100000">
                  <a:srgbClr val="618ffd"/>
                </a:gs>
              </a:gsLst>
              <a:lin ang="13500000"/>
            </a:gradFill>
            <a:ln w="12600">
              <a:solidFill>
                <a:srgbClr val="3333cc"/>
              </a:solidFill>
              <a:miter/>
            </a:ln>
          </p:spPr>
          <p:style>
            <a:lnRef idx="0"/>
            <a:fillRef idx="0"/>
            <a:effectRef idx="0"/>
            <a:fontRef idx="minor"/>
          </p:style>
          <p:txBody>
            <a:bodyPr lIns="69840" rIns="69840" tIns="34920" bIns="34920" anchor="t">
              <a:spAutoFit/>
            </a:bodyPr>
            <a:p>
              <a:pPr algn="ctr">
                <a:spcBef>
                  <a:spcPts val="876"/>
                </a:spcBef>
                <a:tabLst>
                  <a:tab algn="l" pos="0"/>
                  <a:tab algn="l" pos="528480"/>
                  <a:tab algn="l" pos="1057320"/>
                  <a:tab algn="l" pos="1585800"/>
                  <a:tab algn="l" pos="2114640"/>
                  <a:tab algn="l" pos="2643120"/>
                  <a:tab algn="l" pos="3171960"/>
                  <a:tab algn="l" pos="3700440"/>
                  <a:tab algn="l" pos="4229280"/>
                  <a:tab algn="l" pos="4757760"/>
                  <a:tab algn="l" pos="5286240"/>
                  <a:tab algn="l" pos="5815080"/>
                  <a:tab algn="l" pos="6343560"/>
                  <a:tab algn="l" pos="6872400"/>
                  <a:tab algn="l" pos="7400880"/>
                  <a:tab algn="l" pos="7929720"/>
                  <a:tab algn="l" pos="8458200"/>
                  <a:tab algn="l" pos="8986680"/>
                  <a:tab algn="l" pos="9515520"/>
                  <a:tab algn="l" pos="10044000"/>
                  <a:tab algn="l" pos="10572840"/>
                </a:tabLst>
              </a:pPr>
              <a:r>
                <a:rPr b="1" lang="en-US" sz="1400" strike="noStrike" u="none">
                  <a:solidFill>
                    <a:srgbClr val="000000"/>
                  </a:solidFill>
                  <a:effectLst/>
                  <a:uFillTx/>
                  <a:latin typeface="Times New Roman"/>
                </a:rPr>
                <a:t>Global Credit</a:t>
              </a:r>
              <a:endParaRPr b="0" lang="en-US" sz="1400" strike="noStrike" u="none">
                <a:solidFill>
                  <a:srgbClr val="000000"/>
                </a:solidFill>
                <a:effectLst/>
                <a:uFillTx/>
                <a:latin typeface="Times New Roman"/>
              </a:endParaRPr>
            </a:p>
          </p:txBody>
        </p:sp>
        <p:sp>
          <p:nvSpPr>
            <p:cNvPr id="72" name=""/>
            <p:cNvSpPr/>
            <p:nvPr/>
          </p:nvSpPr>
          <p:spPr>
            <a:xfrm>
              <a:off x="6146640" y="3763800"/>
              <a:ext cx="2004840" cy="283680"/>
            </a:xfrm>
            <a:prstGeom prst="rect">
              <a:avLst/>
            </a:prstGeom>
            <a:gradFill rotWithShape="0">
              <a:gsLst>
                <a:gs pos="0">
                  <a:srgbClr val="618ffd"/>
                </a:gs>
                <a:gs pos="50000">
                  <a:srgbClr val="fefefe"/>
                </a:gs>
                <a:gs pos="100000">
                  <a:srgbClr val="618ffd"/>
                </a:gs>
              </a:gsLst>
              <a:lin ang="13500000"/>
            </a:gradFill>
            <a:ln w="12600">
              <a:solidFill>
                <a:srgbClr val="3333cc"/>
              </a:solidFill>
              <a:miter/>
            </a:ln>
          </p:spPr>
          <p:style>
            <a:lnRef idx="0"/>
            <a:fillRef idx="0"/>
            <a:effectRef idx="0"/>
            <a:fontRef idx="minor"/>
          </p:style>
          <p:txBody>
            <a:bodyPr lIns="69840" rIns="69840" tIns="34920" bIns="34920" anchor="t">
              <a:spAutoFit/>
            </a:bodyPr>
            <a:p>
              <a:pPr algn="ctr">
                <a:spcBef>
                  <a:spcPts val="876"/>
                </a:spcBef>
                <a:tabLst>
                  <a:tab algn="l" pos="0"/>
                  <a:tab algn="l" pos="528480"/>
                  <a:tab algn="l" pos="1057320"/>
                  <a:tab algn="l" pos="1585800"/>
                  <a:tab algn="l" pos="2114640"/>
                  <a:tab algn="l" pos="2643120"/>
                  <a:tab algn="l" pos="3171960"/>
                  <a:tab algn="l" pos="3700440"/>
                  <a:tab algn="l" pos="4229280"/>
                  <a:tab algn="l" pos="4757760"/>
                  <a:tab algn="l" pos="5286240"/>
                  <a:tab algn="l" pos="5815080"/>
                  <a:tab algn="l" pos="6343560"/>
                  <a:tab algn="l" pos="6872400"/>
                  <a:tab algn="l" pos="7400880"/>
                  <a:tab algn="l" pos="7929720"/>
                  <a:tab algn="l" pos="8458200"/>
                  <a:tab algn="l" pos="8986680"/>
                  <a:tab algn="l" pos="9515520"/>
                  <a:tab algn="l" pos="10044000"/>
                  <a:tab algn="l" pos="10572840"/>
                </a:tabLst>
              </a:pPr>
              <a:r>
                <a:rPr b="1" lang="en-US" sz="1400" strike="noStrike" u="none">
                  <a:solidFill>
                    <a:srgbClr val="000000"/>
                  </a:solidFill>
                  <a:effectLst/>
                  <a:uFillTx/>
                  <a:latin typeface="Times New Roman"/>
                </a:rPr>
                <a:t>Trading</a:t>
              </a:r>
              <a:endParaRPr b="0" lang="en-US" sz="1400" strike="noStrike" u="none">
                <a:solidFill>
                  <a:srgbClr val="000000"/>
                </a:solidFill>
                <a:effectLst/>
                <a:uFillTx/>
                <a:latin typeface="Times New Roman"/>
              </a:endParaRPr>
            </a:p>
          </p:txBody>
        </p:sp>
        <p:sp>
          <p:nvSpPr>
            <p:cNvPr id="73" name=""/>
            <p:cNvSpPr/>
            <p:nvPr/>
          </p:nvSpPr>
          <p:spPr>
            <a:xfrm>
              <a:off x="4093920" y="4314600"/>
              <a:ext cx="1206360" cy="8506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4" name=""/>
            <p:cNvSpPr/>
            <p:nvPr/>
          </p:nvSpPr>
          <p:spPr>
            <a:xfrm>
              <a:off x="3546360" y="4519440"/>
              <a:ext cx="1139400" cy="271800"/>
            </a:xfrm>
            <a:prstGeom prst="rect">
              <a:avLst/>
            </a:prstGeom>
            <a:noFill/>
            <a:ln w="0">
              <a:noFill/>
            </a:ln>
          </p:spPr>
          <p:style>
            <a:lnRef idx="0"/>
            <a:fillRef idx="0"/>
            <a:effectRef idx="0"/>
            <a:fontRef idx="minor"/>
          </p:style>
          <p:txBody>
            <a:bodyPr lIns="90360" rIns="90360" tIns="44280" bIns="4428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Market Risk</a:t>
              </a:r>
              <a:endParaRPr b="0" lang="en-US" sz="1200" strike="noStrike" u="none">
                <a:solidFill>
                  <a:srgbClr val="000000"/>
                </a:solidFill>
                <a:effectLst/>
                <a:uFillTx/>
                <a:latin typeface="Times New Roman"/>
              </a:endParaRPr>
            </a:p>
          </p:txBody>
        </p:sp>
      </p:gr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5" name="PlaceHolder 1"/>
          <p:cNvSpPr>
            <a:spLocks noGrp="1"/>
          </p:cNvSpPr>
          <p:nvPr>
            <p:ph type="title"/>
          </p:nvPr>
        </p:nvSpPr>
        <p:spPr>
          <a:xfrm>
            <a:off x="685800" y="3045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Value at Risk</a:t>
            </a:r>
            <a:endParaRPr b="0" lang="en-US" sz="4000" strike="noStrike" u="none">
              <a:solidFill>
                <a:srgbClr val="000000"/>
              </a:solidFill>
              <a:effectLst/>
              <a:uFillTx/>
              <a:latin typeface="Times New Roman"/>
            </a:endParaRPr>
          </a:p>
        </p:txBody>
      </p:sp>
      <p:pic>
        <p:nvPicPr>
          <p:cNvPr id="76" name="" descr=""/>
          <p:cNvPicPr/>
          <p:nvPr/>
        </p:nvPicPr>
        <p:blipFill>
          <a:blip r:embed="rId1"/>
          <a:stretch/>
        </p:blipFill>
        <p:spPr>
          <a:xfrm>
            <a:off x="1828800" y="1676520"/>
            <a:ext cx="5486400" cy="4419360"/>
          </a:xfrm>
          <a:prstGeom prst="rect">
            <a:avLst/>
          </a:prstGeom>
          <a:noFill/>
          <a:ln w="0">
            <a:noFill/>
          </a:ln>
        </p:spPr>
      </p:pic>
      <p:pic>
        <p:nvPicPr>
          <p:cNvPr id="77" name="" descr=""/>
          <p:cNvPicPr/>
          <p:nvPr/>
        </p:nvPicPr>
        <p:blipFill>
          <a:blip r:embed="rId2"/>
          <a:stretch/>
        </p:blipFill>
        <p:spPr>
          <a:xfrm>
            <a:off x="4038480" y="2057400"/>
            <a:ext cx="990720" cy="990720"/>
          </a:xfrm>
          <a:prstGeom prst="rect">
            <a:avLst/>
          </a:prstGeom>
          <a:noFill/>
          <a:ln w="0">
            <a:noFill/>
          </a:ln>
        </p:spPr>
      </p:pic>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8" name="PlaceHolder 1"/>
          <p:cNvSpPr>
            <a:spLocks noGrp="1"/>
          </p:cNvSpPr>
          <p:nvPr>
            <p:ph type="title"/>
          </p:nvPr>
        </p:nvSpPr>
        <p:spPr>
          <a:xfrm>
            <a:off x="457200" y="380520"/>
            <a:ext cx="8229600" cy="7621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Why Calculate Value at Risk ?</a:t>
            </a:r>
            <a:endParaRPr b="0" lang="en-US" sz="4000" strike="noStrike" u="none">
              <a:solidFill>
                <a:srgbClr val="000000"/>
              </a:solidFill>
              <a:effectLst/>
              <a:uFillTx/>
              <a:latin typeface="Times New Roman"/>
            </a:endParaRPr>
          </a:p>
        </p:txBody>
      </p:sp>
      <p:sp>
        <p:nvSpPr>
          <p:cNvPr id="79" name="PlaceHolder 2"/>
          <p:cNvSpPr>
            <a:spLocks noGrp="1"/>
          </p:cNvSpPr>
          <p:nvPr>
            <p:ph/>
          </p:nvPr>
        </p:nvSpPr>
        <p:spPr>
          <a:xfrm>
            <a:off x="761760" y="1523520"/>
            <a:ext cx="7543800" cy="4172040"/>
          </a:xfrm>
          <a:prstGeom prst="rect">
            <a:avLst/>
          </a:prstGeom>
          <a:noFill/>
          <a:ln w="0">
            <a:noFill/>
          </a:ln>
        </p:spPr>
        <p:txBody>
          <a:bodyPr lIns="90000" rIns="90000" tIns="46800" bIns="46800" anchor="t">
            <a:normAutofit/>
          </a:bodyPr>
          <a:p>
            <a:pPr marL="343080" indent="-343080">
              <a:spcBef>
                <a:spcPts val="5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External Reasons</a:t>
            </a:r>
            <a:endParaRPr b="0" lang="en-US" sz="2200" strike="noStrike" u="none">
              <a:solidFill>
                <a:srgbClr val="000000"/>
              </a:solidFill>
              <a:effectLst/>
              <a:uFillTx/>
              <a:latin typeface="Times New Roman"/>
            </a:endParaRPr>
          </a:p>
          <a:p>
            <a:pPr lvl="1" marL="743040" indent="-285840">
              <a:lnSpc>
                <a:spcPct val="120000"/>
              </a:lnSpc>
              <a:spcBef>
                <a:spcPts val="47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Times New Roman"/>
              </a:rPr>
              <a:t>SEC disclosure requirements in annual reports and quarterly reports</a:t>
            </a:r>
            <a:endParaRPr b="0" lang="en-US" sz="1900" strike="noStrike" u="none">
              <a:solidFill>
                <a:srgbClr val="000000"/>
              </a:solidFill>
              <a:effectLst/>
              <a:uFillTx/>
              <a:latin typeface="Times New Roman"/>
            </a:endParaRPr>
          </a:p>
          <a:p>
            <a:pPr lvl="1" marL="743040" indent="-285840">
              <a:lnSpc>
                <a:spcPct val="120000"/>
              </a:lnSpc>
              <a:spcBef>
                <a:spcPts val="47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Times New Roman"/>
              </a:rPr>
              <a:t>Pressure from regulatory and credit rating agencies</a:t>
            </a:r>
            <a:endParaRPr b="0" lang="en-US" sz="1900" strike="noStrike" u="none">
              <a:solidFill>
                <a:srgbClr val="000000"/>
              </a:solidFill>
              <a:effectLst/>
              <a:uFillTx/>
              <a:latin typeface="Times New Roman"/>
            </a:endParaRPr>
          </a:p>
          <a:p>
            <a:pPr lvl="1" marL="743040" indent="-285840">
              <a:lnSpc>
                <a:spcPct val="120000"/>
              </a:lnSpc>
              <a:spcBef>
                <a:spcPts val="47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Times New Roman"/>
              </a:rPr>
              <a:t>Pressure from creditors, customers and investors</a:t>
            </a:r>
            <a:endParaRPr b="0" lang="en-US" sz="1900" strike="noStrike" u="none">
              <a:solidFill>
                <a:srgbClr val="000000"/>
              </a:solidFill>
              <a:effectLst/>
              <a:uFillTx/>
              <a:latin typeface="Times New Roman"/>
            </a:endParaRPr>
          </a:p>
          <a:p>
            <a:pPr lvl="1" marL="743040" indent="0">
              <a:lnSpc>
                <a:spcPct val="12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5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Internal Reasons</a:t>
            </a:r>
            <a:endParaRPr b="0" lang="en-US" sz="2200" strike="noStrike" u="none">
              <a:solidFill>
                <a:srgbClr val="000000"/>
              </a:solidFill>
              <a:effectLst/>
              <a:uFillTx/>
              <a:latin typeface="Times New Roman"/>
            </a:endParaRPr>
          </a:p>
          <a:p>
            <a:pPr lvl="1" marL="743040" indent="-285840">
              <a:lnSpc>
                <a:spcPct val="110000"/>
              </a:lnSpc>
              <a:spcBef>
                <a:spcPts val="47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Times New Roman"/>
              </a:rPr>
              <a:t>A summary of risks for senior management and the Board.</a:t>
            </a:r>
            <a:endParaRPr b="0" lang="en-US" sz="1900" strike="noStrike" u="none">
              <a:solidFill>
                <a:srgbClr val="000000"/>
              </a:solidFill>
              <a:effectLst/>
              <a:uFillTx/>
              <a:latin typeface="Times New Roman"/>
            </a:endParaRPr>
          </a:p>
          <a:p>
            <a:pPr lvl="1" marL="743040" indent="-285840">
              <a:lnSpc>
                <a:spcPct val="120000"/>
              </a:lnSpc>
              <a:spcBef>
                <a:spcPts val="47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Times New Roman"/>
              </a:rPr>
              <a:t>Tool for setting trading limits and for performance measurement. </a:t>
            </a:r>
            <a:endParaRPr b="0" lang="en-US" sz="1900" strike="noStrike" u="none">
              <a:solidFill>
                <a:srgbClr val="000000"/>
              </a:solidFill>
              <a:effectLst/>
              <a:uFillTx/>
              <a:latin typeface="Times New Roman"/>
            </a:endParaRPr>
          </a:p>
          <a:p>
            <a:pPr lvl="1" marL="743040" indent="-285840">
              <a:lnSpc>
                <a:spcPct val="110000"/>
              </a:lnSpc>
              <a:spcBef>
                <a:spcPts val="47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Times New Roman"/>
              </a:rPr>
              <a:t> New deal analysis utilizing V@R delta</a:t>
            </a:r>
            <a:endParaRPr b="0" lang="en-US" sz="1900" strike="noStrike" u="none">
              <a:solidFill>
                <a:srgbClr val="000000"/>
              </a:solidFill>
              <a:effectLst/>
              <a:uFillTx/>
              <a:latin typeface="Times New Roman"/>
            </a:endParaRPr>
          </a:p>
          <a:p>
            <a:pPr lvl="1" marL="743040" indent="-285840">
              <a:lnSpc>
                <a:spcPct val="110000"/>
              </a:lnSpc>
              <a:spcBef>
                <a:spcPts val="4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9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0" name="PlaceHolder 1"/>
          <p:cNvSpPr>
            <a:spLocks noGrp="1"/>
          </p:cNvSpPr>
          <p:nvPr>
            <p:ph type="title"/>
          </p:nvPr>
        </p:nvSpPr>
        <p:spPr>
          <a:xfrm>
            <a:off x="1295280" y="304560"/>
            <a:ext cx="655344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Value-at-Risk Basics</a:t>
            </a:r>
            <a:endParaRPr b="0" lang="en-US" sz="4000" strike="noStrike" u="none">
              <a:solidFill>
                <a:srgbClr val="000000"/>
              </a:solidFill>
              <a:effectLst/>
              <a:uFillTx/>
              <a:latin typeface="Times New Roman"/>
            </a:endParaRPr>
          </a:p>
        </p:txBody>
      </p:sp>
      <p:sp>
        <p:nvSpPr>
          <p:cNvPr id="81" name="PlaceHolder 2"/>
          <p:cNvSpPr>
            <a:spLocks noGrp="1"/>
          </p:cNvSpPr>
          <p:nvPr>
            <p:ph/>
          </p:nvPr>
        </p:nvSpPr>
        <p:spPr>
          <a:xfrm>
            <a:off x="609480" y="990720"/>
            <a:ext cx="7848720" cy="5486400"/>
          </a:xfrm>
          <a:prstGeom prst="rect">
            <a:avLst/>
          </a:prstGeom>
          <a:noFill/>
          <a:ln w="0">
            <a:noFill/>
          </a:ln>
        </p:spPr>
        <p:txBody>
          <a:bodyPr lIns="90000" rIns="90000" tIns="46800" bIns="46800" anchor="t">
            <a:normAutofit/>
          </a:bodyPr>
          <a:p>
            <a:pPr marL="60480" indent="-6048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Value-at-Risk (VaR) is the amount of loss in the value of a portfolio that it will sustain with a certain probability over a fixed period of time.</a:t>
            </a:r>
            <a:endParaRPr b="0" lang="en-US" sz="1800" strike="noStrike" u="none">
              <a:solidFill>
                <a:srgbClr val="000000"/>
              </a:solidFill>
              <a:effectLst/>
              <a:uFillTx/>
              <a:latin typeface="Times New Roman"/>
            </a:endParaRPr>
          </a:p>
          <a:p>
            <a:pPr marL="60480" indent="-6048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ENA calculates VaR for a 1-day period, given a 5% confidence level (probability).</a:t>
            </a:r>
            <a:endParaRPr b="0" lang="en-US" sz="1800" strike="noStrike" u="none">
              <a:solidFill>
                <a:srgbClr val="000000"/>
              </a:solidFill>
              <a:effectLst/>
              <a:uFillTx/>
              <a:latin typeface="Times New Roman"/>
            </a:endParaRPr>
          </a:p>
          <a:p>
            <a:pPr marL="60480" indent="-6048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cc99"/>
                </a:solidFill>
                <a:effectLst/>
                <a:uFillTx/>
                <a:latin typeface="Times New Roman"/>
              </a:rPr>
              <a:t>Example:</a:t>
            </a:r>
            <a:endParaRPr b="0" lang="en-US" sz="1800" strike="noStrike" u="none">
              <a:solidFill>
                <a:srgbClr val="000000"/>
              </a:solidFill>
              <a:effectLst/>
              <a:uFillTx/>
              <a:latin typeface="Times New Roman"/>
            </a:endParaRPr>
          </a:p>
          <a:p>
            <a:pPr marL="60480" indent="-6048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cc99"/>
                </a:solidFill>
                <a:effectLst/>
                <a:uFillTx/>
                <a:latin typeface="Times New Roman"/>
              </a:rPr>
              <a:t>Value-at-Risk of $10 million means that there is a 5% chance that the overnight loss for the portfolio will exceed $10 million, or a loss of $10 million or more should be expected once every 20 trading days.</a:t>
            </a:r>
            <a:endParaRPr b="0" lang="en-US" sz="1800" strike="noStrike" u="none">
              <a:solidFill>
                <a:srgbClr val="000000"/>
              </a:solidFill>
              <a:effectLst/>
              <a:uFillTx/>
              <a:latin typeface="Times New Roman"/>
            </a:endParaRPr>
          </a:p>
          <a:p>
            <a:pPr marL="60480" indent="-6048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ENA utilizes the Monte Carlo simulation approach for calculating VaR for a majority of the trading portfolios.</a:t>
            </a:r>
            <a:endParaRPr b="0" lang="en-US" sz="1800" strike="noStrike" u="none">
              <a:solidFill>
                <a:srgbClr val="000000"/>
              </a:solidFill>
              <a:effectLst/>
              <a:uFillTx/>
              <a:latin typeface="Times New Roman"/>
            </a:endParaRPr>
          </a:p>
        </p:txBody>
      </p:sp>
      <p:pic>
        <p:nvPicPr>
          <p:cNvPr id="82" name="Box" descr=""/>
          <p:cNvPicPr/>
          <p:nvPr/>
        </p:nvPicPr>
        <p:blipFill>
          <a:blip r:embed="rId1"/>
          <a:srcRect l="5051" t="3659" r="8371" b="4611"/>
          <a:stretch/>
        </p:blipFill>
        <p:spPr>
          <a:xfrm>
            <a:off x="1447920" y="4038480"/>
            <a:ext cx="6172200" cy="2590920"/>
          </a:xfrm>
          <a:prstGeom prst="rect">
            <a:avLst/>
          </a:prstGeom>
          <a:noFill/>
          <a:ln w="0">
            <a:noFill/>
          </a:ln>
        </p:spPr>
      </p:pic>
      <p:sp>
        <p:nvSpPr>
          <p:cNvPr id="83" name=""/>
          <p:cNvSpPr/>
          <p:nvPr/>
        </p:nvSpPr>
        <p:spPr>
          <a:xfrm flipV="1">
            <a:off x="4641840" y="6095880"/>
            <a:ext cx="0" cy="46080"/>
          </a:xfrm>
          <a:prstGeom prst="line">
            <a:avLst/>
          </a:prstGeom>
          <a:ln w="12600">
            <a:solidFill>
              <a:srgbClr val="000000"/>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84" name=""/>
          <p:cNvSpPr/>
          <p:nvPr/>
        </p:nvSpPr>
        <p:spPr>
          <a:xfrm>
            <a:off x="1621800" y="6056280"/>
            <a:ext cx="17604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Times New Roman"/>
              </a:rPr>
              <a:t>0.0</a:t>
            </a:r>
            <a:endParaRPr b="0" lang="en-US" sz="1100" strike="noStrike" u="none">
              <a:solidFill>
                <a:srgbClr val="000000"/>
              </a:solidFill>
              <a:effectLst/>
              <a:uFillTx/>
              <a:latin typeface="Times New Roman"/>
            </a:endParaRPr>
          </a:p>
        </p:txBody>
      </p:sp>
      <p:sp>
        <p:nvSpPr>
          <p:cNvPr id="85" name=""/>
          <p:cNvSpPr/>
          <p:nvPr/>
        </p:nvSpPr>
        <p:spPr>
          <a:xfrm>
            <a:off x="1609200" y="5284800"/>
            <a:ext cx="17604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Times New Roman"/>
              </a:rPr>
              <a:t>0.2</a:t>
            </a:r>
            <a:endParaRPr b="0" lang="en-US" sz="1100" strike="noStrike" u="none">
              <a:solidFill>
                <a:srgbClr val="000000"/>
              </a:solidFill>
              <a:effectLst/>
              <a:uFillTx/>
              <a:latin typeface="Times New Roman"/>
            </a:endParaRPr>
          </a:p>
        </p:txBody>
      </p:sp>
      <p:sp>
        <p:nvSpPr>
          <p:cNvPr id="86" name=""/>
          <p:cNvSpPr/>
          <p:nvPr/>
        </p:nvSpPr>
        <p:spPr>
          <a:xfrm>
            <a:off x="1596240" y="4921200"/>
            <a:ext cx="17604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Times New Roman"/>
              </a:rPr>
              <a:t>0.3</a:t>
            </a:r>
            <a:endParaRPr b="0" lang="en-US" sz="1100" strike="noStrike" u="none">
              <a:solidFill>
                <a:srgbClr val="000000"/>
              </a:solidFill>
              <a:effectLst/>
              <a:uFillTx/>
              <a:latin typeface="Times New Roman"/>
            </a:endParaRPr>
          </a:p>
        </p:txBody>
      </p:sp>
      <p:sp>
        <p:nvSpPr>
          <p:cNvPr id="87" name=""/>
          <p:cNvSpPr/>
          <p:nvPr/>
        </p:nvSpPr>
        <p:spPr>
          <a:xfrm>
            <a:off x="1591560" y="4538520"/>
            <a:ext cx="17604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Times New Roman"/>
              </a:rPr>
              <a:t>0.4</a:t>
            </a:r>
            <a:endParaRPr b="0" lang="en-US" sz="1100" strike="noStrike" u="none">
              <a:solidFill>
                <a:srgbClr val="000000"/>
              </a:solidFill>
              <a:effectLst/>
              <a:uFillTx/>
              <a:latin typeface="Times New Roman"/>
            </a:endParaRPr>
          </a:p>
        </p:txBody>
      </p:sp>
      <p:sp>
        <p:nvSpPr>
          <p:cNvPr id="88" name=""/>
          <p:cNvSpPr/>
          <p:nvPr/>
        </p:nvSpPr>
        <p:spPr>
          <a:xfrm>
            <a:off x="1617120" y="4149720"/>
            <a:ext cx="17604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Times New Roman"/>
              </a:rPr>
              <a:t>0.5</a:t>
            </a:r>
            <a:endParaRPr b="0" lang="en-US" sz="1100" strike="noStrike" u="none">
              <a:solidFill>
                <a:srgbClr val="000000"/>
              </a:solidFill>
              <a:effectLst/>
              <a:uFillTx/>
              <a:latin typeface="Times New Roman"/>
            </a:endParaRPr>
          </a:p>
        </p:txBody>
      </p:sp>
      <p:sp>
        <p:nvSpPr>
          <p:cNvPr id="89" name=""/>
          <p:cNvSpPr/>
          <p:nvPr/>
        </p:nvSpPr>
        <p:spPr>
          <a:xfrm flipV="1">
            <a:off x="1865160" y="4239720"/>
            <a:ext cx="0" cy="190188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 name=""/>
          <p:cNvSpPr/>
          <p:nvPr/>
        </p:nvSpPr>
        <p:spPr>
          <a:xfrm>
            <a:off x="1897200" y="6141960"/>
            <a:ext cx="136440" cy="1800"/>
          </a:xfrm>
          <a:prstGeom prst="line">
            <a:avLst/>
          </a:prstGeom>
          <a:ln w="38160">
            <a:solidFill>
              <a:srgbClr val="ccccff"/>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1" name=""/>
          <p:cNvSpPr/>
          <p:nvPr/>
        </p:nvSpPr>
        <p:spPr>
          <a:xfrm>
            <a:off x="1801800" y="5375160"/>
            <a:ext cx="13644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 name=""/>
          <p:cNvSpPr/>
          <p:nvPr/>
        </p:nvSpPr>
        <p:spPr>
          <a:xfrm>
            <a:off x="1801800" y="5025960"/>
            <a:ext cx="13644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3" name=""/>
          <p:cNvSpPr/>
          <p:nvPr/>
        </p:nvSpPr>
        <p:spPr>
          <a:xfrm>
            <a:off x="1814400" y="4638600"/>
            <a:ext cx="13680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 name=""/>
          <p:cNvSpPr/>
          <p:nvPr/>
        </p:nvSpPr>
        <p:spPr>
          <a:xfrm>
            <a:off x="1814400" y="4240080"/>
            <a:ext cx="13680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 name=""/>
          <p:cNvSpPr/>
          <p:nvPr/>
        </p:nvSpPr>
        <p:spPr>
          <a:xfrm>
            <a:off x="1982880" y="6110280"/>
            <a:ext cx="9360" cy="11160"/>
          </a:xfrm>
          <a:custGeom>
            <a:avLst/>
            <a:gdLst/>
            <a:ahLst/>
            <a:rect l="l" t="t" r="r" b="b"/>
            <a:pathLst>
              <a:path w="35" h="64">
                <a:moveTo>
                  <a:pt x="8" y="64"/>
                </a:moveTo>
                <a:lnTo>
                  <a:pt x="15" y="63"/>
                </a:lnTo>
                <a:lnTo>
                  <a:pt x="21" y="59"/>
                </a:lnTo>
                <a:lnTo>
                  <a:pt x="26" y="56"/>
                </a:lnTo>
                <a:lnTo>
                  <a:pt x="30" y="51"/>
                </a:lnTo>
                <a:lnTo>
                  <a:pt x="33" y="46"/>
                </a:lnTo>
                <a:lnTo>
                  <a:pt x="35" y="41"/>
                </a:lnTo>
                <a:lnTo>
                  <a:pt x="35" y="34"/>
                </a:lnTo>
                <a:lnTo>
                  <a:pt x="35" y="29"/>
                </a:lnTo>
                <a:lnTo>
                  <a:pt x="34" y="22"/>
                </a:lnTo>
                <a:lnTo>
                  <a:pt x="33" y="17"/>
                </a:lnTo>
                <a:lnTo>
                  <a:pt x="29" y="12"/>
                </a:lnTo>
                <a:lnTo>
                  <a:pt x="25" y="8"/>
                </a:lnTo>
                <a:lnTo>
                  <a:pt x="21" y="4"/>
                </a:lnTo>
                <a:lnTo>
                  <a:pt x="14" y="1"/>
                </a:lnTo>
                <a:lnTo>
                  <a:pt x="8" y="0"/>
                </a:lnTo>
                <a:lnTo>
                  <a:pt x="0" y="0"/>
                </a:lnTo>
                <a:lnTo>
                  <a:pt x="8" y="64"/>
                </a:lnTo>
                <a:close/>
              </a:path>
            </a:pathLst>
          </a:custGeom>
          <a:solidFill>
            <a:srgbClr val="d81e04"/>
          </a:solidFill>
          <a:ln w="38160">
            <a:solidFill>
              <a:srgbClr val="ccccff"/>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6" name=""/>
          <p:cNvSpPr/>
          <p:nvPr/>
        </p:nvSpPr>
        <p:spPr>
          <a:xfrm>
            <a:off x="1895400" y="6110280"/>
            <a:ext cx="88920" cy="19080"/>
          </a:xfrm>
          <a:custGeom>
            <a:avLst/>
            <a:gdLst/>
            <a:ahLst/>
            <a:rect l="l" t="t" r="r" b="b"/>
            <a:pathLst>
              <a:path w="328" h="102">
                <a:moveTo>
                  <a:pt x="4" y="71"/>
                </a:moveTo>
                <a:lnTo>
                  <a:pt x="8" y="102"/>
                </a:lnTo>
                <a:lnTo>
                  <a:pt x="328" y="64"/>
                </a:lnTo>
                <a:lnTo>
                  <a:pt x="320" y="0"/>
                </a:lnTo>
                <a:lnTo>
                  <a:pt x="0" y="39"/>
                </a:lnTo>
                <a:lnTo>
                  <a:pt x="4" y="71"/>
                </a:lnTo>
                <a:close/>
              </a:path>
            </a:pathLst>
          </a:custGeom>
          <a:solidFill>
            <a:srgbClr val="d81e04"/>
          </a:solidFill>
          <a:ln w="38160">
            <a:solidFill>
              <a:srgbClr val="ccccff"/>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97" name=""/>
          <p:cNvSpPr/>
          <p:nvPr/>
        </p:nvSpPr>
        <p:spPr>
          <a:xfrm>
            <a:off x="1855800" y="6116760"/>
            <a:ext cx="9360" cy="12600"/>
          </a:xfrm>
          <a:custGeom>
            <a:avLst/>
            <a:gdLst/>
            <a:ahLst/>
            <a:rect l="l" t="t" r="r" b="b"/>
            <a:pathLst>
              <a:path w="37" h="63">
                <a:moveTo>
                  <a:pt x="29" y="0"/>
                </a:moveTo>
                <a:lnTo>
                  <a:pt x="21" y="2"/>
                </a:lnTo>
                <a:lnTo>
                  <a:pt x="15" y="4"/>
                </a:lnTo>
                <a:lnTo>
                  <a:pt x="11" y="8"/>
                </a:lnTo>
                <a:lnTo>
                  <a:pt x="7" y="13"/>
                </a:lnTo>
                <a:lnTo>
                  <a:pt x="3" y="19"/>
                </a:lnTo>
                <a:lnTo>
                  <a:pt x="2" y="24"/>
                </a:lnTo>
                <a:lnTo>
                  <a:pt x="0" y="29"/>
                </a:lnTo>
                <a:lnTo>
                  <a:pt x="0" y="36"/>
                </a:lnTo>
                <a:lnTo>
                  <a:pt x="2" y="41"/>
                </a:lnTo>
                <a:lnTo>
                  <a:pt x="4" y="48"/>
                </a:lnTo>
                <a:lnTo>
                  <a:pt x="7" y="51"/>
                </a:lnTo>
                <a:lnTo>
                  <a:pt x="11" y="57"/>
                </a:lnTo>
                <a:lnTo>
                  <a:pt x="16" y="59"/>
                </a:lnTo>
                <a:lnTo>
                  <a:pt x="23" y="62"/>
                </a:lnTo>
                <a:lnTo>
                  <a:pt x="29" y="63"/>
                </a:lnTo>
                <a:lnTo>
                  <a:pt x="37" y="63"/>
                </a:lnTo>
                <a:lnTo>
                  <a:pt x="29" y="0"/>
                </a:lnTo>
                <a:close/>
              </a:path>
            </a:pathLst>
          </a:custGeom>
          <a:solidFill>
            <a:srgbClr val="d81e04"/>
          </a:solidFill>
          <a:ln w="38160">
            <a:solidFill>
              <a:srgbClr val="ccccff"/>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8" name=""/>
          <p:cNvSpPr/>
          <p:nvPr/>
        </p:nvSpPr>
        <p:spPr>
          <a:xfrm>
            <a:off x="2077920" y="6099120"/>
            <a:ext cx="9720" cy="12600"/>
          </a:xfrm>
          <a:custGeom>
            <a:avLst/>
            <a:gdLst/>
            <a:ahLst/>
            <a:rect l="l" t="t" r="r" b="b"/>
            <a:pathLst>
              <a:path w="35" h="64">
                <a:moveTo>
                  <a:pt x="8" y="64"/>
                </a:moveTo>
                <a:lnTo>
                  <a:pt x="16" y="63"/>
                </a:lnTo>
                <a:lnTo>
                  <a:pt x="22" y="59"/>
                </a:lnTo>
                <a:lnTo>
                  <a:pt x="26" y="55"/>
                </a:lnTo>
                <a:lnTo>
                  <a:pt x="30" y="51"/>
                </a:lnTo>
                <a:lnTo>
                  <a:pt x="34" y="46"/>
                </a:lnTo>
                <a:lnTo>
                  <a:pt x="35" y="39"/>
                </a:lnTo>
                <a:lnTo>
                  <a:pt x="35" y="34"/>
                </a:lnTo>
                <a:lnTo>
                  <a:pt x="35" y="27"/>
                </a:lnTo>
                <a:lnTo>
                  <a:pt x="34" y="22"/>
                </a:lnTo>
                <a:lnTo>
                  <a:pt x="31" y="17"/>
                </a:lnTo>
                <a:lnTo>
                  <a:pt x="29" y="12"/>
                </a:lnTo>
                <a:lnTo>
                  <a:pt x="25" y="8"/>
                </a:lnTo>
                <a:lnTo>
                  <a:pt x="20" y="4"/>
                </a:lnTo>
                <a:lnTo>
                  <a:pt x="14" y="1"/>
                </a:lnTo>
                <a:lnTo>
                  <a:pt x="6" y="0"/>
                </a:lnTo>
                <a:lnTo>
                  <a:pt x="0" y="1"/>
                </a:lnTo>
                <a:lnTo>
                  <a:pt x="8" y="64"/>
                </a:lnTo>
                <a:close/>
              </a:path>
            </a:pathLst>
          </a:custGeom>
          <a:solidFill>
            <a:srgbClr val="d81e04"/>
          </a:solidFill>
          <a:ln w="38160">
            <a:solidFill>
              <a:srgbClr val="ccccff"/>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9" name=""/>
          <p:cNvSpPr/>
          <p:nvPr/>
        </p:nvSpPr>
        <p:spPr>
          <a:xfrm>
            <a:off x="1982880" y="6099120"/>
            <a:ext cx="98280" cy="22320"/>
          </a:xfrm>
          <a:custGeom>
            <a:avLst/>
            <a:gdLst/>
            <a:ahLst/>
            <a:rect l="l" t="t" r="r" b="b"/>
            <a:pathLst>
              <a:path w="360" h="113">
                <a:moveTo>
                  <a:pt x="4" y="82"/>
                </a:moveTo>
                <a:lnTo>
                  <a:pt x="9" y="113"/>
                </a:lnTo>
                <a:lnTo>
                  <a:pt x="360" y="63"/>
                </a:lnTo>
                <a:lnTo>
                  <a:pt x="352" y="0"/>
                </a:lnTo>
                <a:lnTo>
                  <a:pt x="0" y="50"/>
                </a:lnTo>
                <a:lnTo>
                  <a:pt x="4" y="82"/>
                </a:lnTo>
                <a:close/>
              </a:path>
            </a:pathLst>
          </a:custGeom>
          <a:solidFill>
            <a:srgbClr val="d81e04"/>
          </a:solidFill>
          <a:ln w="38160">
            <a:solidFill>
              <a:srgbClr val="ccccff"/>
            </a:solidFill>
            <a:round/>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00" name=""/>
          <p:cNvSpPr/>
          <p:nvPr/>
        </p:nvSpPr>
        <p:spPr>
          <a:xfrm>
            <a:off x="1974960" y="6110280"/>
            <a:ext cx="9360" cy="11160"/>
          </a:xfrm>
          <a:custGeom>
            <a:avLst/>
            <a:gdLst/>
            <a:ahLst/>
            <a:rect l="l" t="t" r="r" b="b"/>
            <a:pathLst>
              <a:path w="37" h="63">
                <a:moveTo>
                  <a:pt x="28" y="0"/>
                </a:moveTo>
                <a:lnTo>
                  <a:pt x="20" y="1"/>
                </a:lnTo>
                <a:lnTo>
                  <a:pt x="15" y="4"/>
                </a:lnTo>
                <a:lnTo>
                  <a:pt x="9" y="8"/>
                </a:lnTo>
                <a:lnTo>
                  <a:pt x="5" y="13"/>
                </a:lnTo>
                <a:lnTo>
                  <a:pt x="3" y="19"/>
                </a:lnTo>
                <a:lnTo>
                  <a:pt x="0" y="24"/>
                </a:lnTo>
                <a:lnTo>
                  <a:pt x="0" y="29"/>
                </a:lnTo>
                <a:lnTo>
                  <a:pt x="0" y="36"/>
                </a:lnTo>
                <a:lnTo>
                  <a:pt x="1" y="41"/>
                </a:lnTo>
                <a:lnTo>
                  <a:pt x="4" y="47"/>
                </a:lnTo>
                <a:lnTo>
                  <a:pt x="7" y="51"/>
                </a:lnTo>
                <a:lnTo>
                  <a:pt x="11" y="57"/>
                </a:lnTo>
                <a:lnTo>
                  <a:pt x="16" y="59"/>
                </a:lnTo>
                <a:lnTo>
                  <a:pt x="22" y="62"/>
                </a:lnTo>
                <a:lnTo>
                  <a:pt x="29" y="63"/>
                </a:lnTo>
                <a:lnTo>
                  <a:pt x="37" y="63"/>
                </a:lnTo>
                <a:lnTo>
                  <a:pt x="28" y="0"/>
                </a:lnTo>
                <a:close/>
              </a:path>
            </a:pathLst>
          </a:custGeom>
          <a:solidFill>
            <a:srgbClr val="d81e04"/>
          </a:solidFill>
          <a:ln w="38160">
            <a:solidFill>
              <a:srgbClr val="ccccff"/>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1" name=""/>
          <p:cNvSpPr/>
          <p:nvPr/>
        </p:nvSpPr>
        <p:spPr>
          <a:xfrm>
            <a:off x="2165400" y="6087960"/>
            <a:ext cx="9360" cy="11160"/>
          </a:xfrm>
          <a:custGeom>
            <a:avLst/>
            <a:gdLst/>
            <a:ahLst/>
            <a:rect l="l" t="t" r="r" b="b"/>
            <a:pathLst>
              <a:path w="38" h="63">
                <a:moveTo>
                  <a:pt x="12" y="63"/>
                </a:moveTo>
                <a:lnTo>
                  <a:pt x="20" y="62"/>
                </a:lnTo>
                <a:lnTo>
                  <a:pt x="25" y="58"/>
                </a:lnTo>
                <a:lnTo>
                  <a:pt x="30" y="54"/>
                </a:lnTo>
                <a:lnTo>
                  <a:pt x="34" y="48"/>
                </a:lnTo>
                <a:lnTo>
                  <a:pt x="37" y="43"/>
                </a:lnTo>
                <a:lnTo>
                  <a:pt x="38" y="38"/>
                </a:lnTo>
                <a:lnTo>
                  <a:pt x="38" y="31"/>
                </a:lnTo>
                <a:lnTo>
                  <a:pt x="37" y="26"/>
                </a:lnTo>
                <a:lnTo>
                  <a:pt x="35" y="20"/>
                </a:lnTo>
                <a:lnTo>
                  <a:pt x="33" y="14"/>
                </a:lnTo>
                <a:lnTo>
                  <a:pt x="30" y="10"/>
                </a:lnTo>
                <a:lnTo>
                  <a:pt x="25" y="5"/>
                </a:lnTo>
                <a:lnTo>
                  <a:pt x="20" y="2"/>
                </a:lnTo>
                <a:lnTo>
                  <a:pt x="14" y="1"/>
                </a:lnTo>
                <a:lnTo>
                  <a:pt x="8" y="0"/>
                </a:lnTo>
                <a:lnTo>
                  <a:pt x="0" y="1"/>
                </a:lnTo>
                <a:lnTo>
                  <a:pt x="12" y="63"/>
                </a:lnTo>
                <a:close/>
              </a:path>
            </a:pathLst>
          </a:custGeom>
          <a:solidFill>
            <a:srgbClr val="d81e04"/>
          </a:solidFill>
          <a:ln w="38160">
            <a:solidFill>
              <a:srgbClr val="ccccff"/>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2" name=""/>
          <p:cNvSpPr/>
          <p:nvPr/>
        </p:nvSpPr>
        <p:spPr>
          <a:xfrm>
            <a:off x="2077920" y="6087960"/>
            <a:ext cx="92160" cy="23760"/>
          </a:xfrm>
          <a:custGeom>
            <a:avLst/>
            <a:gdLst/>
            <a:ahLst/>
            <a:rect l="l" t="t" r="r" b="b"/>
            <a:pathLst>
              <a:path w="333" h="126">
                <a:moveTo>
                  <a:pt x="7" y="95"/>
                </a:moveTo>
                <a:lnTo>
                  <a:pt x="13" y="126"/>
                </a:lnTo>
                <a:lnTo>
                  <a:pt x="333" y="62"/>
                </a:lnTo>
                <a:lnTo>
                  <a:pt x="321" y="0"/>
                </a:lnTo>
                <a:lnTo>
                  <a:pt x="0" y="63"/>
                </a:lnTo>
                <a:lnTo>
                  <a:pt x="7" y="95"/>
                </a:lnTo>
                <a:close/>
              </a:path>
            </a:pathLst>
          </a:custGeom>
          <a:solidFill>
            <a:srgbClr val="d81e04"/>
          </a:solidFill>
          <a:ln w="38160">
            <a:solidFill>
              <a:srgbClr val="ccccff"/>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03" name=""/>
          <p:cNvSpPr/>
          <p:nvPr/>
        </p:nvSpPr>
        <p:spPr>
          <a:xfrm>
            <a:off x="2071800" y="6099120"/>
            <a:ext cx="11160" cy="12600"/>
          </a:xfrm>
          <a:custGeom>
            <a:avLst/>
            <a:gdLst/>
            <a:ahLst/>
            <a:rect l="l" t="t" r="r" b="b"/>
            <a:pathLst>
              <a:path w="38" h="63">
                <a:moveTo>
                  <a:pt x="25" y="0"/>
                </a:moveTo>
                <a:lnTo>
                  <a:pt x="19" y="3"/>
                </a:lnTo>
                <a:lnTo>
                  <a:pt x="12" y="5"/>
                </a:lnTo>
                <a:lnTo>
                  <a:pt x="8" y="9"/>
                </a:lnTo>
                <a:lnTo>
                  <a:pt x="4" y="15"/>
                </a:lnTo>
                <a:lnTo>
                  <a:pt x="2" y="20"/>
                </a:lnTo>
                <a:lnTo>
                  <a:pt x="0" y="25"/>
                </a:lnTo>
                <a:lnTo>
                  <a:pt x="0" y="32"/>
                </a:lnTo>
                <a:lnTo>
                  <a:pt x="0" y="37"/>
                </a:lnTo>
                <a:lnTo>
                  <a:pt x="2" y="44"/>
                </a:lnTo>
                <a:lnTo>
                  <a:pt x="4" y="49"/>
                </a:lnTo>
                <a:lnTo>
                  <a:pt x="8" y="54"/>
                </a:lnTo>
                <a:lnTo>
                  <a:pt x="12" y="58"/>
                </a:lnTo>
                <a:lnTo>
                  <a:pt x="17" y="61"/>
                </a:lnTo>
                <a:lnTo>
                  <a:pt x="24" y="63"/>
                </a:lnTo>
                <a:lnTo>
                  <a:pt x="31" y="63"/>
                </a:lnTo>
                <a:lnTo>
                  <a:pt x="38" y="63"/>
                </a:lnTo>
                <a:lnTo>
                  <a:pt x="25" y="0"/>
                </a:lnTo>
                <a:close/>
              </a:path>
            </a:pathLst>
          </a:custGeom>
          <a:solidFill>
            <a:srgbClr val="d81e04"/>
          </a:solidFill>
          <a:ln w="38160">
            <a:solidFill>
              <a:srgbClr val="ccccff"/>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04" name=""/>
          <p:cNvSpPr/>
          <p:nvPr/>
        </p:nvSpPr>
        <p:spPr>
          <a:xfrm>
            <a:off x="2260440" y="6073920"/>
            <a:ext cx="11160" cy="10800"/>
          </a:xfrm>
          <a:custGeom>
            <a:avLst/>
            <a:gdLst/>
            <a:ahLst/>
            <a:rect l="l" t="t" r="r" b="b"/>
            <a:pathLst>
              <a:path w="39" h="63">
                <a:moveTo>
                  <a:pt x="14" y="63"/>
                </a:moveTo>
                <a:lnTo>
                  <a:pt x="21" y="60"/>
                </a:lnTo>
                <a:lnTo>
                  <a:pt x="27" y="57"/>
                </a:lnTo>
                <a:lnTo>
                  <a:pt x="31" y="52"/>
                </a:lnTo>
                <a:lnTo>
                  <a:pt x="35" y="48"/>
                </a:lnTo>
                <a:lnTo>
                  <a:pt x="38" y="43"/>
                </a:lnTo>
                <a:lnTo>
                  <a:pt x="39" y="36"/>
                </a:lnTo>
                <a:lnTo>
                  <a:pt x="39" y="31"/>
                </a:lnTo>
                <a:lnTo>
                  <a:pt x="38" y="25"/>
                </a:lnTo>
                <a:lnTo>
                  <a:pt x="37" y="19"/>
                </a:lnTo>
                <a:lnTo>
                  <a:pt x="34" y="14"/>
                </a:lnTo>
                <a:lnTo>
                  <a:pt x="30" y="9"/>
                </a:lnTo>
                <a:lnTo>
                  <a:pt x="26" y="5"/>
                </a:lnTo>
                <a:lnTo>
                  <a:pt x="21" y="2"/>
                </a:lnTo>
                <a:lnTo>
                  <a:pt x="14" y="0"/>
                </a:lnTo>
                <a:lnTo>
                  <a:pt x="8" y="0"/>
                </a:lnTo>
                <a:lnTo>
                  <a:pt x="0" y="1"/>
                </a:lnTo>
                <a:lnTo>
                  <a:pt x="14" y="63"/>
                </a:lnTo>
                <a:close/>
              </a:path>
            </a:pathLst>
          </a:custGeom>
          <a:solidFill>
            <a:srgbClr val="d81e04"/>
          </a:solidFill>
          <a:ln w="3816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05" name=""/>
          <p:cNvSpPr/>
          <p:nvPr/>
        </p:nvSpPr>
        <p:spPr>
          <a:xfrm>
            <a:off x="2165400" y="6073920"/>
            <a:ext cx="100080" cy="25200"/>
          </a:xfrm>
          <a:custGeom>
            <a:avLst/>
            <a:gdLst/>
            <a:ahLst/>
            <a:rect l="l" t="t" r="r" b="b"/>
            <a:pathLst>
              <a:path w="366" h="142">
                <a:moveTo>
                  <a:pt x="7" y="110"/>
                </a:moveTo>
                <a:lnTo>
                  <a:pt x="14" y="142"/>
                </a:lnTo>
                <a:lnTo>
                  <a:pt x="366" y="62"/>
                </a:lnTo>
                <a:lnTo>
                  <a:pt x="352" y="0"/>
                </a:lnTo>
                <a:lnTo>
                  <a:pt x="0" y="80"/>
                </a:lnTo>
                <a:lnTo>
                  <a:pt x="7" y="110"/>
                </a:lnTo>
                <a:close/>
              </a:path>
            </a:pathLst>
          </a:custGeom>
          <a:solidFill>
            <a:srgbClr val="d81e04"/>
          </a:solidFill>
          <a:ln w="38160">
            <a:solidFill>
              <a:srgbClr val="ccccff"/>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106" name=""/>
          <p:cNvSpPr/>
          <p:nvPr/>
        </p:nvSpPr>
        <p:spPr>
          <a:xfrm>
            <a:off x="2158920" y="6087960"/>
            <a:ext cx="11160" cy="11160"/>
          </a:xfrm>
          <a:custGeom>
            <a:avLst/>
            <a:gdLst/>
            <a:ahLst/>
            <a:rect l="l" t="t" r="r" b="b"/>
            <a:pathLst>
              <a:path w="39" h="63">
                <a:moveTo>
                  <a:pt x="25" y="0"/>
                </a:moveTo>
                <a:lnTo>
                  <a:pt x="18" y="3"/>
                </a:lnTo>
                <a:lnTo>
                  <a:pt x="11" y="5"/>
                </a:lnTo>
                <a:lnTo>
                  <a:pt x="8" y="9"/>
                </a:lnTo>
                <a:lnTo>
                  <a:pt x="4" y="15"/>
                </a:lnTo>
                <a:lnTo>
                  <a:pt x="1" y="20"/>
                </a:lnTo>
                <a:lnTo>
                  <a:pt x="0" y="26"/>
                </a:lnTo>
                <a:lnTo>
                  <a:pt x="0" y="32"/>
                </a:lnTo>
                <a:lnTo>
                  <a:pt x="1" y="38"/>
                </a:lnTo>
                <a:lnTo>
                  <a:pt x="2" y="43"/>
                </a:lnTo>
                <a:lnTo>
                  <a:pt x="5" y="49"/>
                </a:lnTo>
                <a:lnTo>
                  <a:pt x="9" y="54"/>
                </a:lnTo>
                <a:lnTo>
                  <a:pt x="13" y="58"/>
                </a:lnTo>
                <a:lnTo>
                  <a:pt x="18" y="61"/>
                </a:lnTo>
                <a:lnTo>
                  <a:pt x="25" y="62"/>
                </a:lnTo>
                <a:lnTo>
                  <a:pt x="31" y="63"/>
                </a:lnTo>
                <a:lnTo>
                  <a:pt x="39" y="62"/>
                </a:lnTo>
                <a:lnTo>
                  <a:pt x="25" y="0"/>
                </a:lnTo>
                <a:close/>
              </a:path>
            </a:pathLst>
          </a:custGeom>
          <a:solidFill>
            <a:srgbClr val="d81e04"/>
          </a:solidFill>
          <a:ln w="38160">
            <a:solidFill>
              <a:srgbClr val="ccccff"/>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7" name=""/>
          <p:cNvSpPr/>
          <p:nvPr/>
        </p:nvSpPr>
        <p:spPr>
          <a:xfrm>
            <a:off x="2254320" y="6073920"/>
            <a:ext cx="12600" cy="10800"/>
          </a:xfrm>
          <a:custGeom>
            <a:avLst/>
            <a:gdLst/>
            <a:ahLst/>
            <a:rect l="l" t="t" r="r" b="b"/>
            <a:pathLst>
              <a:path w="42" h="63">
                <a:moveTo>
                  <a:pt x="22" y="0"/>
                </a:moveTo>
                <a:lnTo>
                  <a:pt x="16" y="3"/>
                </a:lnTo>
                <a:lnTo>
                  <a:pt x="10" y="7"/>
                </a:lnTo>
                <a:lnTo>
                  <a:pt x="5" y="12"/>
                </a:lnTo>
                <a:lnTo>
                  <a:pt x="2" y="17"/>
                </a:lnTo>
                <a:lnTo>
                  <a:pt x="1" y="22"/>
                </a:lnTo>
                <a:lnTo>
                  <a:pt x="0" y="29"/>
                </a:lnTo>
                <a:lnTo>
                  <a:pt x="0" y="34"/>
                </a:lnTo>
                <a:lnTo>
                  <a:pt x="1" y="41"/>
                </a:lnTo>
                <a:lnTo>
                  <a:pt x="4" y="46"/>
                </a:lnTo>
                <a:lnTo>
                  <a:pt x="6" y="51"/>
                </a:lnTo>
                <a:lnTo>
                  <a:pt x="10" y="55"/>
                </a:lnTo>
                <a:lnTo>
                  <a:pt x="16" y="59"/>
                </a:lnTo>
                <a:lnTo>
                  <a:pt x="21" y="62"/>
                </a:lnTo>
                <a:lnTo>
                  <a:pt x="27" y="63"/>
                </a:lnTo>
                <a:lnTo>
                  <a:pt x="34" y="63"/>
                </a:lnTo>
                <a:lnTo>
                  <a:pt x="42" y="62"/>
                </a:lnTo>
                <a:lnTo>
                  <a:pt x="22" y="0"/>
                </a:lnTo>
                <a:close/>
              </a:path>
            </a:pathLst>
          </a:custGeom>
          <a:solidFill>
            <a:srgbClr val="d81e04"/>
          </a:solidFill>
          <a:ln w="3816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08" name=""/>
          <p:cNvSpPr/>
          <p:nvPr/>
        </p:nvSpPr>
        <p:spPr>
          <a:xfrm>
            <a:off x="6191280" y="5691240"/>
            <a:ext cx="15840" cy="9360"/>
          </a:xfrm>
          <a:custGeom>
            <a:avLst/>
            <a:gdLst/>
            <a:ahLst/>
            <a:rect l="l" t="t" r="r" b="b"/>
            <a:pathLst>
              <a:path w="58" h="51">
                <a:moveTo>
                  <a:pt x="0" y="38"/>
                </a:moveTo>
                <a:lnTo>
                  <a:pt x="5" y="43"/>
                </a:lnTo>
                <a:lnTo>
                  <a:pt x="10" y="47"/>
                </a:lnTo>
                <a:lnTo>
                  <a:pt x="16" y="50"/>
                </a:lnTo>
                <a:lnTo>
                  <a:pt x="22" y="51"/>
                </a:lnTo>
                <a:lnTo>
                  <a:pt x="29" y="51"/>
                </a:lnTo>
                <a:lnTo>
                  <a:pt x="34" y="50"/>
                </a:lnTo>
                <a:lnTo>
                  <a:pt x="39" y="47"/>
                </a:lnTo>
                <a:lnTo>
                  <a:pt x="45" y="45"/>
                </a:lnTo>
                <a:lnTo>
                  <a:pt x="48" y="41"/>
                </a:lnTo>
                <a:lnTo>
                  <a:pt x="52" y="35"/>
                </a:lnTo>
                <a:lnTo>
                  <a:pt x="55" y="30"/>
                </a:lnTo>
                <a:lnTo>
                  <a:pt x="58" y="25"/>
                </a:lnTo>
                <a:lnTo>
                  <a:pt x="58" y="18"/>
                </a:lnTo>
                <a:lnTo>
                  <a:pt x="58" y="12"/>
                </a:lnTo>
                <a:lnTo>
                  <a:pt x="55" y="7"/>
                </a:lnTo>
                <a:lnTo>
                  <a:pt x="51" y="0"/>
                </a:lnTo>
                <a:lnTo>
                  <a:pt x="0" y="38"/>
                </a:lnTo>
                <a:close/>
              </a:path>
            </a:pathLst>
          </a:custGeom>
          <a:solidFill>
            <a:srgbClr val="d81e04"/>
          </a:solidFill>
          <a:ln w="3816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09" name=""/>
          <p:cNvSpPr/>
          <p:nvPr/>
        </p:nvSpPr>
        <p:spPr>
          <a:xfrm>
            <a:off x="6288120" y="5764320"/>
            <a:ext cx="15840" cy="9360"/>
          </a:xfrm>
          <a:custGeom>
            <a:avLst/>
            <a:gdLst/>
            <a:ahLst/>
            <a:rect l="l" t="t" r="r" b="b"/>
            <a:pathLst>
              <a:path w="55" h="54">
                <a:moveTo>
                  <a:pt x="0" y="43"/>
                </a:moveTo>
                <a:lnTo>
                  <a:pt x="5" y="48"/>
                </a:lnTo>
                <a:lnTo>
                  <a:pt x="10" y="52"/>
                </a:lnTo>
                <a:lnTo>
                  <a:pt x="17" y="54"/>
                </a:lnTo>
                <a:lnTo>
                  <a:pt x="22" y="54"/>
                </a:lnTo>
                <a:lnTo>
                  <a:pt x="29" y="54"/>
                </a:lnTo>
                <a:lnTo>
                  <a:pt x="34" y="51"/>
                </a:lnTo>
                <a:lnTo>
                  <a:pt x="39" y="48"/>
                </a:lnTo>
                <a:lnTo>
                  <a:pt x="44" y="46"/>
                </a:lnTo>
                <a:lnTo>
                  <a:pt x="48" y="41"/>
                </a:lnTo>
                <a:lnTo>
                  <a:pt x="51" y="35"/>
                </a:lnTo>
                <a:lnTo>
                  <a:pt x="54" y="30"/>
                </a:lnTo>
                <a:lnTo>
                  <a:pt x="55" y="25"/>
                </a:lnTo>
                <a:lnTo>
                  <a:pt x="55" y="18"/>
                </a:lnTo>
                <a:lnTo>
                  <a:pt x="54" y="12"/>
                </a:lnTo>
                <a:lnTo>
                  <a:pt x="51" y="6"/>
                </a:lnTo>
                <a:lnTo>
                  <a:pt x="46" y="0"/>
                </a:lnTo>
                <a:lnTo>
                  <a:pt x="0" y="43"/>
                </a:lnTo>
                <a:close/>
              </a:path>
            </a:pathLst>
          </a:custGeom>
          <a:solidFill>
            <a:srgbClr val="d81e04"/>
          </a:solidFill>
          <a:ln w="3816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0" name=""/>
          <p:cNvSpPr/>
          <p:nvPr/>
        </p:nvSpPr>
        <p:spPr>
          <a:xfrm>
            <a:off x="6192720" y="5691240"/>
            <a:ext cx="108000" cy="79200"/>
          </a:xfrm>
          <a:custGeom>
            <a:avLst/>
            <a:gdLst/>
            <a:ahLst/>
            <a:rect l="l" t="t" r="r" b="b"/>
            <a:pathLst>
              <a:path w="399" h="426">
                <a:moveTo>
                  <a:pt x="24" y="21"/>
                </a:moveTo>
                <a:lnTo>
                  <a:pt x="0" y="44"/>
                </a:lnTo>
                <a:lnTo>
                  <a:pt x="353" y="426"/>
                </a:lnTo>
                <a:lnTo>
                  <a:pt x="399" y="383"/>
                </a:lnTo>
                <a:lnTo>
                  <a:pt x="46" y="0"/>
                </a:lnTo>
                <a:lnTo>
                  <a:pt x="24" y="21"/>
                </a:lnTo>
                <a:close/>
              </a:path>
            </a:pathLst>
          </a:custGeom>
          <a:solidFill>
            <a:srgbClr val="d81e04"/>
          </a:solidFill>
          <a:ln w="38160">
            <a:solidFill>
              <a:srgbClr val="ccccf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11" name=""/>
          <p:cNvSpPr/>
          <p:nvPr/>
        </p:nvSpPr>
        <p:spPr>
          <a:xfrm>
            <a:off x="6189840" y="5689440"/>
            <a:ext cx="15840" cy="11160"/>
          </a:xfrm>
          <a:custGeom>
            <a:avLst/>
            <a:gdLst/>
            <a:ahLst/>
            <a:rect l="l" t="t" r="r" b="b"/>
            <a:pathLst>
              <a:path w="55" h="55">
                <a:moveTo>
                  <a:pt x="55" y="11"/>
                </a:moveTo>
                <a:lnTo>
                  <a:pt x="50" y="6"/>
                </a:lnTo>
                <a:lnTo>
                  <a:pt x="45" y="2"/>
                </a:lnTo>
                <a:lnTo>
                  <a:pt x="38" y="1"/>
                </a:lnTo>
                <a:lnTo>
                  <a:pt x="32" y="0"/>
                </a:lnTo>
                <a:lnTo>
                  <a:pt x="27" y="1"/>
                </a:lnTo>
                <a:lnTo>
                  <a:pt x="21" y="2"/>
                </a:lnTo>
                <a:lnTo>
                  <a:pt x="16" y="6"/>
                </a:lnTo>
                <a:lnTo>
                  <a:pt x="11" y="9"/>
                </a:lnTo>
                <a:lnTo>
                  <a:pt x="7" y="14"/>
                </a:lnTo>
                <a:lnTo>
                  <a:pt x="4" y="19"/>
                </a:lnTo>
                <a:lnTo>
                  <a:pt x="2" y="25"/>
                </a:lnTo>
                <a:lnTo>
                  <a:pt x="0" y="30"/>
                </a:lnTo>
                <a:lnTo>
                  <a:pt x="0" y="36"/>
                </a:lnTo>
                <a:lnTo>
                  <a:pt x="2" y="42"/>
                </a:lnTo>
                <a:lnTo>
                  <a:pt x="4" y="48"/>
                </a:lnTo>
                <a:lnTo>
                  <a:pt x="9" y="55"/>
                </a:lnTo>
                <a:lnTo>
                  <a:pt x="55" y="11"/>
                </a:lnTo>
                <a:close/>
              </a:path>
            </a:pathLst>
          </a:custGeom>
          <a:solidFill>
            <a:srgbClr val="d81e04"/>
          </a:solidFill>
          <a:ln w="38160">
            <a:solidFill>
              <a:srgbClr val="ccccff"/>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12" name=""/>
          <p:cNvSpPr/>
          <p:nvPr/>
        </p:nvSpPr>
        <p:spPr>
          <a:xfrm>
            <a:off x="6375240" y="5826240"/>
            <a:ext cx="16200" cy="11160"/>
          </a:xfrm>
          <a:custGeom>
            <a:avLst/>
            <a:gdLst/>
            <a:ahLst/>
            <a:rect l="l" t="t" r="r" b="b"/>
            <a:pathLst>
              <a:path w="55" h="56">
                <a:moveTo>
                  <a:pt x="0" y="45"/>
                </a:moveTo>
                <a:lnTo>
                  <a:pt x="7" y="49"/>
                </a:lnTo>
                <a:lnTo>
                  <a:pt x="12" y="53"/>
                </a:lnTo>
                <a:lnTo>
                  <a:pt x="18" y="54"/>
                </a:lnTo>
                <a:lnTo>
                  <a:pt x="24" y="56"/>
                </a:lnTo>
                <a:lnTo>
                  <a:pt x="30" y="54"/>
                </a:lnTo>
                <a:lnTo>
                  <a:pt x="36" y="53"/>
                </a:lnTo>
                <a:lnTo>
                  <a:pt x="41" y="49"/>
                </a:lnTo>
                <a:lnTo>
                  <a:pt x="46" y="46"/>
                </a:lnTo>
                <a:lnTo>
                  <a:pt x="50" y="41"/>
                </a:lnTo>
                <a:lnTo>
                  <a:pt x="53" y="36"/>
                </a:lnTo>
                <a:lnTo>
                  <a:pt x="55" y="31"/>
                </a:lnTo>
                <a:lnTo>
                  <a:pt x="55" y="25"/>
                </a:lnTo>
                <a:lnTo>
                  <a:pt x="55" y="19"/>
                </a:lnTo>
                <a:lnTo>
                  <a:pt x="54" y="14"/>
                </a:lnTo>
                <a:lnTo>
                  <a:pt x="51" y="7"/>
                </a:lnTo>
                <a:lnTo>
                  <a:pt x="47" y="0"/>
                </a:lnTo>
                <a:lnTo>
                  <a:pt x="0" y="45"/>
                </a:lnTo>
                <a:close/>
              </a:path>
            </a:pathLst>
          </a:custGeom>
          <a:solidFill>
            <a:srgbClr val="d81e04"/>
          </a:solidFill>
          <a:ln w="38160">
            <a:solidFill>
              <a:srgbClr val="ccccff"/>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13" name=""/>
          <p:cNvSpPr/>
          <p:nvPr/>
        </p:nvSpPr>
        <p:spPr>
          <a:xfrm>
            <a:off x="6288120" y="5764320"/>
            <a:ext cx="100080" cy="71280"/>
          </a:xfrm>
          <a:custGeom>
            <a:avLst/>
            <a:gdLst/>
            <a:ahLst/>
            <a:rect l="l" t="t" r="r" b="b"/>
            <a:pathLst>
              <a:path w="366" h="382">
                <a:moveTo>
                  <a:pt x="22" y="22"/>
                </a:moveTo>
                <a:lnTo>
                  <a:pt x="0" y="43"/>
                </a:lnTo>
                <a:lnTo>
                  <a:pt x="319" y="382"/>
                </a:lnTo>
                <a:lnTo>
                  <a:pt x="366" y="337"/>
                </a:lnTo>
                <a:lnTo>
                  <a:pt x="46" y="0"/>
                </a:lnTo>
                <a:lnTo>
                  <a:pt x="22" y="22"/>
                </a:lnTo>
                <a:close/>
              </a:path>
            </a:pathLst>
          </a:custGeom>
          <a:solidFill>
            <a:srgbClr val="d81e04"/>
          </a:solidFill>
          <a:ln w="38160">
            <a:solidFill>
              <a:srgbClr val="ccccff"/>
            </a:solidFill>
            <a:round/>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14" name=""/>
          <p:cNvSpPr/>
          <p:nvPr/>
        </p:nvSpPr>
        <p:spPr>
          <a:xfrm>
            <a:off x="6286680" y="5761080"/>
            <a:ext cx="14040" cy="9360"/>
          </a:xfrm>
          <a:custGeom>
            <a:avLst/>
            <a:gdLst/>
            <a:ahLst/>
            <a:rect l="l" t="t" r="r" b="b"/>
            <a:pathLst>
              <a:path w="56" h="54">
                <a:moveTo>
                  <a:pt x="56" y="11"/>
                </a:moveTo>
                <a:lnTo>
                  <a:pt x="50" y="6"/>
                </a:lnTo>
                <a:lnTo>
                  <a:pt x="44" y="3"/>
                </a:lnTo>
                <a:lnTo>
                  <a:pt x="39" y="0"/>
                </a:lnTo>
                <a:lnTo>
                  <a:pt x="32" y="0"/>
                </a:lnTo>
                <a:lnTo>
                  <a:pt x="27" y="2"/>
                </a:lnTo>
                <a:lnTo>
                  <a:pt x="20" y="3"/>
                </a:lnTo>
                <a:lnTo>
                  <a:pt x="15" y="6"/>
                </a:lnTo>
                <a:lnTo>
                  <a:pt x="11" y="9"/>
                </a:lnTo>
                <a:lnTo>
                  <a:pt x="7" y="13"/>
                </a:lnTo>
                <a:lnTo>
                  <a:pt x="3" y="19"/>
                </a:lnTo>
                <a:lnTo>
                  <a:pt x="2" y="24"/>
                </a:lnTo>
                <a:lnTo>
                  <a:pt x="0" y="30"/>
                </a:lnTo>
                <a:lnTo>
                  <a:pt x="0" y="37"/>
                </a:lnTo>
                <a:lnTo>
                  <a:pt x="2" y="42"/>
                </a:lnTo>
                <a:lnTo>
                  <a:pt x="4" y="49"/>
                </a:lnTo>
                <a:lnTo>
                  <a:pt x="10" y="54"/>
                </a:lnTo>
                <a:lnTo>
                  <a:pt x="56" y="11"/>
                </a:lnTo>
                <a:close/>
              </a:path>
            </a:pathLst>
          </a:custGeom>
          <a:solidFill>
            <a:srgbClr val="d81e04"/>
          </a:solidFill>
          <a:ln w="3816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5" name=""/>
          <p:cNvSpPr/>
          <p:nvPr/>
        </p:nvSpPr>
        <p:spPr>
          <a:xfrm>
            <a:off x="6472080" y="5883120"/>
            <a:ext cx="14400" cy="9720"/>
          </a:xfrm>
          <a:custGeom>
            <a:avLst/>
            <a:gdLst/>
            <a:ahLst/>
            <a:rect l="l" t="t" r="r" b="b"/>
            <a:pathLst>
              <a:path w="54" h="56">
                <a:moveTo>
                  <a:pt x="0" y="48"/>
                </a:moveTo>
                <a:lnTo>
                  <a:pt x="6" y="52"/>
                </a:lnTo>
                <a:lnTo>
                  <a:pt x="13" y="55"/>
                </a:lnTo>
                <a:lnTo>
                  <a:pt x="18" y="56"/>
                </a:lnTo>
                <a:lnTo>
                  <a:pt x="25" y="56"/>
                </a:lnTo>
                <a:lnTo>
                  <a:pt x="30" y="55"/>
                </a:lnTo>
                <a:lnTo>
                  <a:pt x="37" y="52"/>
                </a:lnTo>
                <a:lnTo>
                  <a:pt x="41" y="48"/>
                </a:lnTo>
                <a:lnTo>
                  <a:pt x="45" y="44"/>
                </a:lnTo>
                <a:lnTo>
                  <a:pt x="49" y="39"/>
                </a:lnTo>
                <a:lnTo>
                  <a:pt x="51" y="34"/>
                </a:lnTo>
                <a:lnTo>
                  <a:pt x="52" y="28"/>
                </a:lnTo>
                <a:lnTo>
                  <a:pt x="54" y="22"/>
                </a:lnTo>
                <a:lnTo>
                  <a:pt x="52" y="17"/>
                </a:lnTo>
                <a:lnTo>
                  <a:pt x="50" y="10"/>
                </a:lnTo>
                <a:lnTo>
                  <a:pt x="46" y="5"/>
                </a:lnTo>
                <a:lnTo>
                  <a:pt x="41" y="0"/>
                </a:lnTo>
                <a:lnTo>
                  <a:pt x="0" y="48"/>
                </a:lnTo>
                <a:close/>
              </a:path>
            </a:pathLst>
          </a:custGeom>
          <a:solidFill>
            <a:srgbClr val="d81e04"/>
          </a:solidFill>
          <a:ln w="38160">
            <a:solidFill>
              <a:srgbClr val="ccccff"/>
            </a:solidFill>
            <a:round/>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16" name=""/>
          <p:cNvSpPr/>
          <p:nvPr/>
        </p:nvSpPr>
        <p:spPr>
          <a:xfrm>
            <a:off x="6377040" y="5826240"/>
            <a:ext cx="106200" cy="66600"/>
          </a:xfrm>
          <a:custGeom>
            <a:avLst/>
            <a:gdLst/>
            <a:ahLst/>
            <a:rect l="l" t="t" r="r" b="b"/>
            <a:pathLst>
              <a:path w="393" h="344">
                <a:moveTo>
                  <a:pt x="21" y="25"/>
                </a:moveTo>
                <a:lnTo>
                  <a:pt x="0" y="50"/>
                </a:lnTo>
                <a:lnTo>
                  <a:pt x="352" y="344"/>
                </a:lnTo>
                <a:lnTo>
                  <a:pt x="393" y="296"/>
                </a:lnTo>
                <a:lnTo>
                  <a:pt x="42" y="0"/>
                </a:lnTo>
                <a:lnTo>
                  <a:pt x="21" y="25"/>
                </a:lnTo>
                <a:close/>
              </a:path>
            </a:pathLst>
          </a:custGeom>
          <a:solidFill>
            <a:srgbClr val="d81e04"/>
          </a:solidFill>
          <a:ln w="38160">
            <a:solidFill>
              <a:srgbClr val="ccccff"/>
            </a:solidFill>
            <a:round/>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117" name=""/>
          <p:cNvSpPr/>
          <p:nvPr/>
        </p:nvSpPr>
        <p:spPr>
          <a:xfrm>
            <a:off x="6373800" y="5826240"/>
            <a:ext cx="12600" cy="9360"/>
          </a:xfrm>
          <a:custGeom>
            <a:avLst/>
            <a:gdLst/>
            <a:ahLst/>
            <a:rect l="l" t="t" r="r" b="b"/>
            <a:pathLst>
              <a:path w="54" h="58">
                <a:moveTo>
                  <a:pt x="54" y="8"/>
                </a:moveTo>
                <a:lnTo>
                  <a:pt x="47" y="4"/>
                </a:lnTo>
                <a:lnTo>
                  <a:pt x="41" y="1"/>
                </a:lnTo>
                <a:lnTo>
                  <a:pt x="34" y="0"/>
                </a:lnTo>
                <a:lnTo>
                  <a:pt x="29" y="1"/>
                </a:lnTo>
                <a:lnTo>
                  <a:pt x="22" y="3"/>
                </a:lnTo>
                <a:lnTo>
                  <a:pt x="17" y="5"/>
                </a:lnTo>
                <a:lnTo>
                  <a:pt x="12" y="8"/>
                </a:lnTo>
                <a:lnTo>
                  <a:pt x="8" y="12"/>
                </a:lnTo>
                <a:lnTo>
                  <a:pt x="5" y="17"/>
                </a:lnTo>
                <a:lnTo>
                  <a:pt x="2" y="22"/>
                </a:lnTo>
                <a:lnTo>
                  <a:pt x="1" y="29"/>
                </a:lnTo>
                <a:lnTo>
                  <a:pt x="0" y="34"/>
                </a:lnTo>
                <a:lnTo>
                  <a:pt x="1" y="41"/>
                </a:lnTo>
                <a:lnTo>
                  <a:pt x="2" y="46"/>
                </a:lnTo>
                <a:lnTo>
                  <a:pt x="6" y="53"/>
                </a:lnTo>
                <a:lnTo>
                  <a:pt x="12" y="58"/>
                </a:lnTo>
                <a:lnTo>
                  <a:pt x="54" y="8"/>
                </a:lnTo>
                <a:close/>
              </a:path>
            </a:pathLst>
          </a:custGeom>
          <a:solidFill>
            <a:srgbClr val="d81e04"/>
          </a:solidFill>
          <a:ln w="3816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8" name=""/>
          <p:cNvSpPr/>
          <p:nvPr/>
        </p:nvSpPr>
        <p:spPr>
          <a:xfrm>
            <a:off x="6559560" y="5931000"/>
            <a:ext cx="14400" cy="9360"/>
          </a:xfrm>
          <a:custGeom>
            <a:avLst/>
            <a:gdLst/>
            <a:ahLst/>
            <a:rect l="l" t="t" r="r" b="b"/>
            <a:pathLst>
              <a:path w="52" h="57">
                <a:moveTo>
                  <a:pt x="0" y="50"/>
                </a:moveTo>
                <a:lnTo>
                  <a:pt x="6" y="54"/>
                </a:lnTo>
                <a:lnTo>
                  <a:pt x="13" y="57"/>
                </a:lnTo>
                <a:lnTo>
                  <a:pt x="19" y="57"/>
                </a:lnTo>
                <a:lnTo>
                  <a:pt x="25" y="57"/>
                </a:lnTo>
                <a:lnTo>
                  <a:pt x="31" y="55"/>
                </a:lnTo>
                <a:lnTo>
                  <a:pt x="36" y="53"/>
                </a:lnTo>
                <a:lnTo>
                  <a:pt x="40" y="49"/>
                </a:lnTo>
                <a:lnTo>
                  <a:pt x="44" y="45"/>
                </a:lnTo>
                <a:lnTo>
                  <a:pt x="48" y="40"/>
                </a:lnTo>
                <a:lnTo>
                  <a:pt x="51" y="34"/>
                </a:lnTo>
                <a:lnTo>
                  <a:pt x="52" y="28"/>
                </a:lnTo>
                <a:lnTo>
                  <a:pt x="52" y="22"/>
                </a:lnTo>
                <a:lnTo>
                  <a:pt x="51" y="16"/>
                </a:lnTo>
                <a:lnTo>
                  <a:pt x="48" y="11"/>
                </a:lnTo>
                <a:lnTo>
                  <a:pt x="46" y="5"/>
                </a:lnTo>
                <a:lnTo>
                  <a:pt x="39" y="0"/>
                </a:lnTo>
                <a:lnTo>
                  <a:pt x="0" y="50"/>
                </a:lnTo>
                <a:close/>
              </a:path>
            </a:pathLst>
          </a:custGeom>
          <a:solidFill>
            <a:srgbClr val="d81e04"/>
          </a:solidFill>
          <a:ln w="3816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9" name=""/>
          <p:cNvSpPr/>
          <p:nvPr/>
        </p:nvSpPr>
        <p:spPr>
          <a:xfrm>
            <a:off x="6472080" y="5881680"/>
            <a:ext cx="98640" cy="58680"/>
          </a:xfrm>
          <a:custGeom>
            <a:avLst/>
            <a:gdLst/>
            <a:ahLst/>
            <a:rect l="l" t="t" r="r" b="b"/>
            <a:pathLst>
              <a:path w="359" h="305">
                <a:moveTo>
                  <a:pt x="20" y="25"/>
                </a:moveTo>
                <a:lnTo>
                  <a:pt x="0" y="50"/>
                </a:lnTo>
                <a:lnTo>
                  <a:pt x="320" y="305"/>
                </a:lnTo>
                <a:lnTo>
                  <a:pt x="359" y="255"/>
                </a:lnTo>
                <a:lnTo>
                  <a:pt x="40" y="0"/>
                </a:lnTo>
                <a:lnTo>
                  <a:pt x="20" y="25"/>
                </a:lnTo>
                <a:close/>
              </a:path>
            </a:pathLst>
          </a:custGeom>
          <a:solidFill>
            <a:srgbClr val="d81e04"/>
          </a:solidFill>
          <a:ln w="38160">
            <a:solidFill>
              <a:srgbClr val="ccccff"/>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20" name=""/>
          <p:cNvSpPr/>
          <p:nvPr/>
        </p:nvSpPr>
        <p:spPr>
          <a:xfrm>
            <a:off x="6469200" y="5881680"/>
            <a:ext cx="14040" cy="11160"/>
          </a:xfrm>
          <a:custGeom>
            <a:avLst/>
            <a:gdLst/>
            <a:ahLst/>
            <a:rect l="l" t="t" r="r" b="b"/>
            <a:pathLst>
              <a:path w="53" h="56">
                <a:moveTo>
                  <a:pt x="53" y="6"/>
                </a:moveTo>
                <a:lnTo>
                  <a:pt x="46" y="2"/>
                </a:lnTo>
                <a:lnTo>
                  <a:pt x="39" y="0"/>
                </a:lnTo>
                <a:lnTo>
                  <a:pt x="34" y="0"/>
                </a:lnTo>
                <a:lnTo>
                  <a:pt x="28" y="0"/>
                </a:lnTo>
                <a:lnTo>
                  <a:pt x="22" y="1"/>
                </a:lnTo>
                <a:lnTo>
                  <a:pt x="17" y="4"/>
                </a:lnTo>
                <a:lnTo>
                  <a:pt x="12" y="8"/>
                </a:lnTo>
                <a:lnTo>
                  <a:pt x="8" y="11"/>
                </a:lnTo>
                <a:lnTo>
                  <a:pt x="4" y="17"/>
                </a:lnTo>
                <a:lnTo>
                  <a:pt x="1" y="22"/>
                </a:lnTo>
                <a:lnTo>
                  <a:pt x="0" y="29"/>
                </a:lnTo>
                <a:lnTo>
                  <a:pt x="0" y="34"/>
                </a:lnTo>
                <a:lnTo>
                  <a:pt x="1" y="40"/>
                </a:lnTo>
                <a:lnTo>
                  <a:pt x="4" y="46"/>
                </a:lnTo>
                <a:lnTo>
                  <a:pt x="8" y="51"/>
                </a:lnTo>
                <a:lnTo>
                  <a:pt x="13" y="56"/>
                </a:lnTo>
                <a:lnTo>
                  <a:pt x="53" y="6"/>
                </a:lnTo>
                <a:close/>
              </a:path>
            </a:pathLst>
          </a:custGeom>
          <a:solidFill>
            <a:srgbClr val="d81e04"/>
          </a:solidFill>
          <a:ln w="38160">
            <a:solidFill>
              <a:srgbClr val="ccccff"/>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21" name=""/>
          <p:cNvSpPr/>
          <p:nvPr/>
        </p:nvSpPr>
        <p:spPr>
          <a:xfrm>
            <a:off x="6556320" y="5929200"/>
            <a:ext cx="12600" cy="11160"/>
          </a:xfrm>
          <a:custGeom>
            <a:avLst/>
            <a:gdLst/>
            <a:ahLst/>
            <a:rect l="l" t="t" r="r" b="b"/>
            <a:pathLst>
              <a:path w="48" h="59">
                <a:moveTo>
                  <a:pt x="48" y="6"/>
                </a:moveTo>
                <a:lnTo>
                  <a:pt x="42" y="2"/>
                </a:lnTo>
                <a:lnTo>
                  <a:pt x="35" y="0"/>
                </a:lnTo>
                <a:lnTo>
                  <a:pt x="29" y="0"/>
                </a:lnTo>
                <a:lnTo>
                  <a:pt x="22" y="2"/>
                </a:lnTo>
                <a:lnTo>
                  <a:pt x="17" y="4"/>
                </a:lnTo>
                <a:lnTo>
                  <a:pt x="13" y="7"/>
                </a:lnTo>
                <a:lnTo>
                  <a:pt x="8" y="11"/>
                </a:lnTo>
                <a:lnTo>
                  <a:pt x="5" y="16"/>
                </a:lnTo>
                <a:lnTo>
                  <a:pt x="2" y="21"/>
                </a:lnTo>
                <a:lnTo>
                  <a:pt x="0" y="27"/>
                </a:lnTo>
                <a:lnTo>
                  <a:pt x="0" y="33"/>
                </a:lnTo>
                <a:lnTo>
                  <a:pt x="0" y="38"/>
                </a:lnTo>
                <a:lnTo>
                  <a:pt x="1" y="45"/>
                </a:lnTo>
                <a:lnTo>
                  <a:pt x="5" y="50"/>
                </a:lnTo>
                <a:lnTo>
                  <a:pt x="9" y="55"/>
                </a:lnTo>
                <a:lnTo>
                  <a:pt x="16" y="59"/>
                </a:lnTo>
                <a:lnTo>
                  <a:pt x="48" y="6"/>
                </a:lnTo>
                <a:close/>
              </a:path>
            </a:pathLst>
          </a:custGeom>
          <a:solidFill>
            <a:srgbClr val="d81e04"/>
          </a:solidFill>
          <a:ln w="38160">
            <a:solidFill>
              <a:srgbClr val="ccccff"/>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22" name=""/>
          <p:cNvSpPr/>
          <p:nvPr/>
        </p:nvSpPr>
        <p:spPr>
          <a:xfrm>
            <a:off x="1897200" y="6154560"/>
            <a:ext cx="5497200" cy="1800"/>
          </a:xfrm>
          <a:prstGeom prst="line">
            <a:avLst/>
          </a:prstGeom>
          <a:ln w="28440">
            <a:solidFill>
              <a:srgbClr val="808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3" name=""/>
          <p:cNvSpPr/>
          <p:nvPr/>
        </p:nvSpPr>
        <p:spPr>
          <a:xfrm>
            <a:off x="1901880" y="5875200"/>
            <a:ext cx="941400" cy="266760"/>
          </a:xfrm>
          <a:custGeom>
            <a:avLst/>
            <a:gdLst/>
            <a:ahLst/>
            <a:rect l="l" t="t" r="r" b="b"/>
            <a:pathLst>
              <a:path w="3456" h="1408">
                <a:moveTo>
                  <a:pt x="0" y="1312"/>
                </a:moveTo>
                <a:lnTo>
                  <a:pt x="22" y="1312"/>
                </a:lnTo>
                <a:lnTo>
                  <a:pt x="85" y="1310"/>
                </a:lnTo>
                <a:lnTo>
                  <a:pt x="131" y="1309"/>
                </a:lnTo>
                <a:lnTo>
                  <a:pt x="188" y="1307"/>
                </a:lnTo>
                <a:lnTo>
                  <a:pt x="251" y="1303"/>
                </a:lnTo>
                <a:lnTo>
                  <a:pt x="325" y="1296"/>
                </a:lnTo>
                <a:lnTo>
                  <a:pt x="405" y="1288"/>
                </a:lnTo>
                <a:lnTo>
                  <a:pt x="493" y="1279"/>
                </a:lnTo>
                <a:lnTo>
                  <a:pt x="587" y="1266"/>
                </a:lnTo>
                <a:lnTo>
                  <a:pt x="689" y="1251"/>
                </a:lnTo>
                <a:lnTo>
                  <a:pt x="796" y="1234"/>
                </a:lnTo>
                <a:lnTo>
                  <a:pt x="909" y="1213"/>
                </a:lnTo>
                <a:lnTo>
                  <a:pt x="1029" y="1188"/>
                </a:lnTo>
                <a:lnTo>
                  <a:pt x="1153" y="1161"/>
                </a:lnTo>
                <a:lnTo>
                  <a:pt x="1280" y="1128"/>
                </a:lnTo>
                <a:lnTo>
                  <a:pt x="1413" y="1092"/>
                </a:lnTo>
                <a:lnTo>
                  <a:pt x="1548" y="1052"/>
                </a:lnTo>
                <a:lnTo>
                  <a:pt x="1688" y="1006"/>
                </a:lnTo>
                <a:lnTo>
                  <a:pt x="1829" y="956"/>
                </a:lnTo>
                <a:lnTo>
                  <a:pt x="1974" y="900"/>
                </a:lnTo>
                <a:lnTo>
                  <a:pt x="2120" y="839"/>
                </a:lnTo>
                <a:lnTo>
                  <a:pt x="2268" y="772"/>
                </a:lnTo>
                <a:lnTo>
                  <a:pt x="2417" y="699"/>
                </a:lnTo>
                <a:lnTo>
                  <a:pt x="2567" y="621"/>
                </a:lnTo>
                <a:lnTo>
                  <a:pt x="2717" y="535"/>
                </a:lnTo>
                <a:lnTo>
                  <a:pt x="2866" y="442"/>
                </a:lnTo>
                <a:lnTo>
                  <a:pt x="3016" y="343"/>
                </a:lnTo>
                <a:lnTo>
                  <a:pt x="3165" y="237"/>
                </a:lnTo>
                <a:lnTo>
                  <a:pt x="3312" y="123"/>
                </a:lnTo>
                <a:lnTo>
                  <a:pt x="3456" y="0"/>
                </a:lnTo>
                <a:lnTo>
                  <a:pt x="3456" y="1408"/>
                </a:lnTo>
                <a:lnTo>
                  <a:pt x="0" y="1408"/>
                </a:lnTo>
                <a:lnTo>
                  <a:pt x="0" y="1312"/>
                </a:lnTo>
                <a:close/>
              </a:path>
            </a:pathLst>
          </a:custGeom>
          <a:solidFill>
            <a:srgbClr val="aed3e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24" name=""/>
          <p:cNvGrpSpPr/>
          <p:nvPr/>
        </p:nvGrpSpPr>
        <p:grpSpPr>
          <a:xfrm>
            <a:off x="2260440" y="4238640"/>
            <a:ext cx="5141880" cy="1890360"/>
            <a:chOff x="2260440" y="4238640"/>
            <a:chExt cx="5141880" cy="1890360"/>
          </a:xfrm>
        </p:grpSpPr>
        <p:sp>
          <p:nvSpPr>
            <p:cNvPr id="125" name=""/>
            <p:cNvSpPr/>
            <p:nvPr/>
          </p:nvSpPr>
          <p:spPr>
            <a:xfrm>
              <a:off x="2347560" y="6054480"/>
              <a:ext cx="10800" cy="11880"/>
            </a:xfrm>
            <a:custGeom>
              <a:avLst/>
              <a:gdLst/>
              <a:ahLst/>
              <a:rect l="l" t="t" r="r" b="b"/>
              <a:pathLst>
                <a:path w="41" h="62">
                  <a:moveTo>
                    <a:pt x="18" y="62"/>
                  </a:moveTo>
                  <a:lnTo>
                    <a:pt x="25" y="59"/>
                  </a:lnTo>
                  <a:lnTo>
                    <a:pt x="31" y="55"/>
                  </a:lnTo>
                  <a:lnTo>
                    <a:pt x="35" y="51"/>
                  </a:lnTo>
                  <a:lnTo>
                    <a:pt x="38" y="46"/>
                  </a:lnTo>
                  <a:lnTo>
                    <a:pt x="41" y="39"/>
                  </a:lnTo>
                  <a:lnTo>
                    <a:pt x="41" y="34"/>
                  </a:lnTo>
                  <a:lnTo>
                    <a:pt x="41" y="27"/>
                  </a:lnTo>
                  <a:lnTo>
                    <a:pt x="39" y="22"/>
                  </a:lnTo>
                  <a:lnTo>
                    <a:pt x="37" y="17"/>
                  </a:lnTo>
                  <a:lnTo>
                    <a:pt x="34" y="12"/>
                  </a:lnTo>
                  <a:lnTo>
                    <a:pt x="30" y="8"/>
                  </a:lnTo>
                  <a:lnTo>
                    <a:pt x="25" y="4"/>
                  </a:lnTo>
                  <a:lnTo>
                    <a:pt x="20" y="1"/>
                  </a:lnTo>
                  <a:lnTo>
                    <a:pt x="14" y="0"/>
                  </a:lnTo>
                  <a:lnTo>
                    <a:pt x="6" y="0"/>
                  </a:lnTo>
                  <a:lnTo>
                    <a:pt x="0" y="1"/>
                  </a:lnTo>
                  <a:lnTo>
                    <a:pt x="18" y="62"/>
                  </a:lnTo>
                  <a:close/>
                </a:path>
              </a:pathLst>
            </a:custGeom>
            <a:solidFill>
              <a:srgbClr val="d81e04"/>
            </a:solidFill>
            <a:ln w="28440">
              <a:solidFill>
                <a:srgbClr val="ccccff"/>
              </a:solidFill>
              <a:round/>
            </a:ln>
          </p:spPr>
          <p:style>
            <a:lnRef idx="0"/>
            <a:fillRef idx="0"/>
            <a:effectRef idx="0"/>
            <a:fontRef idx="minor"/>
          </p:style>
          <p:txBody>
            <a:bodyPr lIns="90000" rIns="90000" tIns="-34920" bIns="-34920" anchor="t">
              <a:noAutofit/>
            </a:bodyPr>
            <a:p>
              <a:endParaRPr b="0" lang="en-US" sz="2400" strike="noStrike" u="none">
                <a:solidFill>
                  <a:srgbClr val="000000"/>
                </a:solidFill>
                <a:effectLst/>
                <a:uFillTx/>
                <a:latin typeface="Times New Roman"/>
              </a:endParaRPr>
            </a:p>
          </p:txBody>
        </p:sp>
        <p:sp>
          <p:nvSpPr>
            <p:cNvPr id="126" name=""/>
            <p:cNvSpPr/>
            <p:nvPr/>
          </p:nvSpPr>
          <p:spPr>
            <a:xfrm>
              <a:off x="2260440" y="6054480"/>
              <a:ext cx="92160" cy="30960"/>
            </a:xfrm>
            <a:custGeom>
              <a:avLst/>
              <a:gdLst/>
              <a:ahLst/>
              <a:rect l="l" t="t" r="r" b="b"/>
              <a:pathLst>
                <a:path w="339" h="162">
                  <a:moveTo>
                    <a:pt x="9" y="130"/>
                  </a:moveTo>
                  <a:lnTo>
                    <a:pt x="20" y="162"/>
                  </a:lnTo>
                  <a:lnTo>
                    <a:pt x="339" y="61"/>
                  </a:lnTo>
                  <a:lnTo>
                    <a:pt x="321" y="0"/>
                  </a:lnTo>
                  <a:lnTo>
                    <a:pt x="0" y="100"/>
                  </a:lnTo>
                  <a:lnTo>
                    <a:pt x="9" y="130"/>
                  </a:lnTo>
                  <a:close/>
                </a:path>
              </a:pathLst>
            </a:custGeom>
            <a:solidFill>
              <a:srgbClr val="d81e04"/>
            </a:solidFill>
            <a:ln w="28440">
              <a:solidFill>
                <a:srgbClr val="ccccff"/>
              </a:solidFill>
              <a:round/>
            </a:ln>
          </p:spPr>
          <p:style>
            <a:lnRef idx="0"/>
            <a:fillRef idx="0"/>
            <a:effectRef idx="0"/>
            <a:fontRef idx="minor"/>
          </p:style>
          <p:txBody>
            <a:bodyPr lIns="90000" rIns="90000" tIns="-15840" bIns="-15840" anchor="t">
              <a:noAutofit/>
            </a:bodyPr>
            <a:p>
              <a:endParaRPr b="0" lang="en-US" sz="2400" strike="noStrike" u="none">
                <a:solidFill>
                  <a:srgbClr val="000000"/>
                </a:solidFill>
                <a:effectLst/>
                <a:uFillTx/>
                <a:latin typeface="Times New Roman"/>
              </a:endParaRPr>
            </a:p>
          </p:txBody>
        </p:sp>
        <p:sp>
          <p:nvSpPr>
            <p:cNvPr id="127" name=""/>
            <p:cNvSpPr/>
            <p:nvPr/>
          </p:nvSpPr>
          <p:spPr>
            <a:xfrm>
              <a:off x="2442600" y="6031440"/>
              <a:ext cx="10800" cy="11880"/>
            </a:xfrm>
            <a:custGeom>
              <a:avLst/>
              <a:gdLst/>
              <a:ahLst/>
              <a:rect l="l" t="t" r="r" b="b"/>
              <a:pathLst>
                <a:path w="42" h="62">
                  <a:moveTo>
                    <a:pt x="21" y="62"/>
                  </a:moveTo>
                  <a:lnTo>
                    <a:pt x="27" y="59"/>
                  </a:lnTo>
                  <a:lnTo>
                    <a:pt x="33" y="55"/>
                  </a:lnTo>
                  <a:lnTo>
                    <a:pt x="37" y="50"/>
                  </a:lnTo>
                  <a:lnTo>
                    <a:pt x="41" y="45"/>
                  </a:lnTo>
                  <a:lnTo>
                    <a:pt x="42" y="40"/>
                  </a:lnTo>
                  <a:lnTo>
                    <a:pt x="42" y="33"/>
                  </a:lnTo>
                  <a:lnTo>
                    <a:pt x="42" y="28"/>
                  </a:lnTo>
                  <a:lnTo>
                    <a:pt x="41" y="21"/>
                  </a:lnTo>
                  <a:lnTo>
                    <a:pt x="38" y="16"/>
                  </a:lnTo>
                  <a:lnTo>
                    <a:pt x="34" y="11"/>
                  </a:lnTo>
                  <a:lnTo>
                    <a:pt x="30" y="7"/>
                  </a:lnTo>
                  <a:lnTo>
                    <a:pt x="26" y="4"/>
                  </a:lnTo>
                  <a:lnTo>
                    <a:pt x="19" y="2"/>
                  </a:lnTo>
                  <a:lnTo>
                    <a:pt x="14" y="0"/>
                  </a:lnTo>
                  <a:lnTo>
                    <a:pt x="6" y="0"/>
                  </a:lnTo>
                  <a:lnTo>
                    <a:pt x="0" y="2"/>
                  </a:lnTo>
                  <a:lnTo>
                    <a:pt x="21" y="62"/>
                  </a:lnTo>
                  <a:close/>
                </a:path>
              </a:pathLst>
            </a:custGeom>
            <a:solidFill>
              <a:srgbClr val="d81e04"/>
            </a:solidFill>
            <a:ln w="28440">
              <a:solidFill>
                <a:srgbClr val="ccccff"/>
              </a:solidFill>
              <a:round/>
            </a:ln>
          </p:spPr>
          <p:style>
            <a:lnRef idx="0"/>
            <a:fillRef idx="0"/>
            <a:effectRef idx="0"/>
            <a:fontRef idx="minor"/>
          </p:style>
          <p:txBody>
            <a:bodyPr lIns="90000" rIns="90000" tIns="-34920" bIns="-34920" anchor="t">
              <a:noAutofit/>
            </a:bodyPr>
            <a:p>
              <a:endParaRPr b="0" lang="en-US" sz="2400" strike="noStrike" u="none">
                <a:solidFill>
                  <a:srgbClr val="000000"/>
                </a:solidFill>
                <a:effectLst/>
                <a:uFillTx/>
                <a:latin typeface="Times New Roman"/>
              </a:endParaRPr>
            </a:p>
          </p:txBody>
        </p:sp>
        <p:sp>
          <p:nvSpPr>
            <p:cNvPr id="128" name=""/>
            <p:cNvSpPr/>
            <p:nvPr/>
          </p:nvSpPr>
          <p:spPr>
            <a:xfrm>
              <a:off x="2347560" y="6031440"/>
              <a:ext cx="100440" cy="34920"/>
            </a:xfrm>
            <a:custGeom>
              <a:avLst/>
              <a:gdLst/>
              <a:ahLst/>
              <a:rect l="l" t="t" r="r" b="b"/>
              <a:pathLst>
                <a:path w="373" h="184">
                  <a:moveTo>
                    <a:pt x="10" y="153"/>
                  </a:moveTo>
                  <a:lnTo>
                    <a:pt x="21" y="184"/>
                  </a:lnTo>
                  <a:lnTo>
                    <a:pt x="373" y="60"/>
                  </a:lnTo>
                  <a:lnTo>
                    <a:pt x="352" y="0"/>
                  </a:lnTo>
                  <a:lnTo>
                    <a:pt x="0" y="123"/>
                  </a:lnTo>
                  <a:lnTo>
                    <a:pt x="10" y="153"/>
                  </a:lnTo>
                  <a:close/>
                </a:path>
              </a:pathLst>
            </a:custGeom>
            <a:solidFill>
              <a:srgbClr val="d81e04"/>
            </a:solidFill>
            <a:ln w="28440">
              <a:solidFill>
                <a:srgbClr val="ccccff"/>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29" name=""/>
            <p:cNvSpPr/>
            <p:nvPr/>
          </p:nvSpPr>
          <p:spPr>
            <a:xfrm>
              <a:off x="2340720" y="6054480"/>
              <a:ext cx="11880" cy="11880"/>
            </a:xfrm>
            <a:custGeom>
              <a:avLst/>
              <a:gdLst/>
              <a:ahLst/>
              <a:rect l="l" t="t" r="r" b="b"/>
              <a:pathLst>
                <a:path w="42" h="63">
                  <a:moveTo>
                    <a:pt x="21" y="0"/>
                  </a:moveTo>
                  <a:lnTo>
                    <a:pt x="14" y="4"/>
                  </a:lnTo>
                  <a:lnTo>
                    <a:pt x="9" y="8"/>
                  </a:lnTo>
                  <a:lnTo>
                    <a:pt x="5" y="12"/>
                  </a:lnTo>
                  <a:lnTo>
                    <a:pt x="1" y="17"/>
                  </a:lnTo>
                  <a:lnTo>
                    <a:pt x="0" y="24"/>
                  </a:lnTo>
                  <a:lnTo>
                    <a:pt x="0" y="29"/>
                  </a:lnTo>
                  <a:lnTo>
                    <a:pt x="0" y="36"/>
                  </a:lnTo>
                  <a:lnTo>
                    <a:pt x="1" y="41"/>
                  </a:lnTo>
                  <a:lnTo>
                    <a:pt x="3" y="46"/>
                  </a:lnTo>
                  <a:lnTo>
                    <a:pt x="6" y="51"/>
                  </a:lnTo>
                  <a:lnTo>
                    <a:pt x="11" y="55"/>
                  </a:lnTo>
                  <a:lnTo>
                    <a:pt x="15" y="59"/>
                  </a:lnTo>
                  <a:lnTo>
                    <a:pt x="22" y="62"/>
                  </a:lnTo>
                  <a:lnTo>
                    <a:pt x="27" y="63"/>
                  </a:lnTo>
                  <a:lnTo>
                    <a:pt x="34" y="63"/>
                  </a:lnTo>
                  <a:lnTo>
                    <a:pt x="42" y="61"/>
                  </a:lnTo>
                  <a:lnTo>
                    <a:pt x="21" y="0"/>
                  </a:lnTo>
                  <a:close/>
                </a:path>
              </a:pathLst>
            </a:custGeom>
            <a:solidFill>
              <a:srgbClr val="d81e04"/>
            </a:solidFill>
            <a:ln w="28440">
              <a:solidFill>
                <a:srgbClr val="ccccff"/>
              </a:solidFill>
              <a:round/>
            </a:ln>
          </p:spPr>
          <p:style>
            <a:lnRef idx="0"/>
            <a:fillRef idx="0"/>
            <a:effectRef idx="0"/>
            <a:fontRef idx="minor"/>
          </p:style>
          <p:txBody>
            <a:bodyPr lIns="90000" rIns="90000" tIns="-34920" bIns="-34920" anchor="t">
              <a:noAutofit/>
            </a:bodyPr>
            <a:p>
              <a:endParaRPr b="0" lang="en-US" sz="2400" strike="noStrike" u="none">
                <a:solidFill>
                  <a:srgbClr val="000000"/>
                </a:solidFill>
                <a:effectLst/>
                <a:uFillTx/>
                <a:latin typeface="Times New Roman"/>
              </a:endParaRPr>
            </a:p>
          </p:txBody>
        </p:sp>
        <p:sp>
          <p:nvSpPr>
            <p:cNvPr id="130" name=""/>
            <p:cNvSpPr/>
            <p:nvPr/>
          </p:nvSpPr>
          <p:spPr>
            <a:xfrm>
              <a:off x="2528640" y="6002640"/>
              <a:ext cx="12240" cy="12240"/>
            </a:xfrm>
            <a:custGeom>
              <a:avLst/>
              <a:gdLst/>
              <a:ahLst/>
              <a:rect l="l" t="t" r="r" b="b"/>
              <a:pathLst>
                <a:path w="46" h="62">
                  <a:moveTo>
                    <a:pt x="27" y="62"/>
                  </a:moveTo>
                  <a:lnTo>
                    <a:pt x="34" y="58"/>
                  </a:lnTo>
                  <a:lnTo>
                    <a:pt x="38" y="53"/>
                  </a:lnTo>
                  <a:lnTo>
                    <a:pt x="42" y="47"/>
                  </a:lnTo>
                  <a:lnTo>
                    <a:pt x="44" y="42"/>
                  </a:lnTo>
                  <a:lnTo>
                    <a:pt x="46" y="37"/>
                  </a:lnTo>
                  <a:lnTo>
                    <a:pt x="46" y="30"/>
                  </a:lnTo>
                  <a:lnTo>
                    <a:pt x="44" y="25"/>
                  </a:lnTo>
                  <a:lnTo>
                    <a:pt x="42" y="20"/>
                  </a:lnTo>
                  <a:lnTo>
                    <a:pt x="39" y="15"/>
                  </a:lnTo>
                  <a:lnTo>
                    <a:pt x="35" y="9"/>
                  </a:lnTo>
                  <a:lnTo>
                    <a:pt x="31" y="5"/>
                  </a:lnTo>
                  <a:lnTo>
                    <a:pt x="26" y="3"/>
                  </a:lnTo>
                  <a:lnTo>
                    <a:pt x="19" y="1"/>
                  </a:lnTo>
                  <a:lnTo>
                    <a:pt x="14" y="0"/>
                  </a:lnTo>
                  <a:lnTo>
                    <a:pt x="6" y="1"/>
                  </a:lnTo>
                  <a:lnTo>
                    <a:pt x="0" y="4"/>
                  </a:lnTo>
                  <a:lnTo>
                    <a:pt x="27" y="62"/>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31" name=""/>
            <p:cNvSpPr/>
            <p:nvPr/>
          </p:nvSpPr>
          <p:spPr>
            <a:xfrm>
              <a:off x="2441520" y="6003720"/>
              <a:ext cx="95400" cy="38160"/>
            </a:xfrm>
            <a:custGeom>
              <a:avLst/>
              <a:gdLst/>
              <a:ahLst/>
              <a:rect l="l" t="t" r="r" b="b"/>
              <a:pathLst>
                <a:path w="347" h="208">
                  <a:moveTo>
                    <a:pt x="13" y="179"/>
                  </a:moveTo>
                  <a:lnTo>
                    <a:pt x="26" y="208"/>
                  </a:lnTo>
                  <a:lnTo>
                    <a:pt x="347" y="58"/>
                  </a:lnTo>
                  <a:lnTo>
                    <a:pt x="320" y="0"/>
                  </a:lnTo>
                  <a:lnTo>
                    <a:pt x="0" y="150"/>
                  </a:lnTo>
                  <a:lnTo>
                    <a:pt x="13" y="179"/>
                  </a:lnTo>
                  <a:close/>
                </a:path>
              </a:pathLst>
            </a:custGeom>
            <a:solidFill>
              <a:srgbClr val="d81e04"/>
            </a:solidFill>
            <a:ln w="28440">
              <a:solidFill>
                <a:srgbClr val="ccccff"/>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32" name=""/>
            <p:cNvSpPr/>
            <p:nvPr/>
          </p:nvSpPr>
          <p:spPr>
            <a:xfrm>
              <a:off x="2435760" y="6032520"/>
              <a:ext cx="13680" cy="10800"/>
            </a:xfrm>
            <a:custGeom>
              <a:avLst/>
              <a:gdLst/>
              <a:ahLst/>
              <a:rect l="l" t="t" r="r" b="b"/>
              <a:pathLst>
                <a:path w="46" h="62">
                  <a:moveTo>
                    <a:pt x="20" y="0"/>
                  </a:moveTo>
                  <a:lnTo>
                    <a:pt x="14" y="4"/>
                  </a:lnTo>
                  <a:lnTo>
                    <a:pt x="8" y="9"/>
                  </a:lnTo>
                  <a:lnTo>
                    <a:pt x="4" y="14"/>
                  </a:lnTo>
                  <a:lnTo>
                    <a:pt x="2" y="20"/>
                  </a:lnTo>
                  <a:lnTo>
                    <a:pt x="0" y="25"/>
                  </a:lnTo>
                  <a:lnTo>
                    <a:pt x="2" y="31"/>
                  </a:lnTo>
                  <a:lnTo>
                    <a:pt x="2" y="37"/>
                  </a:lnTo>
                  <a:lnTo>
                    <a:pt x="4" y="43"/>
                  </a:lnTo>
                  <a:lnTo>
                    <a:pt x="7" y="48"/>
                  </a:lnTo>
                  <a:lnTo>
                    <a:pt x="11" y="52"/>
                  </a:lnTo>
                  <a:lnTo>
                    <a:pt x="15" y="56"/>
                  </a:lnTo>
                  <a:lnTo>
                    <a:pt x="20" y="59"/>
                  </a:lnTo>
                  <a:lnTo>
                    <a:pt x="27" y="60"/>
                  </a:lnTo>
                  <a:lnTo>
                    <a:pt x="33" y="62"/>
                  </a:lnTo>
                  <a:lnTo>
                    <a:pt x="40" y="60"/>
                  </a:lnTo>
                  <a:lnTo>
                    <a:pt x="46" y="58"/>
                  </a:lnTo>
                  <a:lnTo>
                    <a:pt x="20"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33" name=""/>
            <p:cNvSpPr/>
            <p:nvPr/>
          </p:nvSpPr>
          <p:spPr>
            <a:xfrm>
              <a:off x="2625480" y="5968440"/>
              <a:ext cx="12240" cy="10800"/>
            </a:xfrm>
            <a:custGeom>
              <a:avLst/>
              <a:gdLst/>
              <a:ahLst/>
              <a:rect l="l" t="t" r="r" b="b"/>
              <a:pathLst>
                <a:path w="48" h="60">
                  <a:moveTo>
                    <a:pt x="29" y="60"/>
                  </a:moveTo>
                  <a:lnTo>
                    <a:pt x="36" y="56"/>
                  </a:lnTo>
                  <a:lnTo>
                    <a:pt x="41" y="52"/>
                  </a:lnTo>
                  <a:lnTo>
                    <a:pt x="44" y="47"/>
                  </a:lnTo>
                  <a:lnTo>
                    <a:pt x="46" y="41"/>
                  </a:lnTo>
                  <a:lnTo>
                    <a:pt x="48" y="35"/>
                  </a:lnTo>
                  <a:lnTo>
                    <a:pt x="48" y="29"/>
                  </a:lnTo>
                  <a:lnTo>
                    <a:pt x="46" y="23"/>
                  </a:lnTo>
                  <a:lnTo>
                    <a:pt x="44" y="18"/>
                  </a:lnTo>
                  <a:lnTo>
                    <a:pt x="40" y="13"/>
                  </a:lnTo>
                  <a:lnTo>
                    <a:pt x="36" y="8"/>
                  </a:lnTo>
                  <a:lnTo>
                    <a:pt x="32" y="5"/>
                  </a:lnTo>
                  <a:lnTo>
                    <a:pt x="27" y="2"/>
                  </a:lnTo>
                  <a:lnTo>
                    <a:pt x="20" y="0"/>
                  </a:lnTo>
                  <a:lnTo>
                    <a:pt x="15" y="0"/>
                  </a:lnTo>
                  <a:lnTo>
                    <a:pt x="7" y="1"/>
                  </a:lnTo>
                  <a:lnTo>
                    <a:pt x="0" y="4"/>
                  </a:lnTo>
                  <a:lnTo>
                    <a:pt x="29" y="6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34" name=""/>
            <p:cNvSpPr/>
            <p:nvPr/>
          </p:nvSpPr>
          <p:spPr>
            <a:xfrm>
              <a:off x="2528640" y="5969880"/>
              <a:ext cx="103320" cy="43200"/>
            </a:xfrm>
            <a:custGeom>
              <a:avLst/>
              <a:gdLst/>
              <a:ahLst/>
              <a:rect l="l" t="t" r="r" b="b"/>
              <a:pathLst>
                <a:path w="381" h="238">
                  <a:moveTo>
                    <a:pt x="15" y="210"/>
                  </a:moveTo>
                  <a:lnTo>
                    <a:pt x="30" y="238"/>
                  </a:lnTo>
                  <a:lnTo>
                    <a:pt x="381" y="56"/>
                  </a:lnTo>
                  <a:lnTo>
                    <a:pt x="352" y="0"/>
                  </a:lnTo>
                  <a:lnTo>
                    <a:pt x="0" y="181"/>
                  </a:lnTo>
                  <a:lnTo>
                    <a:pt x="15" y="210"/>
                  </a:lnTo>
                  <a:close/>
                </a:path>
              </a:pathLst>
            </a:custGeom>
            <a:solidFill>
              <a:srgbClr val="d81e04"/>
            </a:solidFill>
            <a:ln w="28440">
              <a:solidFill>
                <a:srgbClr val="ccccff"/>
              </a:solidFill>
              <a:round/>
            </a:ln>
          </p:spPr>
          <p:style>
            <a:lnRef idx="0"/>
            <a:fillRef idx="0"/>
            <a:effectRef idx="0"/>
            <a:fontRef idx="minor"/>
          </p:style>
          <p:txBody>
            <a:bodyPr lIns="90000" rIns="90000" tIns="-3600" bIns="-3600" anchor="t">
              <a:noAutofit/>
            </a:bodyPr>
            <a:p>
              <a:endParaRPr b="0" lang="en-US" sz="2400" strike="noStrike" u="none">
                <a:solidFill>
                  <a:srgbClr val="000000"/>
                </a:solidFill>
                <a:effectLst/>
                <a:uFillTx/>
                <a:latin typeface="Times New Roman"/>
              </a:endParaRPr>
            </a:p>
          </p:txBody>
        </p:sp>
        <p:sp>
          <p:nvSpPr>
            <p:cNvPr id="135" name=""/>
            <p:cNvSpPr/>
            <p:nvPr/>
          </p:nvSpPr>
          <p:spPr>
            <a:xfrm>
              <a:off x="2523240" y="6003720"/>
              <a:ext cx="13320" cy="10800"/>
            </a:xfrm>
            <a:custGeom>
              <a:avLst/>
              <a:gdLst/>
              <a:ahLst/>
              <a:rect l="l" t="t" r="r" b="b"/>
              <a:pathLst>
                <a:path w="47" h="61">
                  <a:moveTo>
                    <a:pt x="17" y="0"/>
                  </a:moveTo>
                  <a:lnTo>
                    <a:pt x="11" y="4"/>
                  </a:lnTo>
                  <a:lnTo>
                    <a:pt x="7" y="9"/>
                  </a:lnTo>
                  <a:lnTo>
                    <a:pt x="3" y="15"/>
                  </a:lnTo>
                  <a:lnTo>
                    <a:pt x="1" y="20"/>
                  </a:lnTo>
                  <a:lnTo>
                    <a:pt x="0" y="26"/>
                  </a:lnTo>
                  <a:lnTo>
                    <a:pt x="0" y="32"/>
                  </a:lnTo>
                  <a:lnTo>
                    <a:pt x="1" y="38"/>
                  </a:lnTo>
                  <a:lnTo>
                    <a:pt x="4" y="43"/>
                  </a:lnTo>
                  <a:lnTo>
                    <a:pt x="7" y="49"/>
                  </a:lnTo>
                  <a:lnTo>
                    <a:pt x="11" y="53"/>
                  </a:lnTo>
                  <a:lnTo>
                    <a:pt x="16" y="57"/>
                  </a:lnTo>
                  <a:lnTo>
                    <a:pt x="21" y="59"/>
                  </a:lnTo>
                  <a:lnTo>
                    <a:pt x="26" y="61"/>
                  </a:lnTo>
                  <a:lnTo>
                    <a:pt x="33" y="61"/>
                  </a:lnTo>
                  <a:lnTo>
                    <a:pt x="40" y="59"/>
                  </a:lnTo>
                  <a:lnTo>
                    <a:pt x="47" y="57"/>
                  </a:lnTo>
                  <a:lnTo>
                    <a:pt x="17"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36" name=""/>
            <p:cNvSpPr/>
            <p:nvPr/>
          </p:nvSpPr>
          <p:spPr>
            <a:xfrm>
              <a:off x="2711160" y="5929200"/>
              <a:ext cx="13320" cy="10800"/>
            </a:xfrm>
            <a:custGeom>
              <a:avLst/>
              <a:gdLst/>
              <a:ahLst/>
              <a:rect l="l" t="t" r="r" b="b"/>
              <a:pathLst>
                <a:path w="50" h="59">
                  <a:moveTo>
                    <a:pt x="36" y="59"/>
                  </a:moveTo>
                  <a:lnTo>
                    <a:pt x="42" y="54"/>
                  </a:lnTo>
                  <a:lnTo>
                    <a:pt x="46" y="49"/>
                  </a:lnTo>
                  <a:lnTo>
                    <a:pt x="49" y="44"/>
                  </a:lnTo>
                  <a:lnTo>
                    <a:pt x="50" y="37"/>
                  </a:lnTo>
                  <a:lnTo>
                    <a:pt x="50" y="32"/>
                  </a:lnTo>
                  <a:lnTo>
                    <a:pt x="50" y="25"/>
                  </a:lnTo>
                  <a:lnTo>
                    <a:pt x="47" y="20"/>
                  </a:lnTo>
                  <a:lnTo>
                    <a:pt x="45" y="15"/>
                  </a:lnTo>
                  <a:lnTo>
                    <a:pt x="41" y="9"/>
                  </a:lnTo>
                  <a:lnTo>
                    <a:pt x="37" y="6"/>
                  </a:lnTo>
                  <a:lnTo>
                    <a:pt x="32" y="3"/>
                  </a:lnTo>
                  <a:lnTo>
                    <a:pt x="26" y="2"/>
                  </a:lnTo>
                  <a:lnTo>
                    <a:pt x="20" y="0"/>
                  </a:lnTo>
                  <a:lnTo>
                    <a:pt x="13" y="0"/>
                  </a:lnTo>
                  <a:lnTo>
                    <a:pt x="7" y="3"/>
                  </a:lnTo>
                  <a:lnTo>
                    <a:pt x="0" y="6"/>
                  </a:lnTo>
                  <a:lnTo>
                    <a:pt x="36" y="59"/>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37" name=""/>
            <p:cNvSpPr/>
            <p:nvPr/>
          </p:nvSpPr>
          <p:spPr>
            <a:xfrm>
              <a:off x="2624040" y="5929200"/>
              <a:ext cx="96480" cy="50040"/>
            </a:xfrm>
            <a:custGeom>
              <a:avLst/>
              <a:gdLst/>
              <a:ahLst/>
              <a:rect l="l" t="t" r="r" b="b"/>
              <a:pathLst>
                <a:path w="355" h="269">
                  <a:moveTo>
                    <a:pt x="17" y="243"/>
                  </a:moveTo>
                  <a:lnTo>
                    <a:pt x="35" y="269"/>
                  </a:lnTo>
                  <a:lnTo>
                    <a:pt x="355" y="53"/>
                  </a:lnTo>
                  <a:lnTo>
                    <a:pt x="319" y="0"/>
                  </a:lnTo>
                  <a:lnTo>
                    <a:pt x="0" y="216"/>
                  </a:lnTo>
                  <a:lnTo>
                    <a:pt x="17" y="243"/>
                  </a:lnTo>
                  <a:close/>
                </a:path>
              </a:pathLst>
            </a:custGeom>
            <a:solidFill>
              <a:srgbClr val="d81e04"/>
            </a:solidFill>
            <a:ln w="28440">
              <a:solidFill>
                <a:srgbClr val="ccccff"/>
              </a:solidFill>
              <a:round/>
            </a:ln>
          </p:spPr>
          <p:style>
            <a:lnRef idx="0"/>
            <a:fillRef idx="0"/>
            <a:effectRef idx="0"/>
            <a:fontRef idx="minor"/>
          </p:style>
          <p:txBody>
            <a:bodyPr lIns="90000" rIns="90000" tIns="3240" bIns="3240" anchor="t">
              <a:noAutofit/>
            </a:bodyPr>
            <a:p>
              <a:endParaRPr b="0" lang="en-US" sz="2400" strike="noStrike" u="none">
                <a:solidFill>
                  <a:srgbClr val="000000"/>
                </a:solidFill>
                <a:effectLst/>
                <a:uFillTx/>
                <a:latin typeface="Times New Roman"/>
              </a:endParaRPr>
            </a:p>
          </p:txBody>
        </p:sp>
        <p:sp>
          <p:nvSpPr>
            <p:cNvPr id="138" name=""/>
            <p:cNvSpPr/>
            <p:nvPr/>
          </p:nvSpPr>
          <p:spPr>
            <a:xfrm>
              <a:off x="2620080" y="5969880"/>
              <a:ext cx="13320" cy="10800"/>
            </a:xfrm>
            <a:custGeom>
              <a:avLst/>
              <a:gdLst/>
              <a:ahLst/>
              <a:rect l="l" t="t" r="r" b="b"/>
              <a:pathLst>
                <a:path w="50" h="59">
                  <a:moveTo>
                    <a:pt x="15" y="0"/>
                  </a:moveTo>
                  <a:lnTo>
                    <a:pt x="8" y="4"/>
                  </a:lnTo>
                  <a:lnTo>
                    <a:pt x="4" y="10"/>
                  </a:lnTo>
                  <a:lnTo>
                    <a:pt x="2" y="16"/>
                  </a:lnTo>
                  <a:lnTo>
                    <a:pt x="0" y="21"/>
                  </a:lnTo>
                  <a:lnTo>
                    <a:pt x="0" y="28"/>
                  </a:lnTo>
                  <a:lnTo>
                    <a:pt x="0" y="33"/>
                  </a:lnTo>
                  <a:lnTo>
                    <a:pt x="3" y="38"/>
                  </a:lnTo>
                  <a:lnTo>
                    <a:pt x="6" y="44"/>
                  </a:lnTo>
                  <a:lnTo>
                    <a:pt x="10" y="49"/>
                  </a:lnTo>
                  <a:lnTo>
                    <a:pt x="13" y="53"/>
                  </a:lnTo>
                  <a:lnTo>
                    <a:pt x="19" y="56"/>
                  </a:lnTo>
                  <a:lnTo>
                    <a:pt x="25" y="58"/>
                  </a:lnTo>
                  <a:lnTo>
                    <a:pt x="31" y="59"/>
                  </a:lnTo>
                  <a:lnTo>
                    <a:pt x="37" y="58"/>
                  </a:lnTo>
                  <a:lnTo>
                    <a:pt x="44" y="57"/>
                  </a:lnTo>
                  <a:lnTo>
                    <a:pt x="50" y="53"/>
                  </a:lnTo>
                  <a:lnTo>
                    <a:pt x="15"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39" name=""/>
            <p:cNvSpPr/>
            <p:nvPr/>
          </p:nvSpPr>
          <p:spPr>
            <a:xfrm>
              <a:off x="2806920" y="5881320"/>
              <a:ext cx="13320" cy="10800"/>
            </a:xfrm>
            <a:custGeom>
              <a:avLst/>
              <a:gdLst/>
              <a:ahLst/>
              <a:rect l="l" t="t" r="r" b="b"/>
              <a:pathLst>
                <a:path w="50" h="57">
                  <a:moveTo>
                    <a:pt x="37" y="57"/>
                  </a:moveTo>
                  <a:lnTo>
                    <a:pt x="42" y="52"/>
                  </a:lnTo>
                  <a:lnTo>
                    <a:pt x="46" y="47"/>
                  </a:lnTo>
                  <a:lnTo>
                    <a:pt x="49" y="42"/>
                  </a:lnTo>
                  <a:lnTo>
                    <a:pt x="50" y="35"/>
                  </a:lnTo>
                  <a:lnTo>
                    <a:pt x="50" y="30"/>
                  </a:lnTo>
                  <a:lnTo>
                    <a:pt x="49" y="23"/>
                  </a:lnTo>
                  <a:lnTo>
                    <a:pt x="48" y="18"/>
                  </a:lnTo>
                  <a:lnTo>
                    <a:pt x="44" y="13"/>
                  </a:lnTo>
                  <a:lnTo>
                    <a:pt x="40" y="9"/>
                  </a:lnTo>
                  <a:lnTo>
                    <a:pt x="36" y="5"/>
                  </a:lnTo>
                  <a:lnTo>
                    <a:pt x="31" y="2"/>
                  </a:lnTo>
                  <a:lnTo>
                    <a:pt x="25" y="0"/>
                  </a:lnTo>
                  <a:lnTo>
                    <a:pt x="19" y="0"/>
                  </a:lnTo>
                  <a:lnTo>
                    <a:pt x="12" y="0"/>
                  </a:lnTo>
                  <a:lnTo>
                    <a:pt x="6" y="2"/>
                  </a:lnTo>
                  <a:lnTo>
                    <a:pt x="0" y="6"/>
                  </a:lnTo>
                  <a:lnTo>
                    <a:pt x="37" y="57"/>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40" name=""/>
            <p:cNvSpPr/>
            <p:nvPr/>
          </p:nvSpPr>
          <p:spPr>
            <a:xfrm>
              <a:off x="2711160" y="5881320"/>
              <a:ext cx="106200" cy="58320"/>
            </a:xfrm>
            <a:custGeom>
              <a:avLst/>
              <a:gdLst/>
              <a:ahLst/>
              <a:rect l="l" t="t" r="r" b="b"/>
              <a:pathLst>
                <a:path w="389" h="305">
                  <a:moveTo>
                    <a:pt x="19" y="280"/>
                  </a:moveTo>
                  <a:lnTo>
                    <a:pt x="37" y="305"/>
                  </a:lnTo>
                  <a:lnTo>
                    <a:pt x="389" y="51"/>
                  </a:lnTo>
                  <a:lnTo>
                    <a:pt x="352" y="0"/>
                  </a:lnTo>
                  <a:lnTo>
                    <a:pt x="0" y="254"/>
                  </a:lnTo>
                  <a:lnTo>
                    <a:pt x="19" y="280"/>
                  </a:lnTo>
                  <a:close/>
                </a:path>
              </a:pathLst>
            </a:custGeom>
            <a:solidFill>
              <a:srgbClr val="d81e04"/>
            </a:solidFill>
            <a:ln w="28440">
              <a:solidFill>
                <a:srgbClr val="ccccff"/>
              </a:solidFill>
              <a:round/>
            </a:ln>
          </p:spPr>
          <p:style>
            <a:lnRef idx="0"/>
            <a:fillRef idx="0"/>
            <a:effectRef idx="0"/>
            <a:fontRef idx="minor"/>
          </p:style>
          <p:txBody>
            <a:bodyPr lIns="90000" rIns="90000" tIns="11520" bIns="11520" anchor="t">
              <a:noAutofit/>
            </a:bodyPr>
            <a:p>
              <a:endParaRPr b="0" lang="en-US" sz="2400" strike="noStrike" u="none">
                <a:solidFill>
                  <a:srgbClr val="000000"/>
                </a:solidFill>
                <a:effectLst/>
                <a:uFillTx/>
                <a:latin typeface="Times New Roman"/>
              </a:endParaRPr>
            </a:p>
          </p:txBody>
        </p:sp>
        <p:sp>
          <p:nvSpPr>
            <p:cNvPr id="141" name=""/>
            <p:cNvSpPr/>
            <p:nvPr/>
          </p:nvSpPr>
          <p:spPr>
            <a:xfrm>
              <a:off x="2707200" y="5930280"/>
              <a:ext cx="13320" cy="10800"/>
            </a:xfrm>
            <a:custGeom>
              <a:avLst/>
              <a:gdLst/>
              <a:ahLst/>
              <a:rect l="l" t="t" r="r" b="b"/>
              <a:pathLst>
                <a:path w="51" h="58">
                  <a:moveTo>
                    <a:pt x="14" y="0"/>
                  </a:moveTo>
                  <a:lnTo>
                    <a:pt x="8" y="5"/>
                  </a:lnTo>
                  <a:lnTo>
                    <a:pt x="4" y="10"/>
                  </a:lnTo>
                  <a:lnTo>
                    <a:pt x="1" y="16"/>
                  </a:lnTo>
                  <a:lnTo>
                    <a:pt x="0" y="22"/>
                  </a:lnTo>
                  <a:lnTo>
                    <a:pt x="0" y="27"/>
                  </a:lnTo>
                  <a:lnTo>
                    <a:pt x="1" y="34"/>
                  </a:lnTo>
                  <a:lnTo>
                    <a:pt x="4" y="39"/>
                  </a:lnTo>
                  <a:lnTo>
                    <a:pt x="6" y="45"/>
                  </a:lnTo>
                  <a:lnTo>
                    <a:pt x="10" y="48"/>
                  </a:lnTo>
                  <a:lnTo>
                    <a:pt x="15" y="52"/>
                  </a:lnTo>
                  <a:lnTo>
                    <a:pt x="19" y="55"/>
                  </a:lnTo>
                  <a:lnTo>
                    <a:pt x="26" y="58"/>
                  </a:lnTo>
                  <a:lnTo>
                    <a:pt x="31" y="58"/>
                  </a:lnTo>
                  <a:lnTo>
                    <a:pt x="38" y="58"/>
                  </a:lnTo>
                  <a:lnTo>
                    <a:pt x="44" y="55"/>
                  </a:lnTo>
                  <a:lnTo>
                    <a:pt x="51" y="51"/>
                  </a:lnTo>
                  <a:lnTo>
                    <a:pt x="14"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42" name=""/>
            <p:cNvSpPr/>
            <p:nvPr/>
          </p:nvSpPr>
          <p:spPr>
            <a:xfrm>
              <a:off x="2894040" y="5825520"/>
              <a:ext cx="13320" cy="10800"/>
            </a:xfrm>
            <a:custGeom>
              <a:avLst/>
              <a:gdLst/>
              <a:ahLst/>
              <a:rect l="l" t="t" r="r" b="b"/>
              <a:pathLst>
                <a:path w="54" h="56">
                  <a:moveTo>
                    <a:pt x="43" y="56"/>
                  </a:moveTo>
                  <a:lnTo>
                    <a:pt x="47" y="51"/>
                  </a:lnTo>
                  <a:lnTo>
                    <a:pt x="51" y="45"/>
                  </a:lnTo>
                  <a:lnTo>
                    <a:pt x="54" y="39"/>
                  </a:lnTo>
                  <a:lnTo>
                    <a:pt x="54" y="33"/>
                  </a:lnTo>
                  <a:lnTo>
                    <a:pt x="53" y="28"/>
                  </a:lnTo>
                  <a:lnTo>
                    <a:pt x="51" y="21"/>
                  </a:lnTo>
                  <a:lnTo>
                    <a:pt x="49" y="16"/>
                  </a:lnTo>
                  <a:lnTo>
                    <a:pt x="45" y="12"/>
                  </a:lnTo>
                  <a:lnTo>
                    <a:pt x="41" y="8"/>
                  </a:lnTo>
                  <a:lnTo>
                    <a:pt x="36" y="4"/>
                  </a:lnTo>
                  <a:lnTo>
                    <a:pt x="30" y="1"/>
                  </a:lnTo>
                  <a:lnTo>
                    <a:pt x="24" y="0"/>
                  </a:lnTo>
                  <a:lnTo>
                    <a:pt x="19" y="0"/>
                  </a:lnTo>
                  <a:lnTo>
                    <a:pt x="12" y="3"/>
                  </a:lnTo>
                  <a:lnTo>
                    <a:pt x="5" y="5"/>
                  </a:lnTo>
                  <a:lnTo>
                    <a:pt x="0" y="9"/>
                  </a:lnTo>
                  <a:lnTo>
                    <a:pt x="43" y="56"/>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43" name=""/>
            <p:cNvSpPr/>
            <p:nvPr/>
          </p:nvSpPr>
          <p:spPr>
            <a:xfrm>
              <a:off x="2806920" y="5826960"/>
              <a:ext cx="97920" cy="63720"/>
            </a:xfrm>
            <a:custGeom>
              <a:avLst/>
              <a:gdLst/>
              <a:ahLst/>
              <a:rect l="l" t="t" r="r" b="b"/>
              <a:pathLst>
                <a:path w="364" h="342">
                  <a:moveTo>
                    <a:pt x="23" y="318"/>
                  </a:moveTo>
                  <a:lnTo>
                    <a:pt x="44" y="342"/>
                  </a:lnTo>
                  <a:lnTo>
                    <a:pt x="364" y="47"/>
                  </a:lnTo>
                  <a:lnTo>
                    <a:pt x="321" y="0"/>
                  </a:lnTo>
                  <a:lnTo>
                    <a:pt x="0" y="296"/>
                  </a:lnTo>
                  <a:lnTo>
                    <a:pt x="23" y="318"/>
                  </a:lnTo>
                  <a:close/>
                </a:path>
              </a:pathLst>
            </a:custGeom>
            <a:solidFill>
              <a:srgbClr val="d81e04"/>
            </a:solidFill>
            <a:ln w="28440">
              <a:solidFill>
                <a:srgbClr val="ccccff"/>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144" name=""/>
            <p:cNvSpPr/>
            <p:nvPr/>
          </p:nvSpPr>
          <p:spPr>
            <a:xfrm>
              <a:off x="2802960" y="5882760"/>
              <a:ext cx="14760" cy="9360"/>
            </a:xfrm>
            <a:custGeom>
              <a:avLst/>
              <a:gdLst/>
              <a:ahLst/>
              <a:rect l="l" t="t" r="r" b="b"/>
              <a:pathLst>
                <a:path w="54" h="55">
                  <a:moveTo>
                    <a:pt x="10" y="0"/>
                  </a:moveTo>
                  <a:lnTo>
                    <a:pt x="5" y="5"/>
                  </a:lnTo>
                  <a:lnTo>
                    <a:pt x="3" y="10"/>
                  </a:lnTo>
                  <a:lnTo>
                    <a:pt x="0" y="17"/>
                  </a:lnTo>
                  <a:lnTo>
                    <a:pt x="0" y="22"/>
                  </a:lnTo>
                  <a:lnTo>
                    <a:pt x="0" y="29"/>
                  </a:lnTo>
                  <a:lnTo>
                    <a:pt x="3" y="34"/>
                  </a:lnTo>
                  <a:lnTo>
                    <a:pt x="5" y="39"/>
                  </a:lnTo>
                  <a:lnTo>
                    <a:pt x="9" y="45"/>
                  </a:lnTo>
                  <a:lnTo>
                    <a:pt x="13" y="48"/>
                  </a:lnTo>
                  <a:lnTo>
                    <a:pt x="18" y="51"/>
                  </a:lnTo>
                  <a:lnTo>
                    <a:pt x="24" y="54"/>
                  </a:lnTo>
                  <a:lnTo>
                    <a:pt x="30" y="55"/>
                  </a:lnTo>
                  <a:lnTo>
                    <a:pt x="35" y="55"/>
                  </a:lnTo>
                  <a:lnTo>
                    <a:pt x="42" y="54"/>
                  </a:lnTo>
                  <a:lnTo>
                    <a:pt x="49" y="51"/>
                  </a:lnTo>
                  <a:lnTo>
                    <a:pt x="54" y="46"/>
                  </a:lnTo>
                  <a:lnTo>
                    <a:pt x="10" y="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45" name=""/>
            <p:cNvSpPr/>
            <p:nvPr/>
          </p:nvSpPr>
          <p:spPr>
            <a:xfrm>
              <a:off x="2989440" y="5761800"/>
              <a:ext cx="14760" cy="9000"/>
            </a:xfrm>
            <a:custGeom>
              <a:avLst/>
              <a:gdLst/>
              <a:ahLst/>
              <a:rect l="l" t="t" r="r" b="b"/>
              <a:pathLst>
                <a:path w="55" h="55">
                  <a:moveTo>
                    <a:pt x="45" y="55"/>
                  </a:moveTo>
                  <a:lnTo>
                    <a:pt x="50" y="50"/>
                  </a:lnTo>
                  <a:lnTo>
                    <a:pt x="53" y="44"/>
                  </a:lnTo>
                  <a:lnTo>
                    <a:pt x="54" y="38"/>
                  </a:lnTo>
                  <a:lnTo>
                    <a:pt x="55" y="32"/>
                  </a:lnTo>
                  <a:lnTo>
                    <a:pt x="54" y="27"/>
                  </a:lnTo>
                  <a:lnTo>
                    <a:pt x="53" y="20"/>
                  </a:lnTo>
                  <a:lnTo>
                    <a:pt x="49" y="15"/>
                  </a:lnTo>
                  <a:lnTo>
                    <a:pt x="46" y="11"/>
                  </a:lnTo>
                  <a:lnTo>
                    <a:pt x="41" y="7"/>
                  </a:lnTo>
                  <a:lnTo>
                    <a:pt x="35" y="3"/>
                  </a:lnTo>
                  <a:lnTo>
                    <a:pt x="30" y="2"/>
                  </a:lnTo>
                  <a:lnTo>
                    <a:pt x="25" y="0"/>
                  </a:lnTo>
                  <a:lnTo>
                    <a:pt x="18" y="0"/>
                  </a:lnTo>
                  <a:lnTo>
                    <a:pt x="12" y="2"/>
                  </a:lnTo>
                  <a:lnTo>
                    <a:pt x="7" y="6"/>
                  </a:lnTo>
                  <a:lnTo>
                    <a:pt x="0" y="9"/>
                  </a:lnTo>
                  <a:lnTo>
                    <a:pt x="45" y="55"/>
                  </a:lnTo>
                  <a:close/>
                </a:path>
              </a:pathLst>
            </a:custGeom>
            <a:solidFill>
              <a:srgbClr val="d81e04"/>
            </a:solidFill>
            <a:ln w="28440">
              <a:solidFill>
                <a:srgbClr val="ccccff"/>
              </a:solidFill>
              <a:round/>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146" name=""/>
            <p:cNvSpPr/>
            <p:nvPr/>
          </p:nvSpPr>
          <p:spPr>
            <a:xfrm>
              <a:off x="2894040" y="5763960"/>
              <a:ext cx="107280" cy="72000"/>
            </a:xfrm>
            <a:custGeom>
              <a:avLst/>
              <a:gdLst/>
              <a:ahLst/>
              <a:rect l="l" t="t" r="r" b="b"/>
              <a:pathLst>
                <a:path w="397" h="385">
                  <a:moveTo>
                    <a:pt x="22" y="362"/>
                  </a:moveTo>
                  <a:lnTo>
                    <a:pt x="44" y="385"/>
                  </a:lnTo>
                  <a:lnTo>
                    <a:pt x="397" y="46"/>
                  </a:lnTo>
                  <a:lnTo>
                    <a:pt x="352" y="0"/>
                  </a:lnTo>
                  <a:lnTo>
                    <a:pt x="0" y="339"/>
                  </a:lnTo>
                  <a:lnTo>
                    <a:pt x="22" y="362"/>
                  </a:lnTo>
                  <a:close/>
                </a:path>
              </a:pathLst>
            </a:custGeom>
            <a:solidFill>
              <a:srgbClr val="d81e04"/>
            </a:solidFill>
            <a:ln w="28440">
              <a:solidFill>
                <a:srgbClr val="ccccff"/>
              </a:solidFill>
              <a:round/>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147" name=""/>
            <p:cNvSpPr/>
            <p:nvPr/>
          </p:nvSpPr>
          <p:spPr>
            <a:xfrm>
              <a:off x="2890080" y="5826960"/>
              <a:ext cx="14760" cy="10800"/>
            </a:xfrm>
            <a:custGeom>
              <a:avLst/>
              <a:gdLst/>
              <a:ahLst/>
              <a:rect l="l" t="t" r="r" b="b"/>
              <a:pathLst>
                <a:path w="53" h="56">
                  <a:moveTo>
                    <a:pt x="9" y="0"/>
                  </a:moveTo>
                  <a:lnTo>
                    <a:pt x="5" y="6"/>
                  </a:lnTo>
                  <a:lnTo>
                    <a:pt x="1" y="11"/>
                  </a:lnTo>
                  <a:lnTo>
                    <a:pt x="0" y="18"/>
                  </a:lnTo>
                  <a:lnTo>
                    <a:pt x="0" y="24"/>
                  </a:lnTo>
                  <a:lnTo>
                    <a:pt x="0" y="29"/>
                  </a:lnTo>
                  <a:lnTo>
                    <a:pt x="2" y="35"/>
                  </a:lnTo>
                  <a:lnTo>
                    <a:pt x="5" y="40"/>
                  </a:lnTo>
                  <a:lnTo>
                    <a:pt x="9" y="45"/>
                  </a:lnTo>
                  <a:lnTo>
                    <a:pt x="13" y="49"/>
                  </a:lnTo>
                  <a:lnTo>
                    <a:pt x="18" y="52"/>
                  </a:lnTo>
                  <a:lnTo>
                    <a:pt x="23" y="54"/>
                  </a:lnTo>
                  <a:lnTo>
                    <a:pt x="30" y="56"/>
                  </a:lnTo>
                  <a:lnTo>
                    <a:pt x="35" y="56"/>
                  </a:lnTo>
                  <a:lnTo>
                    <a:pt x="42" y="53"/>
                  </a:lnTo>
                  <a:lnTo>
                    <a:pt x="48" y="50"/>
                  </a:lnTo>
                  <a:lnTo>
                    <a:pt x="53" y="46"/>
                  </a:lnTo>
                  <a:lnTo>
                    <a:pt x="9"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48" name=""/>
            <p:cNvSpPr/>
            <p:nvPr/>
          </p:nvSpPr>
          <p:spPr>
            <a:xfrm>
              <a:off x="3075480" y="5689440"/>
              <a:ext cx="14760" cy="10800"/>
            </a:xfrm>
            <a:custGeom>
              <a:avLst/>
              <a:gdLst/>
              <a:ahLst/>
              <a:rect l="l" t="t" r="r" b="b"/>
              <a:pathLst>
                <a:path w="57" h="52">
                  <a:moveTo>
                    <a:pt x="49" y="52"/>
                  </a:moveTo>
                  <a:lnTo>
                    <a:pt x="53" y="46"/>
                  </a:lnTo>
                  <a:lnTo>
                    <a:pt x="55" y="39"/>
                  </a:lnTo>
                  <a:lnTo>
                    <a:pt x="57" y="34"/>
                  </a:lnTo>
                  <a:lnTo>
                    <a:pt x="57" y="27"/>
                  </a:lnTo>
                  <a:lnTo>
                    <a:pt x="55" y="22"/>
                  </a:lnTo>
                  <a:lnTo>
                    <a:pt x="53" y="16"/>
                  </a:lnTo>
                  <a:lnTo>
                    <a:pt x="49" y="12"/>
                  </a:lnTo>
                  <a:lnTo>
                    <a:pt x="45" y="8"/>
                  </a:lnTo>
                  <a:lnTo>
                    <a:pt x="39" y="4"/>
                  </a:lnTo>
                  <a:lnTo>
                    <a:pt x="34" y="1"/>
                  </a:lnTo>
                  <a:lnTo>
                    <a:pt x="29" y="0"/>
                  </a:lnTo>
                  <a:lnTo>
                    <a:pt x="22" y="0"/>
                  </a:lnTo>
                  <a:lnTo>
                    <a:pt x="17" y="0"/>
                  </a:lnTo>
                  <a:lnTo>
                    <a:pt x="11" y="2"/>
                  </a:lnTo>
                  <a:lnTo>
                    <a:pt x="5" y="6"/>
                  </a:lnTo>
                  <a:lnTo>
                    <a:pt x="0" y="12"/>
                  </a:lnTo>
                  <a:lnTo>
                    <a:pt x="49" y="52"/>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49" name=""/>
            <p:cNvSpPr/>
            <p:nvPr/>
          </p:nvSpPr>
          <p:spPr>
            <a:xfrm>
              <a:off x="2988000" y="5691960"/>
              <a:ext cx="100800" cy="78480"/>
            </a:xfrm>
            <a:custGeom>
              <a:avLst/>
              <a:gdLst/>
              <a:ahLst/>
              <a:rect l="l" t="t" r="r" b="b"/>
              <a:pathLst>
                <a:path w="370" h="423">
                  <a:moveTo>
                    <a:pt x="25" y="403"/>
                  </a:moveTo>
                  <a:lnTo>
                    <a:pt x="50" y="423"/>
                  </a:lnTo>
                  <a:lnTo>
                    <a:pt x="370" y="40"/>
                  </a:lnTo>
                  <a:lnTo>
                    <a:pt x="321" y="0"/>
                  </a:lnTo>
                  <a:lnTo>
                    <a:pt x="0" y="382"/>
                  </a:lnTo>
                  <a:lnTo>
                    <a:pt x="25" y="403"/>
                  </a:lnTo>
                  <a:close/>
                </a:path>
              </a:pathLst>
            </a:custGeom>
            <a:solidFill>
              <a:srgbClr val="d81e04"/>
            </a:solidFill>
            <a:ln w="28440">
              <a:solidFill>
                <a:srgbClr val="ccccff"/>
              </a:solidFill>
              <a:round/>
            </a:ln>
          </p:spPr>
          <p:style>
            <a:lnRef idx="0"/>
            <a:fillRef idx="0"/>
            <a:effectRef idx="0"/>
            <a:fontRef idx="minor"/>
          </p:style>
          <p:txBody>
            <a:bodyPr lIns="90000" rIns="90000" tIns="31680" bIns="31680" anchor="t">
              <a:noAutofit/>
            </a:bodyPr>
            <a:p>
              <a:endParaRPr b="0" lang="en-US" sz="2400" strike="noStrike" u="none">
                <a:solidFill>
                  <a:srgbClr val="000000"/>
                </a:solidFill>
                <a:effectLst/>
                <a:uFillTx/>
                <a:latin typeface="Times New Roman"/>
              </a:endParaRPr>
            </a:p>
          </p:txBody>
        </p:sp>
        <p:sp>
          <p:nvSpPr>
            <p:cNvPr id="150" name=""/>
            <p:cNvSpPr/>
            <p:nvPr/>
          </p:nvSpPr>
          <p:spPr>
            <a:xfrm>
              <a:off x="2986920" y="5763960"/>
              <a:ext cx="16200" cy="9360"/>
            </a:xfrm>
            <a:custGeom>
              <a:avLst/>
              <a:gdLst/>
              <a:ahLst/>
              <a:rect l="l" t="t" r="r" b="b"/>
              <a:pathLst>
                <a:path w="58" h="53">
                  <a:moveTo>
                    <a:pt x="8" y="0"/>
                  </a:moveTo>
                  <a:lnTo>
                    <a:pt x="4" y="7"/>
                  </a:lnTo>
                  <a:lnTo>
                    <a:pt x="2" y="13"/>
                  </a:lnTo>
                  <a:lnTo>
                    <a:pt x="0" y="18"/>
                  </a:lnTo>
                  <a:lnTo>
                    <a:pt x="2" y="25"/>
                  </a:lnTo>
                  <a:lnTo>
                    <a:pt x="3" y="30"/>
                  </a:lnTo>
                  <a:lnTo>
                    <a:pt x="6" y="36"/>
                  </a:lnTo>
                  <a:lnTo>
                    <a:pt x="8" y="41"/>
                  </a:lnTo>
                  <a:lnTo>
                    <a:pt x="12" y="45"/>
                  </a:lnTo>
                  <a:lnTo>
                    <a:pt x="18" y="49"/>
                  </a:lnTo>
                  <a:lnTo>
                    <a:pt x="23" y="51"/>
                  </a:lnTo>
                  <a:lnTo>
                    <a:pt x="29" y="53"/>
                  </a:lnTo>
                  <a:lnTo>
                    <a:pt x="35" y="53"/>
                  </a:lnTo>
                  <a:lnTo>
                    <a:pt x="41" y="53"/>
                  </a:lnTo>
                  <a:lnTo>
                    <a:pt x="46" y="50"/>
                  </a:lnTo>
                  <a:lnTo>
                    <a:pt x="53" y="46"/>
                  </a:lnTo>
                  <a:lnTo>
                    <a:pt x="58" y="41"/>
                  </a:lnTo>
                  <a:lnTo>
                    <a:pt x="8" y="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51" name=""/>
            <p:cNvSpPr/>
            <p:nvPr/>
          </p:nvSpPr>
          <p:spPr>
            <a:xfrm>
              <a:off x="3172320" y="5610240"/>
              <a:ext cx="14760" cy="9360"/>
            </a:xfrm>
            <a:custGeom>
              <a:avLst/>
              <a:gdLst/>
              <a:ahLst/>
              <a:rect l="l" t="t" r="r" b="b"/>
              <a:pathLst>
                <a:path w="57" h="53">
                  <a:moveTo>
                    <a:pt x="49" y="53"/>
                  </a:moveTo>
                  <a:lnTo>
                    <a:pt x="53" y="46"/>
                  </a:lnTo>
                  <a:lnTo>
                    <a:pt x="55" y="40"/>
                  </a:lnTo>
                  <a:lnTo>
                    <a:pt x="57" y="35"/>
                  </a:lnTo>
                  <a:lnTo>
                    <a:pt x="57" y="28"/>
                  </a:lnTo>
                  <a:lnTo>
                    <a:pt x="55" y="23"/>
                  </a:lnTo>
                  <a:lnTo>
                    <a:pt x="53" y="18"/>
                  </a:lnTo>
                  <a:lnTo>
                    <a:pt x="49" y="12"/>
                  </a:lnTo>
                  <a:lnTo>
                    <a:pt x="45" y="8"/>
                  </a:lnTo>
                  <a:lnTo>
                    <a:pt x="40" y="4"/>
                  </a:lnTo>
                  <a:lnTo>
                    <a:pt x="34" y="2"/>
                  </a:lnTo>
                  <a:lnTo>
                    <a:pt x="29" y="0"/>
                  </a:lnTo>
                  <a:lnTo>
                    <a:pt x="23" y="0"/>
                  </a:lnTo>
                  <a:lnTo>
                    <a:pt x="17" y="2"/>
                  </a:lnTo>
                  <a:lnTo>
                    <a:pt x="11" y="3"/>
                  </a:lnTo>
                  <a:lnTo>
                    <a:pt x="6" y="7"/>
                  </a:lnTo>
                  <a:lnTo>
                    <a:pt x="0" y="12"/>
                  </a:lnTo>
                  <a:lnTo>
                    <a:pt x="49" y="53"/>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52" name=""/>
            <p:cNvSpPr/>
            <p:nvPr/>
          </p:nvSpPr>
          <p:spPr>
            <a:xfrm>
              <a:off x="3075480" y="5613120"/>
              <a:ext cx="108720" cy="86760"/>
            </a:xfrm>
            <a:custGeom>
              <a:avLst/>
              <a:gdLst/>
              <a:ahLst/>
              <a:rect l="l" t="t" r="r" b="b"/>
              <a:pathLst>
                <a:path w="401" h="469">
                  <a:moveTo>
                    <a:pt x="25" y="448"/>
                  </a:moveTo>
                  <a:lnTo>
                    <a:pt x="49" y="469"/>
                  </a:lnTo>
                  <a:lnTo>
                    <a:pt x="401" y="41"/>
                  </a:lnTo>
                  <a:lnTo>
                    <a:pt x="352" y="0"/>
                  </a:lnTo>
                  <a:lnTo>
                    <a:pt x="0" y="429"/>
                  </a:lnTo>
                  <a:lnTo>
                    <a:pt x="25" y="448"/>
                  </a:lnTo>
                  <a:close/>
                </a:path>
              </a:pathLst>
            </a:custGeom>
            <a:solidFill>
              <a:srgbClr val="d81e04"/>
            </a:solidFill>
            <a:ln w="28440">
              <a:solidFill>
                <a:srgbClr val="ccccff"/>
              </a:solidFill>
              <a:round/>
            </a:ln>
          </p:spPr>
          <p:style>
            <a:lnRef idx="0"/>
            <a:fillRef idx="0"/>
            <a:effectRef idx="0"/>
            <a:fontRef idx="minor"/>
          </p:style>
          <p:txBody>
            <a:bodyPr lIns="90000" rIns="90000" tIns="39960" bIns="39960" anchor="t">
              <a:noAutofit/>
            </a:bodyPr>
            <a:p>
              <a:endParaRPr b="0" lang="en-US" sz="2400" strike="noStrike" u="none">
                <a:solidFill>
                  <a:srgbClr val="000000"/>
                </a:solidFill>
                <a:effectLst/>
                <a:uFillTx/>
                <a:latin typeface="Times New Roman"/>
              </a:endParaRPr>
            </a:p>
          </p:txBody>
        </p:sp>
        <p:sp>
          <p:nvSpPr>
            <p:cNvPr id="153" name=""/>
            <p:cNvSpPr/>
            <p:nvPr/>
          </p:nvSpPr>
          <p:spPr>
            <a:xfrm>
              <a:off x="3074040" y="5691960"/>
              <a:ext cx="15120" cy="9360"/>
            </a:xfrm>
            <a:custGeom>
              <a:avLst/>
              <a:gdLst/>
              <a:ahLst/>
              <a:rect l="l" t="t" r="r" b="b"/>
              <a:pathLst>
                <a:path w="57" h="52">
                  <a:moveTo>
                    <a:pt x="8" y="0"/>
                  </a:moveTo>
                  <a:lnTo>
                    <a:pt x="4" y="6"/>
                  </a:lnTo>
                  <a:lnTo>
                    <a:pt x="1" y="12"/>
                  </a:lnTo>
                  <a:lnTo>
                    <a:pt x="0" y="18"/>
                  </a:lnTo>
                  <a:lnTo>
                    <a:pt x="0" y="25"/>
                  </a:lnTo>
                  <a:lnTo>
                    <a:pt x="1" y="30"/>
                  </a:lnTo>
                  <a:lnTo>
                    <a:pt x="4" y="35"/>
                  </a:lnTo>
                  <a:lnTo>
                    <a:pt x="8" y="40"/>
                  </a:lnTo>
                  <a:lnTo>
                    <a:pt x="12" y="44"/>
                  </a:lnTo>
                  <a:lnTo>
                    <a:pt x="17" y="48"/>
                  </a:lnTo>
                  <a:lnTo>
                    <a:pt x="23" y="50"/>
                  </a:lnTo>
                  <a:lnTo>
                    <a:pt x="28" y="52"/>
                  </a:lnTo>
                  <a:lnTo>
                    <a:pt x="34" y="52"/>
                  </a:lnTo>
                  <a:lnTo>
                    <a:pt x="40" y="51"/>
                  </a:lnTo>
                  <a:lnTo>
                    <a:pt x="46" y="50"/>
                  </a:lnTo>
                  <a:lnTo>
                    <a:pt x="51" y="46"/>
                  </a:lnTo>
                  <a:lnTo>
                    <a:pt x="57" y="40"/>
                  </a:lnTo>
                  <a:lnTo>
                    <a:pt x="8" y="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54" name=""/>
            <p:cNvSpPr/>
            <p:nvPr/>
          </p:nvSpPr>
          <p:spPr>
            <a:xfrm>
              <a:off x="3259440" y="5521680"/>
              <a:ext cx="16200" cy="9360"/>
            </a:xfrm>
            <a:custGeom>
              <a:avLst/>
              <a:gdLst/>
              <a:ahLst/>
              <a:rect l="l" t="t" r="r" b="b"/>
              <a:pathLst>
                <a:path w="59" h="50">
                  <a:moveTo>
                    <a:pt x="53" y="50"/>
                  </a:moveTo>
                  <a:lnTo>
                    <a:pt x="57" y="43"/>
                  </a:lnTo>
                  <a:lnTo>
                    <a:pt x="58" y="36"/>
                  </a:lnTo>
                  <a:lnTo>
                    <a:pt x="59" y="30"/>
                  </a:lnTo>
                  <a:lnTo>
                    <a:pt x="58" y="25"/>
                  </a:lnTo>
                  <a:lnTo>
                    <a:pt x="56" y="19"/>
                  </a:lnTo>
                  <a:lnTo>
                    <a:pt x="53" y="14"/>
                  </a:lnTo>
                  <a:lnTo>
                    <a:pt x="49" y="9"/>
                  </a:lnTo>
                  <a:lnTo>
                    <a:pt x="45" y="6"/>
                  </a:lnTo>
                  <a:lnTo>
                    <a:pt x="40" y="2"/>
                  </a:lnTo>
                  <a:lnTo>
                    <a:pt x="33" y="1"/>
                  </a:lnTo>
                  <a:lnTo>
                    <a:pt x="28" y="0"/>
                  </a:lnTo>
                  <a:lnTo>
                    <a:pt x="21" y="0"/>
                  </a:lnTo>
                  <a:lnTo>
                    <a:pt x="16" y="1"/>
                  </a:lnTo>
                  <a:lnTo>
                    <a:pt x="11" y="4"/>
                  </a:lnTo>
                  <a:lnTo>
                    <a:pt x="6" y="9"/>
                  </a:lnTo>
                  <a:lnTo>
                    <a:pt x="0" y="14"/>
                  </a:lnTo>
                  <a:lnTo>
                    <a:pt x="53" y="5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55" name=""/>
            <p:cNvSpPr/>
            <p:nvPr/>
          </p:nvSpPr>
          <p:spPr>
            <a:xfrm>
              <a:off x="3172320" y="5524560"/>
              <a:ext cx="100440" cy="93960"/>
            </a:xfrm>
            <a:custGeom>
              <a:avLst/>
              <a:gdLst/>
              <a:ahLst/>
              <a:rect l="l" t="t" r="r" b="b"/>
              <a:pathLst>
                <a:path w="373" h="507">
                  <a:moveTo>
                    <a:pt x="26" y="490"/>
                  </a:moveTo>
                  <a:lnTo>
                    <a:pt x="54" y="507"/>
                  </a:lnTo>
                  <a:lnTo>
                    <a:pt x="373" y="36"/>
                  </a:lnTo>
                  <a:lnTo>
                    <a:pt x="320" y="0"/>
                  </a:lnTo>
                  <a:lnTo>
                    <a:pt x="0" y="472"/>
                  </a:lnTo>
                  <a:lnTo>
                    <a:pt x="26" y="490"/>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 name=""/>
            <p:cNvSpPr/>
            <p:nvPr/>
          </p:nvSpPr>
          <p:spPr>
            <a:xfrm>
              <a:off x="3169440" y="5613120"/>
              <a:ext cx="16200" cy="9360"/>
            </a:xfrm>
            <a:custGeom>
              <a:avLst/>
              <a:gdLst/>
              <a:ahLst/>
              <a:rect l="l" t="t" r="r" b="b"/>
              <a:pathLst>
                <a:path w="60" h="50">
                  <a:moveTo>
                    <a:pt x="6" y="0"/>
                  </a:moveTo>
                  <a:lnTo>
                    <a:pt x="3" y="6"/>
                  </a:lnTo>
                  <a:lnTo>
                    <a:pt x="0" y="13"/>
                  </a:lnTo>
                  <a:lnTo>
                    <a:pt x="0" y="20"/>
                  </a:lnTo>
                  <a:lnTo>
                    <a:pt x="0" y="25"/>
                  </a:lnTo>
                  <a:lnTo>
                    <a:pt x="3" y="31"/>
                  </a:lnTo>
                  <a:lnTo>
                    <a:pt x="6" y="35"/>
                  </a:lnTo>
                  <a:lnTo>
                    <a:pt x="10" y="41"/>
                  </a:lnTo>
                  <a:lnTo>
                    <a:pt x="15" y="45"/>
                  </a:lnTo>
                  <a:lnTo>
                    <a:pt x="20" y="47"/>
                  </a:lnTo>
                  <a:lnTo>
                    <a:pt x="25" y="49"/>
                  </a:lnTo>
                  <a:lnTo>
                    <a:pt x="32" y="50"/>
                  </a:lnTo>
                  <a:lnTo>
                    <a:pt x="37" y="50"/>
                  </a:lnTo>
                  <a:lnTo>
                    <a:pt x="44" y="49"/>
                  </a:lnTo>
                  <a:lnTo>
                    <a:pt x="49" y="46"/>
                  </a:lnTo>
                  <a:lnTo>
                    <a:pt x="54" y="42"/>
                  </a:lnTo>
                  <a:lnTo>
                    <a:pt x="60" y="35"/>
                  </a:lnTo>
                  <a:lnTo>
                    <a:pt x="6" y="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57" name=""/>
            <p:cNvSpPr/>
            <p:nvPr/>
          </p:nvSpPr>
          <p:spPr>
            <a:xfrm>
              <a:off x="3354840" y="5424840"/>
              <a:ext cx="15840" cy="9360"/>
            </a:xfrm>
            <a:custGeom>
              <a:avLst/>
              <a:gdLst/>
              <a:ahLst/>
              <a:rect l="l" t="t" r="r" b="b"/>
              <a:pathLst>
                <a:path w="59" h="50">
                  <a:moveTo>
                    <a:pt x="52" y="50"/>
                  </a:moveTo>
                  <a:lnTo>
                    <a:pt x="56" y="44"/>
                  </a:lnTo>
                  <a:lnTo>
                    <a:pt x="57" y="37"/>
                  </a:lnTo>
                  <a:lnTo>
                    <a:pt x="59" y="30"/>
                  </a:lnTo>
                  <a:lnTo>
                    <a:pt x="57" y="25"/>
                  </a:lnTo>
                  <a:lnTo>
                    <a:pt x="55" y="20"/>
                  </a:lnTo>
                  <a:lnTo>
                    <a:pt x="52" y="15"/>
                  </a:lnTo>
                  <a:lnTo>
                    <a:pt x="48" y="9"/>
                  </a:lnTo>
                  <a:lnTo>
                    <a:pt x="44" y="5"/>
                  </a:lnTo>
                  <a:lnTo>
                    <a:pt x="39" y="3"/>
                  </a:lnTo>
                  <a:lnTo>
                    <a:pt x="32" y="2"/>
                  </a:lnTo>
                  <a:lnTo>
                    <a:pt x="27" y="0"/>
                  </a:lnTo>
                  <a:lnTo>
                    <a:pt x="21" y="0"/>
                  </a:lnTo>
                  <a:lnTo>
                    <a:pt x="15" y="2"/>
                  </a:lnTo>
                  <a:lnTo>
                    <a:pt x="10" y="4"/>
                  </a:lnTo>
                  <a:lnTo>
                    <a:pt x="3" y="8"/>
                  </a:lnTo>
                  <a:lnTo>
                    <a:pt x="0" y="15"/>
                  </a:lnTo>
                  <a:lnTo>
                    <a:pt x="52" y="5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58" name=""/>
            <p:cNvSpPr/>
            <p:nvPr/>
          </p:nvSpPr>
          <p:spPr>
            <a:xfrm>
              <a:off x="3259440" y="5426640"/>
              <a:ext cx="109080" cy="104400"/>
            </a:xfrm>
            <a:custGeom>
              <a:avLst/>
              <a:gdLst/>
              <a:ahLst/>
              <a:rect l="l" t="t" r="r" b="b"/>
              <a:pathLst>
                <a:path w="405" h="548">
                  <a:moveTo>
                    <a:pt x="27" y="531"/>
                  </a:moveTo>
                  <a:lnTo>
                    <a:pt x="53" y="548"/>
                  </a:lnTo>
                  <a:lnTo>
                    <a:pt x="405" y="35"/>
                  </a:lnTo>
                  <a:lnTo>
                    <a:pt x="353" y="0"/>
                  </a:lnTo>
                  <a:lnTo>
                    <a:pt x="0" y="512"/>
                  </a:lnTo>
                  <a:lnTo>
                    <a:pt x="27" y="531"/>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 name=""/>
            <p:cNvSpPr/>
            <p:nvPr/>
          </p:nvSpPr>
          <p:spPr>
            <a:xfrm>
              <a:off x="3256560" y="5524560"/>
              <a:ext cx="16200" cy="9360"/>
            </a:xfrm>
            <a:custGeom>
              <a:avLst/>
              <a:gdLst/>
              <a:ahLst/>
              <a:rect l="l" t="t" r="r" b="b"/>
              <a:pathLst>
                <a:path w="59" h="50">
                  <a:moveTo>
                    <a:pt x="6" y="0"/>
                  </a:moveTo>
                  <a:lnTo>
                    <a:pt x="2" y="7"/>
                  </a:lnTo>
                  <a:lnTo>
                    <a:pt x="1" y="13"/>
                  </a:lnTo>
                  <a:lnTo>
                    <a:pt x="0" y="20"/>
                  </a:lnTo>
                  <a:lnTo>
                    <a:pt x="1" y="25"/>
                  </a:lnTo>
                  <a:lnTo>
                    <a:pt x="2" y="32"/>
                  </a:lnTo>
                  <a:lnTo>
                    <a:pt x="6" y="36"/>
                  </a:lnTo>
                  <a:lnTo>
                    <a:pt x="10" y="41"/>
                  </a:lnTo>
                  <a:lnTo>
                    <a:pt x="14" y="45"/>
                  </a:lnTo>
                  <a:lnTo>
                    <a:pt x="19" y="47"/>
                  </a:lnTo>
                  <a:lnTo>
                    <a:pt x="26" y="49"/>
                  </a:lnTo>
                  <a:lnTo>
                    <a:pt x="31" y="50"/>
                  </a:lnTo>
                  <a:lnTo>
                    <a:pt x="38" y="50"/>
                  </a:lnTo>
                  <a:lnTo>
                    <a:pt x="43" y="49"/>
                  </a:lnTo>
                  <a:lnTo>
                    <a:pt x="48" y="46"/>
                  </a:lnTo>
                  <a:lnTo>
                    <a:pt x="54" y="42"/>
                  </a:lnTo>
                  <a:lnTo>
                    <a:pt x="59" y="36"/>
                  </a:lnTo>
                  <a:lnTo>
                    <a:pt x="6" y="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60" name=""/>
            <p:cNvSpPr/>
            <p:nvPr/>
          </p:nvSpPr>
          <p:spPr>
            <a:xfrm>
              <a:off x="3440520" y="5321520"/>
              <a:ext cx="17640" cy="9360"/>
            </a:xfrm>
            <a:custGeom>
              <a:avLst/>
              <a:gdLst/>
              <a:ahLst/>
              <a:rect l="l" t="t" r="r" b="b"/>
              <a:pathLst>
                <a:path w="60" h="49">
                  <a:moveTo>
                    <a:pt x="55" y="49"/>
                  </a:moveTo>
                  <a:lnTo>
                    <a:pt x="59" y="42"/>
                  </a:lnTo>
                  <a:lnTo>
                    <a:pt x="60" y="35"/>
                  </a:lnTo>
                  <a:lnTo>
                    <a:pt x="60" y="29"/>
                  </a:lnTo>
                  <a:lnTo>
                    <a:pt x="59" y="22"/>
                  </a:lnTo>
                  <a:lnTo>
                    <a:pt x="56" y="17"/>
                  </a:lnTo>
                  <a:lnTo>
                    <a:pt x="53" y="13"/>
                  </a:lnTo>
                  <a:lnTo>
                    <a:pt x="48" y="8"/>
                  </a:lnTo>
                  <a:lnTo>
                    <a:pt x="44" y="5"/>
                  </a:lnTo>
                  <a:lnTo>
                    <a:pt x="38" y="3"/>
                  </a:lnTo>
                  <a:lnTo>
                    <a:pt x="32" y="1"/>
                  </a:lnTo>
                  <a:lnTo>
                    <a:pt x="27" y="0"/>
                  </a:lnTo>
                  <a:lnTo>
                    <a:pt x="21" y="1"/>
                  </a:lnTo>
                  <a:lnTo>
                    <a:pt x="15" y="3"/>
                  </a:lnTo>
                  <a:lnTo>
                    <a:pt x="10" y="5"/>
                  </a:lnTo>
                  <a:lnTo>
                    <a:pt x="5" y="10"/>
                  </a:lnTo>
                  <a:lnTo>
                    <a:pt x="0" y="17"/>
                  </a:lnTo>
                  <a:lnTo>
                    <a:pt x="55" y="49"/>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61" name=""/>
            <p:cNvSpPr/>
            <p:nvPr/>
          </p:nvSpPr>
          <p:spPr>
            <a:xfrm>
              <a:off x="3354840" y="5324400"/>
              <a:ext cx="100440" cy="110160"/>
            </a:xfrm>
            <a:custGeom>
              <a:avLst/>
              <a:gdLst/>
              <a:ahLst/>
              <a:rect l="l" t="t" r="r" b="b"/>
              <a:pathLst>
                <a:path w="375" h="581">
                  <a:moveTo>
                    <a:pt x="28" y="565"/>
                  </a:moveTo>
                  <a:lnTo>
                    <a:pt x="55" y="581"/>
                  </a:lnTo>
                  <a:lnTo>
                    <a:pt x="375" y="32"/>
                  </a:lnTo>
                  <a:lnTo>
                    <a:pt x="320" y="0"/>
                  </a:lnTo>
                  <a:lnTo>
                    <a:pt x="0" y="548"/>
                  </a:lnTo>
                  <a:lnTo>
                    <a:pt x="28" y="565"/>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2" name=""/>
            <p:cNvSpPr/>
            <p:nvPr/>
          </p:nvSpPr>
          <p:spPr>
            <a:xfrm>
              <a:off x="3352320" y="5426640"/>
              <a:ext cx="16200" cy="10800"/>
            </a:xfrm>
            <a:custGeom>
              <a:avLst/>
              <a:gdLst/>
              <a:ahLst/>
              <a:rect l="l" t="t" r="r" b="b"/>
              <a:pathLst>
                <a:path w="60" h="49">
                  <a:moveTo>
                    <a:pt x="5" y="0"/>
                  </a:moveTo>
                  <a:lnTo>
                    <a:pt x="1" y="8"/>
                  </a:lnTo>
                  <a:lnTo>
                    <a:pt x="0" y="14"/>
                  </a:lnTo>
                  <a:lnTo>
                    <a:pt x="0" y="20"/>
                  </a:lnTo>
                  <a:lnTo>
                    <a:pt x="1" y="26"/>
                  </a:lnTo>
                  <a:lnTo>
                    <a:pt x="4" y="32"/>
                  </a:lnTo>
                  <a:lnTo>
                    <a:pt x="8" y="37"/>
                  </a:lnTo>
                  <a:lnTo>
                    <a:pt x="12" y="41"/>
                  </a:lnTo>
                  <a:lnTo>
                    <a:pt x="17" y="45"/>
                  </a:lnTo>
                  <a:lnTo>
                    <a:pt x="22" y="46"/>
                  </a:lnTo>
                  <a:lnTo>
                    <a:pt x="28" y="49"/>
                  </a:lnTo>
                  <a:lnTo>
                    <a:pt x="34" y="49"/>
                  </a:lnTo>
                  <a:lnTo>
                    <a:pt x="39" y="49"/>
                  </a:lnTo>
                  <a:lnTo>
                    <a:pt x="46" y="46"/>
                  </a:lnTo>
                  <a:lnTo>
                    <a:pt x="51" y="43"/>
                  </a:lnTo>
                  <a:lnTo>
                    <a:pt x="56" y="38"/>
                  </a:lnTo>
                  <a:lnTo>
                    <a:pt x="60" y="33"/>
                  </a:lnTo>
                  <a:lnTo>
                    <a:pt x="5"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63" name=""/>
            <p:cNvSpPr/>
            <p:nvPr/>
          </p:nvSpPr>
          <p:spPr>
            <a:xfrm>
              <a:off x="3537360" y="5213880"/>
              <a:ext cx="16200" cy="7920"/>
            </a:xfrm>
            <a:custGeom>
              <a:avLst/>
              <a:gdLst/>
              <a:ahLst/>
              <a:rect l="l" t="t" r="r" b="b"/>
              <a:pathLst>
                <a:path w="59" h="48">
                  <a:moveTo>
                    <a:pt x="54" y="48"/>
                  </a:moveTo>
                  <a:lnTo>
                    <a:pt x="58" y="42"/>
                  </a:lnTo>
                  <a:lnTo>
                    <a:pt x="59" y="35"/>
                  </a:lnTo>
                  <a:lnTo>
                    <a:pt x="59" y="29"/>
                  </a:lnTo>
                  <a:lnTo>
                    <a:pt x="58" y="23"/>
                  </a:lnTo>
                  <a:lnTo>
                    <a:pt x="55" y="17"/>
                  </a:lnTo>
                  <a:lnTo>
                    <a:pt x="53" y="13"/>
                  </a:lnTo>
                  <a:lnTo>
                    <a:pt x="49" y="8"/>
                  </a:lnTo>
                  <a:lnTo>
                    <a:pt x="43" y="5"/>
                  </a:lnTo>
                  <a:lnTo>
                    <a:pt x="38" y="2"/>
                  </a:lnTo>
                  <a:lnTo>
                    <a:pt x="33" y="0"/>
                  </a:lnTo>
                  <a:lnTo>
                    <a:pt x="26" y="0"/>
                  </a:lnTo>
                  <a:lnTo>
                    <a:pt x="21" y="0"/>
                  </a:lnTo>
                  <a:lnTo>
                    <a:pt x="15" y="1"/>
                  </a:lnTo>
                  <a:lnTo>
                    <a:pt x="9" y="5"/>
                  </a:lnTo>
                  <a:lnTo>
                    <a:pt x="4" y="9"/>
                  </a:lnTo>
                  <a:lnTo>
                    <a:pt x="0" y="15"/>
                  </a:lnTo>
                  <a:lnTo>
                    <a:pt x="54" y="48"/>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64" name=""/>
            <p:cNvSpPr/>
            <p:nvPr/>
          </p:nvSpPr>
          <p:spPr>
            <a:xfrm>
              <a:off x="3442320" y="5216760"/>
              <a:ext cx="110160" cy="114120"/>
            </a:xfrm>
            <a:custGeom>
              <a:avLst/>
              <a:gdLst/>
              <a:ahLst/>
              <a:rect l="l" t="t" r="r" b="b"/>
              <a:pathLst>
                <a:path w="406" h="612">
                  <a:moveTo>
                    <a:pt x="26" y="596"/>
                  </a:moveTo>
                  <a:lnTo>
                    <a:pt x="54" y="612"/>
                  </a:lnTo>
                  <a:lnTo>
                    <a:pt x="406" y="33"/>
                  </a:lnTo>
                  <a:lnTo>
                    <a:pt x="352" y="0"/>
                  </a:lnTo>
                  <a:lnTo>
                    <a:pt x="0" y="579"/>
                  </a:lnTo>
                  <a:lnTo>
                    <a:pt x="26" y="596"/>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 name=""/>
            <p:cNvSpPr/>
            <p:nvPr/>
          </p:nvSpPr>
          <p:spPr>
            <a:xfrm>
              <a:off x="3439440" y="5324400"/>
              <a:ext cx="16200" cy="9360"/>
            </a:xfrm>
            <a:custGeom>
              <a:avLst/>
              <a:gdLst/>
              <a:ahLst/>
              <a:rect l="l" t="t" r="r" b="b"/>
              <a:pathLst>
                <a:path w="59" h="48">
                  <a:moveTo>
                    <a:pt x="5" y="0"/>
                  </a:moveTo>
                  <a:lnTo>
                    <a:pt x="1" y="6"/>
                  </a:lnTo>
                  <a:lnTo>
                    <a:pt x="0" y="13"/>
                  </a:lnTo>
                  <a:lnTo>
                    <a:pt x="0" y="19"/>
                  </a:lnTo>
                  <a:lnTo>
                    <a:pt x="1" y="26"/>
                  </a:lnTo>
                  <a:lnTo>
                    <a:pt x="2" y="31"/>
                  </a:lnTo>
                  <a:lnTo>
                    <a:pt x="6" y="36"/>
                  </a:lnTo>
                  <a:lnTo>
                    <a:pt x="10" y="40"/>
                  </a:lnTo>
                  <a:lnTo>
                    <a:pt x="15" y="44"/>
                  </a:lnTo>
                  <a:lnTo>
                    <a:pt x="21" y="47"/>
                  </a:lnTo>
                  <a:lnTo>
                    <a:pt x="26" y="48"/>
                  </a:lnTo>
                  <a:lnTo>
                    <a:pt x="33" y="48"/>
                  </a:lnTo>
                  <a:lnTo>
                    <a:pt x="38" y="48"/>
                  </a:lnTo>
                  <a:lnTo>
                    <a:pt x="44" y="47"/>
                  </a:lnTo>
                  <a:lnTo>
                    <a:pt x="50" y="43"/>
                  </a:lnTo>
                  <a:lnTo>
                    <a:pt x="55" y="39"/>
                  </a:lnTo>
                  <a:lnTo>
                    <a:pt x="59" y="33"/>
                  </a:lnTo>
                  <a:lnTo>
                    <a:pt x="5" y="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66" name=""/>
            <p:cNvSpPr/>
            <p:nvPr/>
          </p:nvSpPr>
          <p:spPr>
            <a:xfrm>
              <a:off x="3624840" y="5100840"/>
              <a:ext cx="16200" cy="9360"/>
            </a:xfrm>
            <a:custGeom>
              <a:avLst/>
              <a:gdLst/>
              <a:ahLst/>
              <a:rect l="l" t="t" r="r" b="b"/>
              <a:pathLst>
                <a:path w="61" h="47">
                  <a:moveTo>
                    <a:pt x="57" y="47"/>
                  </a:moveTo>
                  <a:lnTo>
                    <a:pt x="59" y="41"/>
                  </a:lnTo>
                  <a:lnTo>
                    <a:pt x="61" y="34"/>
                  </a:lnTo>
                  <a:lnTo>
                    <a:pt x="61" y="28"/>
                  </a:lnTo>
                  <a:lnTo>
                    <a:pt x="59" y="21"/>
                  </a:lnTo>
                  <a:lnTo>
                    <a:pt x="57" y="16"/>
                  </a:lnTo>
                  <a:lnTo>
                    <a:pt x="53" y="12"/>
                  </a:lnTo>
                  <a:lnTo>
                    <a:pt x="49" y="8"/>
                  </a:lnTo>
                  <a:lnTo>
                    <a:pt x="44" y="4"/>
                  </a:lnTo>
                  <a:lnTo>
                    <a:pt x="38" y="1"/>
                  </a:lnTo>
                  <a:lnTo>
                    <a:pt x="33" y="0"/>
                  </a:lnTo>
                  <a:lnTo>
                    <a:pt x="26" y="0"/>
                  </a:lnTo>
                  <a:lnTo>
                    <a:pt x="21" y="1"/>
                  </a:lnTo>
                  <a:lnTo>
                    <a:pt x="15" y="3"/>
                  </a:lnTo>
                  <a:lnTo>
                    <a:pt x="9" y="7"/>
                  </a:lnTo>
                  <a:lnTo>
                    <a:pt x="5" y="11"/>
                  </a:lnTo>
                  <a:lnTo>
                    <a:pt x="0" y="17"/>
                  </a:lnTo>
                  <a:lnTo>
                    <a:pt x="57" y="47"/>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67" name=""/>
            <p:cNvSpPr/>
            <p:nvPr/>
          </p:nvSpPr>
          <p:spPr>
            <a:xfrm>
              <a:off x="3537360" y="5104800"/>
              <a:ext cx="102240" cy="117000"/>
            </a:xfrm>
            <a:custGeom>
              <a:avLst/>
              <a:gdLst/>
              <a:ahLst/>
              <a:rect l="l" t="t" r="r" b="b"/>
              <a:pathLst>
                <a:path w="376" h="631">
                  <a:moveTo>
                    <a:pt x="27" y="615"/>
                  </a:moveTo>
                  <a:lnTo>
                    <a:pt x="56" y="631"/>
                  </a:lnTo>
                  <a:lnTo>
                    <a:pt x="376" y="30"/>
                  </a:lnTo>
                  <a:lnTo>
                    <a:pt x="319" y="0"/>
                  </a:lnTo>
                  <a:lnTo>
                    <a:pt x="0" y="601"/>
                  </a:lnTo>
                  <a:lnTo>
                    <a:pt x="27" y="615"/>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 name=""/>
            <p:cNvSpPr/>
            <p:nvPr/>
          </p:nvSpPr>
          <p:spPr>
            <a:xfrm>
              <a:off x="3536280" y="5216760"/>
              <a:ext cx="17280" cy="7920"/>
            </a:xfrm>
            <a:custGeom>
              <a:avLst/>
              <a:gdLst/>
              <a:ahLst/>
              <a:rect l="l" t="t" r="r" b="b"/>
              <a:pathLst>
                <a:path w="60" h="47">
                  <a:moveTo>
                    <a:pt x="4" y="0"/>
                  </a:moveTo>
                  <a:lnTo>
                    <a:pt x="1" y="6"/>
                  </a:lnTo>
                  <a:lnTo>
                    <a:pt x="0" y="13"/>
                  </a:lnTo>
                  <a:lnTo>
                    <a:pt x="0" y="20"/>
                  </a:lnTo>
                  <a:lnTo>
                    <a:pt x="1" y="26"/>
                  </a:lnTo>
                  <a:lnTo>
                    <a:pt x="4" y="31"/>
                  </a:lnTo>
                  <a:lnTo>
                    <a:pt x="8" y="35"/>
                  </a:lnTo>
                  <a:lnTo>
                    <a:pt x="12" y="39"/>
                  </a:lnTo>
                  <a:lnTo>
                    <a:pt x="17" y="43"/>
                  </a:lnTo>
                  <a:lnTo>
                    <a:pt x="22" y="46"/>
                  </a:lnTo>
                  <a:lnTo>
                    <a:pt x="27" y="47"/>
                  </a:lnTo>
                  <a:lnTo>
                    <a:pt x="34" y="47"/>
                  </a:lnTo>
                  <a:lnTo>
                    <a:pt x="39" y="46"/>
                  </a:lnTo>
                  <a:lnTo>
                    <a:pt x="46" y="44"/>
                  </a:lnTo>
                  <a:lnTo>
                    <a:pt x="51" y="41"/>
                  </a:lnTo>
                  <a:lnTo>
                    <a:pt x="56" y="37"/>
                  </a:lnTo>
                  <a:lnTo>
                    <a:pt x="60" y="30"/>
                  </a:lnTo>
                  <a:lnTo>
                    <a:pt x="4" y="0"/>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69" name=""/>
            <p:cNvSpPr/>
            <p:nvPr/>
          </p:nvSpPr>
          <p:spPr>
            <a:xfrm>
              <a:off x="3721680" y="4986360"/>
              <a:ext cx="14760" cy="8280"/>
            </a:xfrm>
            <a:custGeom>
              <a:avLst/>
              <a:gdLst/>
              <a:ahLst/>
              <a:rect l="l" t="t" r="r" b="b"/>
              <a:pathLst>
                <a:path w="59" h="47">
                  <a:moveTo>
                    <a:pt x="55" y="47"/>
                  </a:moveTo>
                  <a:lnTo>
                    <a:pt x="58" y="41"/>
                  </a:lnTo>
                  <a:lnTo>
                    <a:pt x="59" y="34"/>
                  </a:lnTo>
                  <a:lnTo>
                    <a:pt x="59" y="28"/>
                  </a:lnTo>
                  <a:lnTo>
                    <a:pt x="58" y="22"/>
                  </a:lnTo>
                  <a:lnTo>
                    <a:pt x="55" y="16"/>
                  </a:lnTo>
                  <a:lnTo>
                    <a:pt x="52" y="12"/>
                  </a:lnTo>
                  <a:lnTo>
                    <a:pt x="48" y="8"/>
                  </a:lnTo>
                  <a:lnTo>
                    <a:pt x="43" y="4"/>
                  </a:lnTo>
                  <a:lnTo>
                    <a:pt x="38" y="1"/>
                  </a:lnTo>
                  <a:lnTo>
                    <a:pt x="31" y="0"/>
                  </a:lnTo>
                  <a:lnTo>
                    <a:pt x="26" y="0"/>
                  </a:lnTo>
                  <a:lnTo>
                    <a:pt x="19" y="0"/>
                  </a:lnTo>
                  <a:lnTo>
                    <a:pt x="14" y="1"/>
                  </a:lnTo>
                  <a:lnTo>
                    <a:pt x="9" y="5"/>
                  </a:lnTo>
                  <a:lnTo>
                    <a:pt x="4" y="9"/>
                  </a:lnTo>
                  <a:lnTo>
                    <a:pt x="0" y="16"/>
                  </a:lnTo>
                  <a:lnTo>
                    <a:pt x="55" y="47"/>
                  </a:lnTo>
                  <a:close/>
                </a:path>
              </a:pathLst>
            </a:custGeom>
            <a:solidFill>
              <a:srgbClr val="d81e04"/>
            </a:solidFill>
            <a:ln w="28440">
              <a:solidFill>
                <a:srgbClr val="ccccff"/>
              </a:solidFill>
              <a:round/>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70" name=""/>
            <p:cNvSpPr/>
            <p:nvPr/>
          </p:nvSpPr>
          <p:spPr>
            <a:xfrm>
              <a:off x="3624840" y="4989240"/>
              <a:ext cx="110160" cy="121320"/>
            </a:xfrm>
            <a:custGeom>
              <a:avLst/>
              <a:gdLst/>
              <a:ahLst/>
              <a:rect l="l" t="t" r="r" b="b"/>
              <a:pathLst>
                <a:path w="408" h="644">
                  <a:moveTo>
                    <a:pt x="28" y="628"/>
                  </a:moveTo>
                  <a:lnTo>
                    <a:pt x="56" y="644"/>
                  </a:lnTo>
                  <a:lnTo>
                    <a:pt x="408" y="31"/>
                  </a:lnTo>
                  <a:lnTo>
                    <a:pt x="353" y="0"/>
                  </a:lnTo>
                  <a:lnTo>
                    <a:pt x="0" y="612"/>
                  </a:lnTo>
                  <a:lnTo>
                    <a:pt x="28" y="628"/>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 name=""/>
            <p:cNvSpPr/>
            <p:nvPr/>
          </p:nvSpPr>
          <p:spPr>
            <a:xfrm>
              <a:off x="3623400" y="5104800"/>
              <a:ext cx="16200" cy="8280"/>
            </a:xfrm>
            <a:custGeom>
              <a:avLst/>
              <a:gdLst/>
              <a:ahLst/>
              <a:rect l="l" t="t" r="r" b="b"/>
              <a:pathLst>
                <a:path w="61" h="48">
                  <a:moveTo>
                    <a:pt x="5" y="0"/>
                  </a:moveTo>
                  <a:lnTo>
                    <a:pt x="2" y="7"/>
                  </a:lnTo>
                  <a:lnTo>
                    <a:pt x="0" y="13"/>
                  </a:lnTo>
                  <a:lnTo>
                    <a:pt x="0" y="20"/>
                  </a:lnTo>
                  <a:lnTo>
                    <a:pt x="2" y="25"/>
                  </a:lnTo>
                  <a:lnTo>
                    <a:pt x="4" y="30"/>
                  </a:lnTo>
                  <a:lnTo>
                    <a:pt x="8" y="36"/>
                  </a:lnTo>
                  <a:lnTo>
                    <a:pt x="12" y="40"/>
                  </a:lnTo>
                  <a:lnTo>
                    <a:pt x="17" y="44"/>
                  </a:lnTo>
                  <a:lnTo>
                    <a:pt x="23" y="46"/>
                  </a:lnTo>
                  <a:lnTo>
                    <a:pt x="28" y="48"/>
                  </a:lnTo>
                  <a:lnTo>
                    <a:pt x="34" y="48"/>
                  </a:lnTo>
                  <a:lnTo>
                    <a:pt x="40" y="48"/>
                  </a:lnTo>
                  <a:lnTo>
                    <a:pt x="46" y="45"/>
                  </a:lnTo>
                  <a:lnTo>
                    <a:pt x="51" y="42"/>
                  </a:lnTo>
                  <a:lnTo>
                    <a:pt x="57" y="37"/>
                  </a:lnTo>
                  <a:lnTo>
                    <a:pt x="61" y="32"/>
                  </a:lnTo>
                  <a:lnTo>
                    <a:pt x="5" y="0"/>
                  </a:lnTo>
                  <a:close/>
                </a:path>
              </a:pathLst>
            </a:custGeom>
            <a:solidFill>
              <a:srgbClr val="d81e04"/>
            </a:solidFill>
            <a:ln w="28440">
              <a:solidFill>
                <a:srgbClr val="ccccff"/>
              </a:solidFill>
              <a:round/>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72" name=""/>
            <p:cNvSpPr/>
            <p:nvPr/>
          </p:nvSpPr>
          <p:spPr>
            <a:xfrm>
              <a:off x="3808800" y="4870800"/>
              <a:ext cx="16200" cy="9000"/>
            </a:xfrm>
            <a:custGeom>
              <a:avLst/>
              <a:gdLst/>
              <a:ahLst/>
              <a:rect l="l" t="t" r="r" b="b"/>
              <a:pathLst>
                <a:path w="61" h="47">
                  <a:moveTo>
                    <a:pt x="57" y="47"/>
                  </a:moveTo>
                  <a:lnTo>
                    <a:pt x="59" y="40"/>
                  </a:lnTo>
                  <a:lnTo>
                    <a:pt x="61" y="33"/>
                  </a:lnTo>
                  <a:lnTo>
                    <a:pt x="61" y="27"/>
                  </a:lnTo>
                  <a:lnTo>
                    <a:pt x="58" y="21"/>
                  </a:lnTo>
                  <a:lnTo>
                    <a:pt x="55" y="16"/>
                  </a:lnTo>
                  <a:lnTo>
                    <a:pt x="53" y="12"/>
                  </a:lnTo>
                  <a:lnTo>
                    <a:pt x="47" y="8"/>
                  </a:lnTo>
                  <a:lnTo>
                    <a:pt x="42" y="4"/>
                  </a:lnTo>
                  <a:lnTo>
                    <a:pt x="37" y="1"/>
                  </a:lnTo>
                  <a:lnTo>
                    <a:pt x="32" y="0"/>
                  </a:lnTo>
                  <a:lnTo>
                    <a:pt x="25" y="0"/>
                  </a:lnTo>
                  <a:lnTo>
                    <a:pt x="20" y="1"/>
                  </a:lnTo>
                  <a:lnTo>
                    <a:pt x="15" y="2"/>
                  </a:lnTo>
                  <a:lnTo>
                    <a:pt x="9" y="6"/>
                  </a:lnTo>
                  <a:lnTo>
                    <a:pt x="4" y="12"/>
                  </a:lnTo>
                  <a:lnTo>
                    <a:pt x="0" y="17"/>
                  </a:lnTo>
                  <a:lnTo>
                    <a:pt x="57" y="47"/>
                  </a:lnTo>
                  <a:close/>
                </a:path>
              </a:pathLst>
            </a:custGeom>
            <a:solidFill>
              <a:srgbClr val="d81e04"/>
            </a:solidFill>
            <a:ln w="28440">
              <a:solidFill>
                <a:srgbClr val="ccccff"/>
              </a:solidFill>
              <a:round/>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173" name=""/>
            <p:cNvSpPr/>
            <p:nvPr/>
          </p:nvSpPr>
          <p:spPr>
            <a:xfrm>
              <a:off x="3720240" y="4874760"/>
              <a:ext cx="103680" cy="119520"/>
            </a:xfrm>
            <a:custGeom>
              <a:avLst/>
              <a:gdLst/>
              <a:ahLst/>
              <a:rect l="l" t="t" r="r" b="b"/>
              <a:pathLst>
                <a:path w="378" h="641">
                  <a:moveTo>
                    <a:pt x="29" y="627"/>
                  </a:moveTo>
                  <a:lnTo>
                    <a:pt x="57" y="641"/>
                  </a:lnTo>
                  <a:lnTo>
                    <a:pt x="378" y="30"/>
                  </a:lnTo>
                  <a:lnTo>
                    <a:pt x="321" y="0"/>
                  </a:lnTo>
                  <a:lnTo>
                    <a:pt x="0" y="612"/>
                  </a:lnTo>
                  <a:lnTo>
                    <a:pt x="29" y="627"/>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 name=""/>
            <p:cNvSpPr/>
            <p:nvPr/>
          </p:nvSpPr>
          <p:spPr>
            <a:xfrm>
              <a:off x="3718800" y="4989240"/>
              <a:ext cx="16200" cy="9360"/>
            </a:xfrm>
            <a:custGeom>
              <a:avLst/>
              <a:gdLst/>
              <a:ahLst/>
              <a:rect l="l" t="t" r="r" b="b"/>
              <a:pathLst>
                <a:path w="61" h="48">
                  <a:moveTo>
                    <a:pt x="4" y="0"/>
                  </a:moveTo>
                  <a:lnTo>
                    <a:pt x="2" y="7"/>
                  </a:lnTo>
                  <a:lnTo>
                    <a:pt x="0" y="13"/>
                  </a:lnTo>
                  <a:lnTo>
                    <a:pt x="0" y="20"/>
                  </a:lnTo>
                  <a:lnTo>
                    <a:pt x="3" y="25"/>
                  </a:lnTo>
                  <a:lnTo>
                    <a:pt x="6" y="32"/>
                  </a:lnTo>
                  <a:lnTo>
                    <a:pt x="8" y="36"/>
                  </a:lnTo>
                  <a:lnTo>
                    <a:pt x="14" y="40"/>
                  </a:lnTo>
                  <a:lnTo>
                    <a:pt x="18" y="44"/>
                  </a:lnTo>
                  <a:lnTo>
                    <a:pt x="24" y="45"/>
                  </a:lnTo>
                  <a:lnTo>
                    <a:pt x="29" y="46"/>
                  </a:lnTo>
                  <a:lnTo>
                    <a:pt x="36" y="48"/>
                  </a:lnTo>
                  <a:lnTo>
                    <a:pt x="41" y="46"/>
                  </a:lnTo>
                  <a:lnTo>
                    <a:pt x="46" y="44"/>
                  </a:lnTo>
                  <a:lnTo>
                    <a:pt x="52" y="41"/>
                  </a:lnTo>
                  <a:lnTo>
                    <a:pt x="57" y="36"/>
                  </a:lnTo>
                  <a:lnTo>
                    <a:pt x="61" y="29"/>
                  </a:lnTo>
                  <a:lnTo>
                    <a:pt x="4" y="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75" name=""/>
            <p:cNvSpPr/>
            <p:nvPr/>
          </p:nvSpPr>
          <p:spPr>
            <a:xfrm>
              <a:off x="3904560" y="4758840"/>
              <a:ext cx="16200" cy="7920"/>
            </a:xfrm>
            <a:custGeom>
              <a:avLst/>
              <a:gdLst/>
              <a:ahLst/>
              <a:rect l="l" t="t" r="r" b="b"/>
              <a:pathLst>
                <a:path w="61" h="48">
                  <a:moveTo>
                    <a:pt x="55" y="48"/>
                  </a:moveTo>
                  <a:lnTo>
                    <a:pt x="58" y="42"/>
                  </a:lnTo>
                  <a:lnTo>
                    <a:pt x="61" y="35"/>
                  </a:lnTo>
                  <a:lnTo>
                    <a:pt x="61" y="28"/>
                  </a:lnTo>
                  <a:lnTo>
                    <a:pt x="59" y="23"/>
                  </a:lnTo>
                  <a:lnTo>
                    <a:pt x="57" y="18"/>
                  </a:lnTo>
                  <a:lnTo>
                    <a:pt x="53" y="13"/>
                  </a:lnTo>
                  <a:lnTo>
                    <a:pt x="49" y="9"/>
                  </a:lnTo>
                  <a:lnTo>
                    <a:pt x="44" y="5"/>
                  </a:lnTo>
                  <a:lnTo>
                    <a:pt x="38" y="2"/>
                  </a:lnTo>
                  <a:lnTo>
                    <a:pt x="33" y="1"/>
                  </a:lnTo>
                  <a:lnTo>
                    <a:pt x="27" y="0"/>
                  </a:lnTo>
                  <a:lnTo>
                    <a:pt x="21" y="1"/>
                  </a:lnTo>
                  <a:lnTo>
                    <a:pt x="16" y="2"/>
                  </a:lnTo>
                  <a:lnTo>
                    <a:pt x="9" y="6"/>
                  </a:lnTo>
                  <a:lnTo>
                    <a:pt x="6" y="10"/>
                  </a:lnTo>
                  <a:lnTo>
                    <a:pt x="0" y="17"/>
                  </a:lnTo>
                  <a:lnTo>
                    <a:pt x="55" y="48"/>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76" name=""/>
            <p:cNvSpPr/>
            <p:nvPr/>
          </p:nvSpPr>
          <p:spPr>
            <a:xfrm>
              <a:off x="3808800" y="4761720"/>
              <a:ext cx="110160" cy="118080"/>
            </a:xfrm>
            <a:custGeom>
              <a:avLst/>
              <a:gdLst/>
              <a:ahLst/>
              <a:rect l="l" t="t" r="r" b="b"/>
              <a:pathLst>
                <a:path w="407" h="630">
                  <a:moveTo>
                    <a:pt x="28" y="615"/>
                  </a:moveTo>
                  <a:lnTo>
                    <a:pt x="55" y="630"/>
                  </a:lnTo>
                  <a:lnTo>
                    <a:pt x="407" y="31"/>
                  </a:lnTo>
                  <a:lnTo>
                    <a:pt x="352" y="0"/>
                  </a:lnTo>
                  <a:lnTo>
                    <a:pt x="0" y="598"/>
                  </a:lnTo>
                  <a:lnTo>
                    <a:pt x="28" y="615"/>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 name=""/>
            <p:cNvSpPr/>
            <p:nvPr/>
          </p:nvSpPr>
          <p:spPr>
            <a:xfrm>
              <a:off x="3807720" y="4874760"/>
              <a:ext cx="14760" cy="7920"/>
            </a:xfrm>
            <a:custGeom>
              <a:avLst/>
              <a:gdLst/>
              <a:ahLst/>
              <a:rect l="l" t="t" r="r" b="b"/>
              <a:pathLst>
                <a:path w="59" h="48">
                  <a:moveTo>
                    <a:pt x="4" y="0"/>
                  </a:moveTo>
                  <a:lnTo>
                    <a:pt x="1" y="7"/>
                  </a:lnTo>
                  <a:lnTo>
                    <a:pt x="0" y="14"/>
                  </a:lnTo>
                  <a:lnTo>
                    <a:pt x="0" y="19"/>
                  </a:lnTo>
                  <a:lnTo>
                    <a:pt x="1" y="26"/>
                  </a:lnTo>
                  <a:lnTo>
                    <a:pt x="3" y="31"/>
                  </a:lnTo>
                  <a:lnTo>
                    <a:pt x="7" y="36"/>
                  </a:lnTo>
                  <a:lnTo>
                    <a:pt x="11" y="40"/>
                  </a:lnTo>
                  <a:lnTo>
                    <a:pt x="16" y="44"/>
                  </a:lnTo>
                  <a:lnTo>
                    <a:pt x="21" y="47"/>
                  </a:lnTo>
                  <a:lnTo>
                    <a:pt x="26" y="48"/>
                  </a:lnTo>
                  <a:lnTo>
                    <a:pt x="33" y="48"/>
                  </a:lnTo>
                  <a:lnTo>
                    <a:pt x="38" y="48"/>
                  </a:lnTo>
                  <a:lnTo>
                    <a:pt x="45" y="46"/>
                  </a:lnTo>
                  <a:lnTo>
                    <a:pt x="50" y="43"/>
                  </a:lnTo>
                  <a:lnTo>
                    <a:pt x="55" y="39"/>
                  </a:lnTo>
                  <a:lnTo>
                    <a:pt x="59" y="32"/>
                  </a:lnTo>
                  <a:lnTo>
                    <a:pt x="4" y="0"/>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78" name=""/>
            <p:cNvSpPr/>
            <p:nvPr/>
          </p:nvSpPr>
          <p:spPr>
            <a:xfrm>
              <a:off x="3989880" y="4649760"/>
              <a:ext cx="17640" cy="10800"/>
            </a:xfrm>
            <a:custGeom>
              <a:avLst/>
              <a:gdLst/>
              <a:ahLst/>
              <a:rect l="l" t="t" r="r" b="b"/>
              <a:pathLst>
                <a:path w="60" h="47">
                  <a:moveTo>
                    <a:pt x="56" y="47"/>
                  </a:moveTo>
                  <a:lnTo>
                    <a:pt x="59" y="41"/>
                  </a:lnTo>
                  <a:lnTo>
                    <a:pt x="60" y="34"/>
                  </a:lnTo>
                  <a:lnTo>
                    <a:pt x="60" y="27"/>
                  </a:lnTo>
                  <a:lnTo>
                    <a:pt x="59" y="22"/>
                  </a:lnTo>
                  <a:lnTo>
                    <a:pt x="56" y="17"/>
                  </a:lnTo>
                  <a:lnTo>
                    <a:pt x="52" y="12"/>
                  </a:lnTo>
                  <a:lnTo>
                    <a:pt x="48" y="8"/>
                  </a:lnTo>
                  <a:lnTo>
                    <a:pt x="43" y="4"/>
                  </a:lnTo>
                  <a:lnTo>
                    <a:pt x="38" y="1"/>
                  </a:lnTo>
                  <a:lnTo>
                    <a:pt x="33" y="0"/>
                  </a:lnTo>
                  <a:lnTo>
                    <a:pt x="26" y="0"/>
                  </a:lnTo>
                  <a:lnTo>
                    <a:pt x="21" y="0"/>
                  </a:lnTo>
                  <a:lnTo>
                    <a:pt x="15" y="3"/>
                  </a:lnTo>
                  <a:lnTo>
                    <a:pt x="9" y="5"/>
                  </a:lnTo>
                  <a:lnTo>
                    <a:pt x="5" y="10"/>
                  </a:lnTo>
                  <a:lnTo>
                    <a:pt x="0" y="17"/>
                  </a:lnTo>
                  <a:lnTo>
                    <a:pt x="56" y="47"/>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79" name=""/>
            <p:cNvSpPr/>
            <p:nvPr/>
          </p:nvSpPr>
          <p:spPr>
            <a:xfrm>
              <a:off x="3904560" y="4654080"/>
              <a:ext cx="101880" cy="113040"/>
            </a:xfrm>
            <a:custGeom>
              <a:avLst/>
              <a:gdLst/>
              <a:ahLst/>
              <a:rect l="l" t="t" r="r" b="b"/>
              <a:pathLst>
                <a:path w="376" h="603">
                  <a:moveTo>
                    <a:pt x="28" y="587"/>
                  </a:moveTo>
                  <a:lnTo>
                    <a:pt x="55" y="603"/>
                  </a:lnTo>
                  <a:lnTo>
                    <a:pt x="376" y="30"/>
                  </a:lnTo>
                  <a:lnTo>
                    <a:pt x="320" y="0"/>
                  </a:lnTo>
                  <a:lnTo>
                    <a:pt x="0" y="572"/>
                  </a:lnTo>
                  <a:lnTo>
                    <a:pt x="28" y="587"/>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 name=""/>
            <p:cNvSpPr/>
            <p:nvPr/>
          </p:nvSpPr>
          <p:spPr>
            <a:xfrm>
              <a:off x="3902760" y="4761720"/>
              <a:ext cx="16200" cy="9360"/>
            </a:xfrm>
            <a:custGeom>
              <a:avLst/>
              <a:gdLst/>
              <a:ahLst/>
              <a:rect l="l" t="t" r="r" b="b"/>
              <a:pathLst>
                <a:path w="59" h="48">
                  <a:moveTo>
                    <a:pt x="4" y="0"/>
                  </a:moveTo>
                  <a:lnTo>
                    <a:pt x="2" y="6"/>
                  </a:lnTo>
                  <a:lnTo>
                    <a:pt x="0" y="13"/>
                  </a:lnTo>
                  <a:lnTo>
                    <a:pt x="0" y="19"/>
                  </a:lnTo>
                  <a:lnTo>
                    <a:pt x="2" y="26"/>
                  </a:lnTo>
                  <a:lnTo>
                    <a:pt x="4" y="31"/>
                  </a:lnTo>
                  <a:lnTo>
                    <a:pt x="7" y="36"/>
                  </a:lnTo>
                  <a:lnTo>
                    <a:pt x="12" y="40"/>
                  </a:lnTo>
                  <a:lnTo>
                    <a:pt x="16" y="43"/>
                  </a:lnTo>
                  <a:lnTo>
                    <a:pt x="21" y="46"/>
                  </a:lnTo>
                  <a:lnTo>
                    <a:pt x="28" y="47"/>
                  </a:lnTo>
                  <a:lnTo>
                    <a:pt x="33" y="48"/>
                  </a:lnTo>
                  <a:lnTo>
                    <a:pt x="40" y="47"/>
                  </a:lnTo>
                  <a:lnTo>
                    <a:pt x="45" y="46"/>
                  </a:lnTo>
                  <a:lnTo>
                    <a:pt x="50" y="42"/>
                  </a:lnTo>
                  <a:lnTo>
                    <a:pt x="56" y="36"/>
                  </a:lnTo>
                  <a:lnTo>
                    <a:pt x="59" y="31"/>
                  </a:lnTo>
                  <a:lnTo>
                    <a:pt x="4" y="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81" name=""/>
            <p:cNvSpPr/>
            <p:nvPr/>
          </p:nvSpPr>
          <p:spPr>
            <a:xfrm>
              <a:off x="4088160" y="4551840"/>
              <a:ext cx="16200" cy="7920"/>
            </a:xfrm>
            <a:custGeom>
              <a:avLst/>
              <a:gdLst/>
              <a:ahLst/>
              <a:rect l="l" t="t" r="r" b="b"/>
              <a:pathLst>
                <a:path w="59" h="50">
                  <a:moveTo>
                    <a:pt x="54" y="50"/>
                  </a:moveTo>
                  <a:lnTo>
                    <a:pt x="57" y="43"/>
                  </a:lnTo>
                  <a:lnTo>
                    <a:pt x="59" y="36"/>
                  </a:lnTo>
                  <a:lnTo>
                    <a:pt x="59" y="30"/>
                  </a:lnTo>
                  <a:lnTo>
                    <a:pt x="59" y="25"/>
                  </a:lnTo>
                  <a:lnTo>
                    <a:pt x="57" y="18"/>
                  </a:lnTo>
                  <a:lnTo>
                    <a:pt x="54" y="14"/>
                  </a:lnTo>
                  <a:lnTo>
                    <a:pt x="50" y="9"/>
                  </a:lnTo>
                  <a:lnTo>
                    <a:pt x="45" y="5"/>
                  </a:lnTo>
                  <a:lnTo>
                    <a:pt x="40" y="2"/>
                  </a:lnTo>
                  <a:lnTo>
                    <a:pt x="34" y="1"/>
                  </a:lnTo>
                  <a:lnTo>
                    <a:pt x="28" y="0"/>
                  </a:lnTo>
                  <a:lnTo>
                    <a:pt x="23" y="0"/>
                  </a:lnTo>
                  <a:lnTo>
                    <a:pt x="16" y="1"/>
                  </a:lnTo>
                  <a:lnTo>
                    <a:pt x="11" y="5"/>
                  </a:lnTo>
                  <a:lnTo>
                    <a:pt x="5" y="9"/>
                  </a:lnTo>
                  <a:lnTo>
                    <a:pt x="0" y="14"/>
                  </a:lnTo>
                  <a:lnTo>
                    <a:pt x="54" y="50"/>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82" name=""/>
            <p:cNvSpPr/>
            <p:nvPr/>
          </p:nvSpPr>
          <p:spPr>
            <a:xfrm>
              <a:off x="3991680" y="4554720"/>
              <a:ext cx="110160" cy="106200"/>
            </a:xfrm>
            <a:custGeom>
              <a:avLst/>
              <a:gdLst/>
              <a:ahLst/>
              <a:rect l="l" t="t" r="r" b="b"/>
              <a:pathLst>
                <a:path w="406" h="568">
                  <a:moveTo>
                    <a:pt x="28" y="549"/>
                  </a:moveTo>
                  <a:lnTo>
                    <a:pt x="54" y="568"/>
                  </a:lnTo>
                  <a:lnTo>
                    <a:pt x="406" y="36"/>
                  </a:lnTo>
                  <a:lnTo>
                    <a:pt x="352" y="0"/>
                  </a:lnTo>
                  <a:lnTo>
                    <a:pt x="0" y="532"/>
                  </a:lnTo>
                  <a:lnTo>
                    <a:pt x="28" y="549"/>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 name=""/>
            <p:cNvSpPr/>
            <p:nvPr/>
          </p:nvSpPr>
          <p:spPr>
            <a:xfrm>
              <a:off x="3989880" y="4654080"/>
              <a:ext cx="16200" cy="9360"/>
            </a:xfrm>
            <a:custGeom>
              <a:avLst/>
              <a:gdLst/>
              <a:ahLst/>
              <a:rect l="l" t="t" r="r" b="b"/>
              <a:pathLst>
                <a:path w="59" h="50">
                  <a:moveTo>
                    <a:pt x="5" y="0"/>
                  </a:moveTo>
                  <a:lnTo>
                    <a:pt x="2" y="7"/>
                  </a:lnTo>
                  <a:lnTo>
                    <a:pt x="0" y="13"/>
                  </a:lnTo>
                  <a:lnTo>
                    <a:pt x="0" y="20"/>
                  </a:lnTo>
                  <a:lnTo>
                    <a:pt x="1" y="25"/>
                  </a:lnTo>
                  <a:lnTo>
                    <a:pt x="2" y="32"/>
                  </a:lnTo>
                  <a:lnTo>
                    <a:pt x="6" y="37"/>
                  </a:lnTo>
                  <a:lnTo>
                    <a:pt x="10" y="41"/>
                  </a:lnTo>
                  <a:lnTo>
                    <a:pt x="14" y="45"/>
                  </a:lnTo>
                  <a:lnTo>
                    <a:pt x="19" y="48"/>
                  </a:lnTo>
                  <a:lnTo>
                    <a:pt x="26" y="49"/>
                  </a:lnTo>
                  <a:lnTo>
                    <a:pt x="31" y="50"/>
                  </a:lnTo>
                  <a:lnTo>
                    <a:pt x="38" y="50"/>
                  </a:lnTo>
                  <a:lnTo>
                    <a:pt x="43" y="49"/>
                  </a:lnTo>
                  <a:lnTo>
                    <a:pt x="48" y="46"/>
                  </a:lnTo>
                  <a:lnTo>
                    <a:pt x="54" y="41"/>
                  </a:lnTo>
                  <a:lnTo>
                    <a:pt x="59" y="36"/>
                  </a:lnTo>
                  <a:lnTo>
                    <a:pt x="5" y="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84" name=""/>
            <p:cNvSpPr/>
            <p:nvPr/>
          </p:nvSpPr>
          <p:spPr>
            <a:xfrm>
              <a:off x="4175640" y="4460400"/>
              <a:ext cx="16200" cy="9360"/>
            </a:xfrm>
            <a:custGeom>
              <a:avLst/>
              <a:gdLst/>
              <a:ahLst/>
              <a:rect l="l" t="t" r="r" b="b"/>
              <a:pathLst>
                <a:path w="59" h="52">
                  <a:moveTo>
                    <a:pt x="52" y="52"/>
                  </a:moveTo>
                  <a:lnTo>
                    <a:pt x="56" y="45"/>
                  </a:lnTo>
                  <a:lnTo>
                    <a:pt x="58" y="38"/>
                  </a:lnTo>
                  <a:lnTo>
                    <a:pt x="59" y="32"/>
                  </a:lnTo>
                  <a:lnTo>
                    <a:pt x="58" y="25"/>
                  </a:lnTo>
                  <a:lnTo>
                    <a:pt x="55" y="20"/>
                  </a:lnTo>
                  <a:lnTo>
                    <a:pt x="52" y="15"/>
                  </a:lnTo>
                  <a:lnTo>
                    <a:pt x="48" y="11"/>
                  </a:lnTo>
                  <a:lnTo>
                    <a:pt x="45" y="7"/>
                  </a:lnTo>
                  <a:lnTo>
                    <a:pt x="39" y="4"/>
                  </a:lnTo>
                  <a:lnTo>
                    <a:pt x="33" y="2"/>
                  </a:lnTo>
                  <a:lnTo>
                    <a:pt x="27" y="0"/>
                  </a:lnTo>
                  <a:lnTo>
                    <a:pt x="21" y="2"/>
                  </a:lnTo>
                  <a:lnTo>
                    <a:pt x="16" y="3"/>
                  </a:lnTo>
                  <a:lnTo>
                    <a:pt x="10" y="6"/>
                  </a:lnTo>
                  <a:lnTo>
                    <a:pt x="5" y="10"/>
                  </a:lnTo>
                  <a:lnTo>
                    <a:pt x="0" y="16"/>
                  </a:lnTo>
                  <a:lnTo>
                    <a:pt x="52" y="52"/>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85" name=""/>
            <p:cNvSpPr/>
            <p:nvPr/>
          </p:nvSpPr>
          <p:spPr>
            <a:xfrm>
              <a:off x="4088160" y="4464720"/>
              <a:ext cx="100440" cy="95040"/>
            </a:xfrm>
            <a:custGeom>
              <a:avLst/>
              <a:gdLst/>
              <a:ahLst/>
              <a:rect l="l" t="t" r="r" b="b"/>
              <a:pathLst>
                <a:path w="373" h="513">
                  <a:moveTo>
                    <a:pt x="28" y="496"/>
                  </a:moveTo>
                  <a:lnTo>
                    <a:pt x="54" y="513"/>
                  </a:lnTo>
                  <a:lnTo>
                    <a:pt x="373" y="36"/>
                  </a:lnTo>
                  <a:lnTo>
                    <a:pt x="321" y="0"/>
                  </a:lnTo>
                  <a:lnTo>
                    <a:pt x="0" y="477"/>
                  </a:lnTo>
                  <a:lnTo>
                    <a:pt x="28" y="496"/>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 name=""/>
            <p:cNvSpPr/>
            <p:nvPr/>
          </p:nvSpPr>
          <p:spPr>
            <a:xfrm>
              <a:off x="4085640" y="4554720"/>
              <a:ext cx="16200" cy="7920"/>
            </a:xfrm>
            <a:custGeom>
              <a:avLst/>
              <a:gdLst/>
              <a:ahLst/>
              <a:rect l="l" t="t" r="r" b="b"/>
              <a:pathLst>
                <a:path w="59" h="50">
                  <a:moveTo>
                    <a:pt x="5" y="0"/>
                  </a:moveTo>
                  <a:lnTo>
                    <a:pt x="3" y="7"/>
                  </a:lnTo>
                  <a:lnTo>
                    <a:pt x="0" y="13"/>
                  </a:lnTo>
                  <a:lnTo>
                    <a:pt x="0" y="20"/>
                  </a:lnTo>
                  <a:lnTo>
                    <a:pt x="1" y="26"/>
                  </a:lnTo>
                  <a:lnTo>
                    <a:pt x="3" y="32"/>
                  </a:lnTo>
                  <a:lnTo>
                    <a:pt x="5" y="37"/>
                  </a:lnTo>
                  <a:lnTo>
                    <a:pt x="9" y="41"/>
                  </a:lnTo>
                  <a:lnTo>
                    <a:pt x="14" y="45"/>
                  </a:lnTo>
                  <a:lnTo>
                    <a:pt x="20" y="47"/>
                  </a:lnTo>
                  <a:lnTo>
                    <a:pt x="25" y="50"/>
                  </a:lnTo>
                  <a:lnTo>
                    <a:pt x="31" y="50"/>
                  </a:lnTo>
                  <a:lnTo>
                    <a:pt x="37" y="50"/>
                  </a:lnTo>
                  <a:lnTo>
                    <a:pt x="43" y="49"/>
                  </a:lnTo>
                  <a:lnTo>
                    <a:pt x="49" y="46"/>
                  </a:lnTo>
                  <a:lnTo>
                    <a:pt x="54" y="42"/>
                  </a:lnTo>
                  <a:lnTo>
                    <a:pt x="59" y="36"/>
                  </a:lnTo>
                  <a:lnTo>
                    <a:pt x="5" y="0"/>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87" name=""/>
            <p:cNvSpPr/>
            <p:nvPr/>
          </p:nvSpPr>
          <p:spPr>
            <a:xfrm>
              <a:off x="4271040" y="4384440"/>
              <a:ext cx="16200" cy="9360"/>
            </a:xfrm>
            <a:custGeom>
              <a:avLst/>
              <a:gdLst/>
              <a:ahLst/>
              <a:rect l="l" t="t" r="r" b="b"/>
              <a:pathLst>
                <a:path w="58" h="53">
                  <a:moveTo>
                    <a:pt x="49" y="53"/>
                  </a:moveTo>
                  <a:lnTo>
                    <a:pt x="54" y="46"/>
                  </a:lnTo>
                  <a:lnTo>
                    <a:pt x="57" y="41"/>
                  </a:lnTo>
                  <a:lnTo>
                    <a:pt x="58" y="35"/>
                  </a:lnTo>
                  <a:lnTo>
                    <a:pt x="57" y="28"/>
                  </a:lnTo>
                  <a:lnTo>
                    <a:pt x="56" y="23"/>
                  </a:lnTo>
                  <a:lnTo>
                    <a:pt x="54" y="17"/>
                  </a:lnTo>
                  <a:lnTo>
                    <a:pt x="50" y="12"/>
                  </a:lnTo>
                  <a:lnTo>
                    <a:pt x="46" y="8"/>
                  </a:lnTo>
                  <a:lnTo>
                    <a:pt x="41" y="4"/>
                  </a:lnTo>
                  <a:lnTo>
                    <a:pt x="36" y="2"/>
                  </a:lnTo>
                  <a:lnTo>
                    <a:pt x="31" y="0"/>
                  </a:lnTo>
                  <a:lnTo>
                    <a:pt x="24" y="0"/>
                  </a:lnTo>
                  <a:lnTo>
                    <a:pt x="17" y="0"/>
                  </a:lnTo>
                  <a:lnTo>
                    <a:pt x="12" y="3"/>
                  </a:lnTo>
                  <a:lnTo>
                    <a:pt x="7" y="7"/>
                  </a:lnTo>
                  <a:lnTo>
                    <a:pt x="0" y="11"/>
                  </a:lnTo>
                  <a:lnTo>
                    <a:pt x="49" y="53"/>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88" name=""/>
            <p:cNvSpPr/>
            <p:nvPr/>
          </p:nvSpPr>
          <p:spPr>
            <a:xfrm>
              <a:off x="4175640" y="4385880"/>
              <a:ext cx="109080" cy="85680"/>
            </a:xfrm>
            <a:custGeom>
              <a:avLst/>
              <a:gdLst/>
              <a:ahLst/>
              <a:rect l="l" t="t" r="r" b="b"/>
              <a:pathLst>
                <a:path w="400" h="453">
                  <a:moveTo>
                    <a:pt x="24" y="432"/>
                  </a:moveTo>
                  <a:lnTo>
                    <a:pt x="49" y="453"/>
                  </a:lnTo>
                  <a:lnTo>
                    <a:pt x="400" y="42"/>
                  </a:lnTo>
                  <a:lnTo>
                    <a:pt x="351" y="0"/>
                  </a:lnTo>
                  <a:lnTo>
                    <a:pt x="0" y="411"/>
                  </a:lnTo>
                  <a:lnTo>
                    <a:pt x="24" y="432"/>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89" name=""/>
            <p:cNvSpPr/>
            <p:nvPr/>
          </p:nvSpPr>
          <p:spPr>
            <a:xfrm>
              <a:off x="4172760" y="4463280"/>
              <a:ext cx="16200" cy="10800"/>
            </a:xfrm>
            <a:custGeom>
              <a:avLst/>
              <a:gdLst/>
              <a:ahLst/>
              <a:rect l="l" t="t" r="r" b="b"/>
              <a:pathLst>
                <a:path w="58" h="54">
                  <a:moveTo>
                    <a:pt x="9" y="0"/>
                  </a:moveTo>
                  <a:lnTo>
                    <a:pt x="4" y="7"/>
                  </a:lnTo>
                  <a:lnTo>
                    <a:pt x="2" y="13"/>
                  </a:lnTo>
                  <a:lnTo>
                    <a:pt x="0" y="19"/>
                  </a:lnTo>
                  <a:lnTo>
                    <a:pt x="2" y="25"/>
                  </a:lnTo>
                  <a:lnTo>
                    <a:pt x="3" y="30"/>
                  </a:lnTo>
                  <a:lnTo>
                    <a:pt x="4" y="37"/>
                  </a:lnTo>
                  <a:lnTo>
                    <a:pt x="8" y="41"/>
                  </a:lnTo>
                  <a:lnTo>
                    <a:pt x="12" y="45"/>
                  </a:lnTo>
                  <a:lnTo>
                    <a:pt x="17" y="49"/>
                  </a:lnTo>
                  <a:lnTo>
                    <a:pt x="23" y="51"/>
                  </a:lnTo>
                  <a:lnTo>
                    <a:pt x="28" y="53"/>
                  </a:lnTo>
                  <a:lnTo>
                    <a:pt x="34" y="54"/>
                  </a:lnTo>
                  <a:lnTo>
                    <a:pt x="40" y="53"/>
                  </a:lnTo>
                  <a:lnTo>
                    <a:pt x="46" y="51"/>
                  </a:lnTo>
                  <a:lnTo>
                    <a:pt x="52" y="47"/>
                  </a:lnTo>
                  <a:lnTo>
                    <a:pt x="58" y="42"/>
                  </a:lnTo>
                  <a:lnTo>
                    <a:pt x="9"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90" name=""/>
            <p:cNvSpPr/>
            <p:nvPr/>
          </p:nvSpPr>
          <p:spPr>
            <a:xfrm>
              <a:off x="4359600" y="4321440"/>
              <a:ext cx="14760" cy="10800"/>
            </a:xfrm>
            <a:custGeom>
              <a:avLst/>
              <a:gdLst/>
              <a:ahLst/>
              <a:rect l="l" t="t" r="r" b="b"/>
              <a:pathLst>
                <a:path w="56" h="55">
                  <a:moveTo>
                    <a:pt x="46" y="55"/>
                  </a:moveTo>
                  <a:lnTo>
                    <a:pt x="52" y="48"/>
                  </a:lnTo>
                  <a:lnTo>
                    <a:pt x="54" y="43"/>
                  </a:lnTo>
                  <a:lnTo>
                    <a:pt x="56" y="36"/>
                  </a:lnTo>
                  <a:lnTo>
                    <a:pt x="56" y="31"/>
                  </a:lnTo>
                  <a:lnTo>
                    <a:pt x="54" y="25"/>
                  </a:lnTo>
                  <a:lnTo>
                    <a:pt x="53" y="19"/>
                  </a:lnTo>
                  <a:lnTo>
                    <a:pt x="49" y="14"/>
                  </a:lnTo>
                  <a:lnTo>
                    <a:pt x="45" y="10"/>
                  </a:lnTo>
                  <a:lnTo>
                    <a:pt x="41" y="6"/>
                  </a:lnTo>
                  <a:lnTo>
                    <a:pt x="36" y="2"/>
                  </a:lnTo>
                  <a:lnTo>
                    <a:pt x="31" y="1"/>
                  </a:lnTo>
                  <a:lnTo>
                    <a:pt x="24" y="0"/>
                  </a:lnTo>
                  <a:lnTo>
                    <a:pt x="17" y="1"/>
                  </a:lnTo>
                  <a:lnTo>
                    <a:pt x="12" y="2"/>
                  </a:lnTo>
                  <a:lnTo>
                    <a:pt x="6" y="6"/>
                  </a:lnTo>
                  <a:lnTo>
                    <a:pt x="0" y="10"/>
                  </a:lnTo>
                  <a:lnTo>
                    <a:pt x="46" y="55"/>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91" name=""/>
            <p:cNvSpPr/>
            <p:nvPr/>
          </p:nvSpPr>
          <p:spPr>
            <a:xfrm>
              <a:off x="4272120" y="4323240"/>
              <a:ext cx="99360" cy="70560"/>
            </a:xfrm>
            <a:custGeom>
              <a:avLst/>
              <a:gdLst/>
              <a:ahLst/>
              <a:rect l="l" t="t" r="r" b="b"/>
              <a:pathLst>
                <a:path w="366" h="377">
                  <a:moveTo>
                    <a:pt x="23" y="355"/>
                  </a:moveTo>
                  <a:lnTo>
                    <a:pt x="46" y="377"/>
                  </a:lnTo>
                  <a:lnTo>
                    <a:pt x="366" y="45"/>
                  </a:lnTo>
                  <a:lnTo>
                    <a:pt x="320" y="0"/>
                  </a:lnTo>
                  <a:lnTo>
                    <a:pt x="0" y="333"/>
                  </a:lnTo>
                  <a:lnTo>
                    <a:pt x="23" y="355"/>
                  </a:lnTo>
                  <a:close/>
                </a:path>
              </a:pathLst>
            </a:custGeom>
            <a:solidFill>
              <a:srgbClr val="d81e04"/>
            </a:solidFill>
            <a:ln w="28440">
              <a:solidFill>
                <a:srgbClr val="ccccff"/>
              </a:solidFill>
              <a:round/>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192" name=""/>
            <p:cNvSpPr/>
            <p:nvPr/>
          </p:nvSpPr>
          <p:spPr>
            <a:xfrm>
              <a:off x="4268160" y="4385880"/>
              <a:ext cx="16200" cy="10800"/>
            </a:xfrm>
            <a:custGeom>
              <a:avLst/>
              <a:gdLst/>
              <a:ahLst/>
              <a:rect l="l" t="t" r="r" b="b"/>
              <a:pathLst>
                <a:path w="55" h="55">
                  <a:moveTo>
                    <a:pt x="9" y="0"/>
                  </a:moveTo>
                  <a:lnTo>
                    <a:pt x="5" y="6"/>
                  </a:lnTo>
                  <a:lnTo>
                    <a:pt x="2" y="13"/>
                  </a:lnTo>
                  <a:lnTo>
                    <a:pt x="0" y="18"/>
                  </a:lnTo>
                  <a:lnTo>
                    <a:pt x="0" y="25"/>
                  </a:lnTo>
                  <a:lnTo>
                    <a:pt x="1" y="30"/>
                  </a:lnTo>
                  <a:lnTo>
                    <a:pt x="3" y="35"/>
                  </a:lnTo>
                  <a:lnTo>
                    <a:pt x="6" y="40"/>
                  </a:lnTo>
                  <a:lnTo>
                    <a:pt x="10" y="46"/>
                  </a:lnTo>
                  <a:lnTo>
                    <a:pt x="15" y="49"/>
                  </a:lnTo>
                  <a:lnTo>
                    <a:pt x="21" y="52"/>
                  </a:lnTo>
                  <a:lnTo>
                    <a:pt x="26" y="53"/>
                  </a:lnTo>
                  <a:lnTo>
                    <a:pt x="31" y="55"/>
                  </a:lnTo>
                  <a:lnTo>
                    <a:pt x="38" y="55"/>
                  </a:lnTo>
                  <a:lnTo>
                    <a:pt x="44" y="52"/>
                  </a:lnTo>
                  <a:lnTo>
                    <a:pt x="49" y="49"/>
                  </a:lnTo>
                  <a:lnTo>
                    <a:pt x="55" y="44"/>
                  </a:lnTo>
                  <a:lnTo>
                    <a:pt x="9"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93" name=""/>
            <p:cNvSpPr/>
            <p:nvPr/>
          </p:nvSpPr>
          <p:spPr>
            <a:xfrm>
              <a:off x="4456440" y="4275360"/>
              <a:ext cx="13320" cy="11880"/>
            </a:xfrm>
            <a:custGeom>
              <a:avLst/>
              <a:gdLst/>
              <a:ahLst/>
              <a:rect l="l" t="t" r="r" b="b"/>
              <a:pathLst>
                <a:path w="51" h="59">
                  <a:moveTo>
                    <a:pt x="36" y="59"/>
                  </a:moveTo>
                  <a:lnTo>
                    <a:pt x="43" y="54"/>
                  </a:lnTo>
                  <a:lnTo>
                    <a:pt x="47" y="49"/>
                  </a:lnTo>
                  <a:lnTo>
                    <a:pt x="49" y="44"/>
                  </a:lnTo>
                  <a:lnTo>
                    <a:pt x="51" y="37"/>
                  </a:lnTo>
                  <a:lnTo>
                    <a:pt x="51" y="30"/>
                  </a:lnTo>
                  <a:lnTo>
                    <a:pt x="49" y="25"/>
                  </a:lnTo>
                  <a:lnTo>
                    <a:pt x="48" y="20"/>
                  </a:lnTo>
                  <a:lnTo>
                    <a:pt x="44" y="15"/>
                  </a:lnTo>
                  <a:lnTo>
                    <a:pt x="40" y="9"/>
                  </a:lnTo>
                  <a:lnTo>
                    <a:pt x="36" y="5"/>
                  </a:lnTo>
                  <a:lnTo>
                    <a:pt x="31" y="3"/>
                  </a:lnTo>
                  <a:lnTo>
                    <a:pt x="26" y="1"/>
                  </a:lnTo>
                  <a:lnTo>
                    <a:pt x="19" y="0"/>
                  </a:lnTo>
                  <a:lnTo>
                    <a:pt x="13" y="0"/>
                  </a:lnTo>
                  <a:lnTo>
                    <a:pt x="6" y="3"/>
                  </a:lnTo>
                  <a:lnTo>
                    <a:pt x="0" y="7"/>
                  </a:lnTo>
                  <a:lnTo>
                    <a:pt x="36" y="59"/>
                  </a:lnTo>
                  <a:close/>
                </a:path>
              </a:pathLst>
            </a:custGeom>
            <a:solidFill>
              <a:srgbClr val="d81e04"/>
            </a:solidFill>
            <a:ln w="28440">
              <a:solidFill>
                <a:srgbClr val="ccccff"/>
              </a:solidFill>
              <a:round/>
            </a:ln>
          </p:spPr>
          <p:style>
            <a:lnRef idx="0"/>
            <a:fillRef idx="0"/>
            <a:effectRef idx="0"/>
            <a:fontRef idx="minor"/>
          </p:style>
          <p:txBody>
            <a:bodyPr lIns="90000" rIns="90000" tIns="-34920" bIns="-34920" anchor="t">
              <a:noAutofit/>
            </a:bodyPr>
            <a:p>
              <a:endParaRPr b="0" lang="en-US" sz="2400" strike="noStrike" u="none">
                <a:solidFill>
                  <a:srgbClr val="000000"/>
                </a:solidFill>
                <a:effectLst/>
                <a:uFillTx/>
                <a:latin typeface="Times New Roman"/>
              </a:endParaRPr>
            </a:p>
          </p:txBody>
        </p:sp>
        <p:sp>
          <p:nvSpPr>
            <p:cNvPr id="194" name=""/>
            <p:cNvSpPr/>
            <p:nvPr/>
          </p:nvSpPr>
          <p:spPr>
            <a:xfrm>
              <a:off x="4361040" y="4277880"/>
              <a:ext cx="104760" cy="54360"/>
            </a:xfrm>
            <a:custGeom>
              <a:avLst/>
              <a:gdLst/>
              <a:ahLst/>
              <a:rect l="l" t="t" r="r" b="b"/>
              <a:pathLst>
                <a:path w="387" h="297">
                  <a:moveTo>
                    <a:pt x="17" y="270"/>
                  </a:moveTo>
                  <a:lnTo>
                    <a:pt x="35" y="297"/>
                  </a:lnTo>
                  <a:lnTo>
                    <a:pt x="387" y="52"/>
                  </a:lnTo>
                  <a:lnTo>
                    <a:pt x="351" y="0"/>
                  </a:lnTo>
                  <a:lnTo>
                    <a:pt x="0" y="244"/>
                  </a:lnTo>
                  <a:lnTo>
                    <a:pt x="17" y="270"/>
                  </a:lnTo>
                  <a:close/>
                </a:path>
              </a:pathLst>
            </a:custGeom>
            <a:solidFill>
              <a:srgbClr val="d81e04"/>
            </a:solidFill>
            <a:ln w="28440">
              <a:solidFill>
                <a:srgbClr val="ccccff"/>
              </a:solidFill>
              <a:round/>
            </a:ln>
          </p:spPr>
          <p:style>
            <a:lnRef idx="0"/>
            <a:fillRef idx="0"/>
            <a:effectRef idx="0"/>
            <a:fontRef idx="minor"/>
          </p:style>
          <p:txBody>
            <a:bodyPr lIns="90000" rIns="90000" tIns="7560" bIns="7560" anchor="t">
              <a:noAutofit/>
            </a:bodyPr>
            <a:p>
              <a:endParaRPr b="0" lang="en-US" sz="2400" strike="noStrike" u="none">
                <a:solidFill>
                  <a:srgbClr val="000000"/>
                </a:solidFill>
                <a:effectLst/>
                <a:uFillTx/>
                <a:latin typeface="Times New Roman"/>
              </a:endParaRPr>
            </a:p>
          </p:txBody>
        </p:sp>
        <p:sp>
          <p:nvSpPr>
            <p:cNvPr id="195" name=""/>
            <p:cNvSpPr/>
            <p:nvPr/>
          </p:nvSpPr>
          <p:spPr>
            <a:xfrm>
              <a:off x="4357080" y="4323240"/>
              <a:ext cx="13320" cy="10800"/>
            </a:xfrm>
            <a:custGeom>
              <a:avLst/>
              <a:gdLst/>
              <a:ahLst/>
              <a:rect l="l" t="t" r="r" b="b"/>
              <a:pathLst>
                <a:path w="50" h="59">
                  <a:moveTo>
                    <a:pt x="15" y="0"/>
                  </a:moveTo>
                  <a:lnTo>
                    <a:pt x="8" y="5"/>
                  </a:lnTo>
                  <a:lnTo>
                    <a:pt x="4" y="11"/>
                  </a:lnTo>
                  <a:lnTo>
                    <a:pt x="2" y="16"/>
                  </a:lnTo>
                  <a:lnTo>
                    <a:pt x="0" y="22"/>
                  </a:lnTo>
                  <a:lnTo>
                    <a:pt x="0" y="28"/>
                  </a:lnTo>
                  <a:lnTo>
                    <a:pt x="2" y="34"/>
                  </a:lnTo>
                  <a:lnTo>
                    <a:pt x="3" y="40"/>
                  </a:lnTo>
                  <a:lnTo>
                    <a:pt x="5" y="45"/>
                  </a:lnTo>
                  <a:lnTo>
                    <a:pt x="9" y="49"/>
                  </a:lnTo>
                  <a:lnTo>
                    <a:pt x="15" y="53"/>
                  </a:lnTo>
                  <a:lnTo>
                    <a:pt x="20" y="57"/>
                  </a:lnTo>
                  <a:lnTo>
                    <a:pt x="25" y="58"/>
                  </a:lnTo>
                  <a:lnTo>
                    <a:pt x="32" y="59"/>
                  </a:lnTo>
                  <a:lnTo>
                    <a:pt x="37" y="58"/>
                  </a:lnTo>
                  <a:lnTo>
                    <a:pt x="44" y="57"/>
                  </a:lnTo>
                  <a:lnTo>
                    <a:pt x="50" y="53"/>
                  </a:lnTo>
                  <a:lnTo>
                    <a:pt x="15"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96" name=""/>
            <p:cNvSpPr/>
            <p:nvPr/>
          </p:nvSpPr>
          <p:spPr>
            <a:xfrm>
              <a:off x="4545000" y="4248000"/>
              <a:ext cx="13320" cy="10800"/>
            </a:xfrm>
            <a:custGeom>
              <a:avLst/>
              <a:gdLst/>
              <a:ahLst/>
              <a:rect l="l" t="t" r="r" b="b"/>
              <a:pathLst>
                <a:path w="45" h="62">
                  <a:moveTo>
                    <a:pt x="27" y="62"/>
                  </a:moveTo>
                  <a:lnTo>
                    <a:pt x="33" y="58"/>
                  </a:lnTo>
                  <a:lnTo>
                    <a:pt x="39" y="53"/>
                  </a:lnTo>
                  <a:lnTo>
                    <a:pt x="43" y="48"/>
                  </a:lnTo>
                  <a:lnTo>
                    <a:pt x="44" y="42"/>
                  </a:lnTo>
                  <a:lnTo>
                    <a:pt x="45" y="37"/>
                  </a:lnTo>
                  <a:lnTo>
                    <a:pt x="45" y="31"/>
                  </a:lnTo>
                  <a:lnTo>
                    <a:pt x="44" y="25"/>
                  </a:lnTo>
                  <a:lnTo>
                    <a:pt x="43" y="19"/>
                  </a:lnTo>
                  <a:lnTo>
                    <a:pt x="40" y="13"/>
                  </a:lnTo>
                  <a:lnTo>
                    <a:pt x="36" y="10"/>
                  </a:lnTo>
                  <a:lnTo>
                    <a:pt x="31" y="6"/>
                  </a:lnTo>
                  <a:lnTo>
                    <a:pt x="25" y="3"/>
                  </a:lnTo>
                  <a:lnTo>
                    <a:pt x="20" y="0"/>
                  </a:lnTo>
                  <a:lnTo>
                    <a:pt x="14" y="0"/>
                  </a:lnTo>
                  <a:lnTo>
                    <a:pt x="7" y="2"/>
                  </a:lnTo>
                  <a:lnTo>
                    <a:pt x="0" y="4"/>
                  </a:lnTo>
                  <a:lnTo>
                    <a:pt x="27" y="62"/>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97" name=""/>
            <p:cNvSpPr/>
            <p:nvPr/>
          </p:nvSpPr>
          <p:spPr>
            <a:xfrm>
              <a:off x="4457880" y="4248000"/>
              <a:ext cx="95400" cy="39240"/>
            </a:xfrm>
            <a:custGeom>
              <a:avLst/>
              <a:gdLst/>
              <a:ahLst/>
              <a:rect l="l" t="t" r="r" b="b"/>
              <a:pathLst>
                <a:path w="347" h="208">
                  <a:moveTo>
                    <a:pt x="13" y="179"/>
                  </a:moveTo>
                  <a:lnTo>
                    <a:pt x="27" y="208"/>
                  </a:lnTo>
                  <a:lnTo>
                    <a:pt x="347" y="58"/>
                  </a:lnTo>
                  <a:lnTo>
                    <a:pt x="320" y="0"/>
                  </a:lnTo>
                  <a:lnTo>
                    <a:pt x="0" y="150"/>
                  </a:lnTo>
                  <a:lnTo>
                    <a:pt x="13" y="179"/>
                  </a:lnTo>
                  <a:close/>
                </a:path>
              </a:pathLst>
            </a:custGeom>
            <a:solidFill>
              <a:srgbClr val="d81e04"/>
            </a:solidFill>
            <a:ln w="28440">
              <a:solidFill>
                <a:srgbClr val="ccccff"/>
              </a:solidFill>
              <a:round/>
            </a:ln>
          </p:spPr>
          <p:style>
            <a:lnRef idx="0"/>
            <a:fillRef idx="0"/>
            <a:effectRef idx="0"/>
            <a:fontRef idx="minor"/>
          </p:style>
          <p:txBody>
            <a:bodyPr lIns="90000" rIns="90000" tIns="-7560" bIns="-7560" anchor="t">
              <a:noAutofit/>
            </a:bodyPr>
            <a:p>
              <a:endParaRPr b="0" lang="en-US" sz="2400" strike="noStrike" u="none">
                <a:solidFill>
                  <a:srgbClr val="000000"/>
                </a:solidFill>
                <a:effectLst/>
                <a:uFillTx/>
                <a:latin typeface="Times New Roman"/>
              </a:endParaRPr>
            </a:p>
          </p:txBody>
        </p:sp>
        <p:sp>
          <p:nvSpPr>
            <p:cNvPr id="198" name=""/>
            <p:cNvSpPr/>
            <p:nvPr/>
          </p:nvSpPr>
          <p:spPr>
            <a:xfrm>
              <a:off x="4453920" y="4276800"/>
              <a:ext cx="10800" cy="10800"/>
            </a:xfrm>
            <a:custGeom>
              <a:avLst/>
              <a:gdLst/>
              <a:ahLst/>
              <a:rect l="l" t="t" r="r" b="b"/>
              <a:pathLst>
                <a:path w="46" h="61">
                  <a:moveTo>
                    <a:pt x="19" y="0"/>
                  </a:moveTo>
                  <a:lnTo>
                    <a:pt x="12" y="4"/>
                  </a:lnTo>
                  <a:lnTo>
                    <a:pt x="7" y="8"/>
                  </a:lnTo>
                  <a:lnTo>
                    <a:pt x="4" y="13"/>
                  </a:lnTo>
                  <a:lnTo>
                    <a:pt x="2" y="19"/>
                  </a:lnTo>
                  <a:lnTo>
                    <a:pt x="0" y="25"/>
                  </a:lnTo>
                  <a:lnTo>
                    <a:pt x="0" y="30"/>
                  </a:lnTo>
                  <a:lnTo>
                    <a:pt x="2" y="37"/>
                  </a:lnTo>
                  <a:lnTo>
                    <a:pt x="3" y="42"/>
                  </a:lnTo>
                  <a:lnTo>
                    <a:pt x="7" y="47"/>
                  </a:lnTo>
                  <a:lnTo>
                    <a:pt x="11" y="51"/>
                  </a:lnTo>
                  <a:lnTo>
                    <a:pt x="15" y="55"/>
                  </a:lnTo>
                  <a:lnTo>
                    <a:pt x="20" y="59"/>
                  </a:lnTo>
                  <a:lnTo>
                    <a:pt x="25" y="61"/>
                  </a:lnTo>
                  <a:lnTo>
                    <a:pt x="32" y="61"/>
                  </a:lnTo>
                  <a:lnTo>
                    <a:pt x="39" y="61"/>
                  </a:lnTo>
                  <a:lnTo>
                    <a:pt x="46" y="58"/>
                  </a:lnTo>
                  <a:lnTo>
                    <a:pt x="19"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99" name=""/>
            <p:cNvSpPr/>
            <p:nvPr/>
          </p:nvSpPr>
          <p:spPr>
            <a:xfrm>
              <a:off x="4643280" y="4238640"/>
              <a:ext cx="10800" cy="12240"/>
            </a:xfrm>
            <a:custGeom>
              <a:avLst/>
              <a:gdLst/>
              <a:ahLst/>
              <a:rect l="l" t="t" r="r" b="b"/>
              <a:pathLst>
                <a:path w="36" h="63">
                  <a:moveTo>
                    <a:pt x="9" y="63"/>
                  </a:moveTo>
                  <a:lnTo>
                    <a:pt x="17" y="62"/>
                  </a:lnTo>
                  <a:lnTo>
                    <a:pt x="22" y="60"/>
                  </a:lnTo>
                  <a:lnTo>
                    <a:pt x="27" y="56"/>
                  </a:lnTo>
                  <a:lnTo>
                    <a:pt x="31" y="50"/>
                  </a:lnTo>
                  <a:lnTo>
                    <a:pt x="34" y="45"/>
                  </a:lnTo>
                  <a:lnTo>
                    <a:pt x="36" y="40"/>
                  </a:lnTo>
                  <a:lnTo>
                    <a:pt x="36" y="33"/>
                  </a:lnTo>
                  <a:lnTo>
                    <a:pt x="36" y="28"/>
                  </a:lnTo>
                  <a:lnTo>
                    <a:pt x="35" y="21"/>
                  </a:lnTo>
                  <a:lnTo>
                    <a:pt x="32" y="16"/>
                  </a:lnTo>
                  <a:lnTo>
                    <a:pt x="30" y="11"/>
                  </a:lnTo>
                  <a:lnTo>
                    <a:pt x="25" y="7"/>
                  </a:lnTo>
                  <a:lnTo>
                    <a:pt x="21" y="4"/>
                  </a:lnTo>
                  <a:lnTo>
                    <a:pt x="14" y="2"/>
                  </a:lnTo>
                  <a:lnTo>
                    <a:pt x="7" y="0"/>
                  </a:lnTo>
                  <a:lnTo>
                    <a:pt x="0" y="0"/>
                  </a:lnTo>
                  <a:lnTo>
                    <a:pt x="9" y="63"/>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00" name=""/>
            <p:cNvSpPr/>
            <p:nvPr/>
          </p:nvSpPr>
          <p:spPr>
            <a:xfrm>
              <a:off x="4547880" y="4238640"/>
              <a:ext cx="98280" cy="21600"/>
            </a:xfrm>
            <a:custGeom>
              <a:avLst/>
              <a:gdLst/>
              <a:ahLst/>
              <a:rect l="l" t="t" r="r" b="b"/>
              <a:pathLst>
                <a:path w="362" h="115">
                  <a:moveTo>
                    <a:pt x="6" y="83"/>
                  </a:moveTo>
                  <a:lnTo>
                    <a:pt x="10" y="115"/>
                  </a:lnTo>
                  <a:lnTo>
                    <a:pt x="362" y="63"/>
                  </a:lnTo>
                  <a:lnTo>
                    <a:pt x="353" y="0"/>
                  </a:lnTo>
                  <a:lnTo>
                    <a:pt x="0" y="52"/>
                  </a:lnTo>
                  <a:lnTo>
                    <a:pt x="6" y="83"/>
                  </a:lnTo>
                  <a:close/>
                </a:path>
              </a:pathLst>
            </a:custGeom>
            <a:solidFill>
              <a:srgbClr val="d81e04"/>
            </a:solidFill>
            <a:ln w="28440">
              <a:solidFill>
                <a:srgbClr val="ccccff"/>
              </a:solidFill>
              <a:round/>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201" name=""/>
            <p:cNvSpPr/>
            <p:nvPr/>
          </p:nvSpPr>
          <p:spPr>
            <a:xfrm>
              <a:off x="4541040" y="4248000"/>
              <a:ext cx="9360" cy="12240"/>
            </a:xfrm>
            <a:custGeom>
              <a:avLst/>
              <a:gdLst/>
              <a:ahLst/>
              <a:rect l="l" t="t" r="r" b="b"/>
              <a:pathLst>
                <a:path w="36" h="63">
                  <a:moveTo>
                    <a:pt x="26" y="0"/>
                  </a:moveTo>
                  <a:lnTo>
                    <a:pt x="20" y="1"/>
                  </a:lnTo>
                  <a:lnTo>
                    <a:pt x="13" y="4"/>
                  </a:lnTo>
                  <a:lnTo>
                    <a:pt x="8" y="8"/>
                  </a:lnTo>
                  <a:lnTo>
                    <a:pt x="4" y="13"/>
                  </a:lnTo>
                  <a:lnTo>
                    <a:pt x="1" y="18"/>
                  </a:lnTo>
                  <a:lnTo>
                    <a:pt x="0" y="23"/>
                  </a:lnTo>
                  <a:lnTo>
                    <a:pt x="0" y="30"/>
                  </a:lnTo>
                  <a:lnTo>
                    <a:pt x="0" y="35"/>
                  </a:lnTo>
                  <a:lnTo>
                    <a:pt x="1" y="42"/>
                  </a:lnTo>
                  <a:lnTo>
                    <a:pt x="4" y="47"/>
                  </a:lnTo>
                  <a:lnTo>
                    <a:pt x="7" y="51"/>
                  </a:lnTo>
                  <a:lnTo>
                    <a:pt x="11" y="56"/>
                  </a:lnTo>
                  <a:lnTo>
                    <a:pt x="16" y="59"/>
                  </a:lnTo>
                  <a:lnTo>
                    <a:pt x="21" y="61"/>
                  </a:lnTo>
                  <a:lnTo>
                    <a:pt x="29" y="63"/>
                  </a:lnTo>
                  <a:lnTo>
                    <a:pt x="36" y="63"/>
                  </a:lnTo>
                  <a:lnTo>
                    <a:pt x="26" y="0"/>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02" name=""/>
            <p:cNvSpPr/>
            <p:nvPr/>
          </p:nvSpPr>
          <p:spPr>
            <a:xfrm>
              <a:off x="4731840" y="4248000"/>
              <a:ext cx="9360" cy="12240"/>
            </a:xfrm>
            <a:custGeom>
              <a:avLst/>
              <a:gdLst/>
              <a:ahLst/>
              <a:rect l="l" t="t" r="r" b="b"/>
              <a:pathLst>
                <a:path w="37" h="63">
                  <a:moveTo>
                    <a:pt x="0" y="63"/>
                  </a:moveTo>
                  <a:lnTo>
                    <a:pt x="7" y="63"/>
                  </a:lnTo>
                  <a:lnTo>
                    <a:pt x="13" y="61"/>
                  </a:lnTo>
                  <a:lnTo>
                    <a:pt x="20" y="59"/>
                  </a:lnTo>
                  <a:lnTo>
                    <a:pt x="25" y="56"/>
                  </a:lnTo>
                  <a:lnTo>
                    <a:pt x="29" y="52"/>
                  </a:lnTo>
                  <a:lnTo>
                    <a:pt x="32" y="47"/>
                  </a:lnTo>
                  <a:lnTo>
                    <a:pt x="34" y="42"/>
                  </a:lnTo>
                  <a:lnTo>
                    <a:pt x="36" y="35"/>
                  </a:lnTo>
                  <a:lnTo>
                    <a:pt x="37" y="30"/>
                  </a:lnTo>
                  <a:lnTo>
                    <a:pt x="36" y="23"/>
                  </a:lnTo>
                  <a:lnTo>
                    <a:pt x="34" y="18"/>
                  </a:lnTo>
                  <a:lnTo>
                    <a:pt x="32" y="13"/>
                  </a:lnTo>
                  <a:lnTo>
                    <a:pt x="28" y="8"/>
                  </a:lnTo>
                  <a:lnTo>
                    <a:pt x="23" y="4"/>
                  </a:lnTo>
                  <a:lnTo>
                    <a:pt x="16" y="1"/>
                  </a:lnTo>
                  <a:lnTo>
                    <a:pt x="9" y="0"/>
                  </a:lnTo>
                  <a:lnTo>
                    <a:pt x="0" y="63"/>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03" name=""/>
            <p:cNvSpPr/>
            <p:nvPr/>
          </p:nvSpPr>
          <p:spPr>
            <a:xfrm>
              <a:off x="4643280" y="4238640"/>
              <a:ext cx="89640" cy="21600"/>
            </a:xfrm>
            <a:custGeom>
              <a:avLst/>
              <a:gdLst/>
              <a:ahLst/>
              <a:rect l="l" t="t" r="r" b="b"/>
              <a:pathLst>
                <a:path w="329" h="115">
                  <a:moveTo>
                    <a:pt x="5" y="32"/>
                  </a:moveTo>
                  <a:lnTo>
                    <a:pt x="0" y="63"/>
                  </a:lnTo>
                  <a:lnTo>
                    <a:pt x="320" y="115"/>
                  </a:lnTo>
                  <a:lnTo>
                    <a:pt x="329" y="52"/>
                  </a:lnTo>
                  <a:lnTo>
                    <a:pt x="9" y="0"/>
                  </a:lnTo>
                  <a:lnTo>
                    <a:pt x="5" y="32"/>
                  </a:lnTo>
                  <a:close/>
                </a:path>
              </a:pathLst>
            </a:custGeom>
            <a:solidFill>
              <a:srgbClr val="d81e04"/>
            </a:solidFill>
            <a:ln w="28440">
              <a:solidFill>
                <a:srgbClr val="ccccff"/>
              </a:solidFill>
              <a:round/>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204" name=""/>
            <p:cNvSpPr/>
            <p:nvPr/>
          </p:nvSpPr>
          <p:spPr>
            <a:xfrm>
              <a:off x="4635000" y="4238640"/>
              <a:ext cx="10800" cy="12240"/>
            </a:xfrm>
            <a:custGeom>
              <a:avLst/>
              <a:gdLst/>
              <a:ahLst/>
              <a:rect l="l" t="t" r="r" b="b"/>
              <a:pathLst>
                <a:path w="37" h="63">
                  <a:moveTo>
                    <a:pt x="37" y="0"/>
                  </a:moveTo>
                  <a:lnTo>
                    <a:pt x="30" y="0"/>
                  </a:lnTo>
                  <a:lnTo>
                    <a:pt x="24" y="2"/>
                  </a:lnTo>
                  <a:lnTo>
                    <a:pt x="17" y="3"/>
                  </a:lnTo>
                  <a:lnTo>
                    <a:pt x="12" y="7"/>
                  </a:lnTo>
                  <a:lnTo>
                    <a:pt x="8" y="11"/>
                  </a:lnTo>
                  <a:lnTo>
                    <a:pt x="5" y="16"/>
                  </a:lnTo>
                  <a:lnTo>
                    <a:pt x="3" y="21"/>
                  </a:lnTo>
                  <a:lnTo>
                    <a:pt x="1" y="28"/>
                  </a:lnTo>
                  <a:lnTo>
                    <a:pt x="0" y="33"/>
                  </a:lnTo>
                  <a:lnTo>
                    <a:pt x="1" y="40"/>
                  </a:lnTo>
                  <a:lnTo>
                    <a:pt x="3" y="45"/>
                  </a:lnTo>
                  <a:lnTo>
                    <a:pt x="5" y="50"/>
                  </a:lnTo>
                  <a:lnTo>
                    <a:pt x="9" y="56"/>
                  </a:lnTo>
                  <a:lnTo>
                    <a:pt x="14" y="60"/>
                  </a:lnTo>
                  <a:lnTo>
                    <a:pt x="20" y="62"/>
                  </a:lnTo>
                  <a:lnTo>
                    <a:pt x="28" y="63"/>
                  </a:lnTo>
                  <a:lnTo>
                    <a:pt x="37" y="0"/>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05" name=""/>
            <p:cNvSpPr/>
            <p:nvPr/>
          </p:nvSpPr>
          <p:spPr>
            <a:xfrm>
              <a:off x="4826160" y="4276800"/>
              <a:ext cx="10800" cy="10800"/>
            </a:xfrm>
            <a:custGeom>
              <a:avLst/>
              <a:gdLst/>
              <a:ahLst/>
              <a:rect l="l" t="t" r="r" b="b"/>
              <a:pathLst>
                <a:path w="44" h="62">
                  <a:moveTo>
                    <a:pt x="0" y="59"/>
                  </a:moveTo>
                  <a:lnTo>
                    <a:pt x="6" y="62"/>
                  </a:lnTo>
                  <a:lnTo>
                    <a:pt x="13" y="62"/>
                  </a:lnTo>
                  <a:lnTo>
                    <a:pt x="19" y="62"/>
                  </a:lnTo>
                  <a:lnTo>
                    <a:pt x="25" y="59"/>
                  </a:lnTo>
                  <a:lnTo>
                    <a:pt x="30" y="56"/>
                  </a:lnTo>
                  <a:lnTo>
                    <a:pt x="35" y="52"/>
                  </a:lnTo>
                  <a:lnTo>
                    <a:pt x="38" y="47"/>
                  </a:lnTo>
                  <a:lnTo>
                    <a:pt x="40" y="42"/>
                  </a:lnTo>
                  <a:lnTo>
                    <a:pt x="43" y="37"/>
                  </a:lnTo>
                  <a:lnTo>
                    <a:pt x="44" y="30"/>
                  </a:lnTo>
                  <a:lnTo>
                    <a:pt x="43" y="25"/>
                  </a:lnTo>
                  <a:lnTo>
                    <a:pt x="42" y="18"/>
                  </a:lnTo>
                  <a:lnTo>
                    <a:pt x="40" y="13"/>
                  </a:lnTo>
                  <a:lnTo>
                    <a:pt x="36" y="8"/>
                  </a:lnTo>
                  <a:lnTo>
                    <a:pt x="31" y="4"/>
                  </a:lnTo>
                  <a:lnTo>
                    <a:pt x="25" y="0"/>
                  </a:lnTo>
                  <a:lnTo>
                    <a:pt x="0" y="59"/>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06" name=""/>
            <p:cNvSpPr/>
            <p:nvPr/>
          </p:nvSpPr>
          <p:spPr>
            <a:xfrm>
              <a:off x="4729320" y="4248000"/>
              <a:ext cx="101880" cy="39240"/>
            </a:xfrm>
            <a:custGeom>
              <a:avLst/>
              <a:gdLst/>
              <a:ahLst/>
              <a:rect l="l" t="t" r="r" b="b"/>
              <a:pathLst>
                <a:path w="378" h="209">
                  <a:moveTo>
                    <a:pt x="12" y="30"/>
                  </a:moveTo>
                  <a:lnTo>
                    <a:pt x="0" y="59"/>
                  </a:lnTo>
                  <a:lnTo>
                    <a:pt x="353" y="209"/>
                  </a:lnTo>
                  <a:lnTo>
                    <a:pt x="378" y="150"/>
                  </a:lnTo>
                  <a:lnTo>
                    <a:pt x="25" y="0"/>
                  </a:lnTo>
                  <a:lnTo>
                    <a:pt x="12" y="30"/>
                  </a:lnTo>
                  <a:close/>
                </a:path>
              </a:pathLst>
            </a:custGeom>
            <a:solidFill>
              <a:srgbClr val="d81e04"/>
            </a:solidFill>
            <a:ln w="28440">
              <a:solidFill>
                <a:srgbClr val="ccccff"/>
              </a:solidFill>
              <a:round/>
            </a:ln>
          </p:spPr>
          <p:style>
            <a:lnRef idx="0"/>
            <a:fillRef idx="0"/>
            <a:effectRef idx="0"/>
            <a:fontRef idx="minor"/>
          </p:style>
          <p:txBody>
            <a:bodyPr lIns="90000" rIns="90000" tIns="-7560" bIns="-7560" anchor="t">
              <a:noAutofit/>
            </a:bodyPr>
            <a:p>
              <a:endParaRPr b="0" lang="en-US" sz="2400" strike="noStrike" u="none">
                <a:solidFill>
                  <a:srgbClr val="000000"/>
                </a:solidFill>
                <a:effectLst/>
                <a:uFillTx/>
                <a:latin typeface="Times New Roman"/>
              </a:endParaRPr>
            </a:p>
          </p:txBody>
        </p:sp>
        <p:sp>
          <p:nvSpPr>
            <p:cNvPr id="207" name=""/>
            <p:cNvSpPr/>
            <p:nvPr/>
          </p:nvSpPr>
          <p:spPr>
            <a:xfrm>
              <a:off x="4723560" y="4248000"/>
              <a:ext cx="12240" cy="10800"/>
            </a:xfrm>
            <a:custGeom>
              <a:avLst/>
              <a:gdLst/>
              <a:ahLst/>
              <a:rect l="l" t="t" r="r" b="b"/>
              <a:pathLst>
                <a:path w="44" h="62">
                  <a:moveTo>
                    <a:pt x="44" y="3"/>
                  </a:moveTo>
                  <a:lnTo>
                    <a:pt x="36" y="2"/>
                  </a:lnTo>
                  <a:lnTo>
                    <a:pt x="30" y="0"/>
                  </a:lnTo>
                  <a:lnTo>
                    <a:pt x="23" y="2"/>
                  </a:lnTo>
                  <a:lnTo>
                    <a:pt x="18" y="3"/>
                  </a:lnTo>
                  <a:lnTo>
                    <a:pt x="13" y="6"/>
                  </a:lnTo>
                  <a:lnTo>
                    <a:pt x="9" y="11"/>
                  </a:lnTo>
                  <a:lnTo>
                    <a:pt x="5" y="15"/>
                  </a:lnTo>
                  <a:lnTo>
                    <a:pt x="2" y="20"/>
                  </a:lnTo>
                  <a:lnTo>
                    <a:pt x="0" y="25"/>
                  </a:lnTo>
                  <a:lnTo>
                    <a:pt x="0" y="32"/>
                  </a:lnTo>
                  <a:lnTo>
                    <a:pt x="0" y="37"/>
                  </a:lnTo>
                  <a:lnTo>
                    <a:pt x="1" y="44"/>
                  </a:lnTo>
                  <a:lnTo>
                    <a:pt x="4" y="49"/>
                  </a:lnTo>
                  <a:lnTo>
                    <a:pt x="8" y="54"/>
                  </a:lnTo>
                  <a:lnTo>
                    <a:pt x="13" y="58"/>
                  </a:lnTo>
                  <a:lnTo>
                    <a:pt x="19" y="62"/>
                  </a:lnTo>
                  <a:lnTo>
                    <a:pt x="44" y="3"/>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08" name=""/>
            <p:cNvSpPr/>
            <p:nvPr/>
          </p:nvSpPr>
          <p:spPr>
            <a:xfrm>
              <a:off x="4910400" y="4323240"/>
              <a:ext cx="13320" cy="10800"/>
            </a:xfrm>
            <a:custGeom>
              <a:avLst/>
              <a:gdLst/>
              <a:ahLst/>
              <a:rect l="l" t="t" r="r" b="b"/>
              <a:pathLst>
                <a:path w="52" h="58">
                  <a:moveTo>
                    <a:pt x="0" y="50"/>
                  </a:moveTo>
                  <a:lnTo>
                    <a:pt x="7" y="54"/>
                  </a:lnTo>
                  <a:lnTo>
                    <a:pt x="14" y="57"/>
                  </a:lnTo>
                  <a:lnTo>
                    <a:pt x="19" y="58"/>
                  </a:lnTo>
                  <a:lnTo>
                    <a:pt x="25" y="57"/>
                  </a:lnTo>
                  <a:lnTo>
                    <a:pt x="31" y="56"/>
                  </a:lnTo>
                  <a:lnTo>
                    <a:pt x="36" y="53"/>
                  </a:lnTo>
                  <a:lnTo>
                    <a:pt x="41" y="49"/>
                  </a:lnTo>
                  <a:lnTo>
                    <a:pt x="45" y="45"/>
                  </a:lnTo>
                  <a:lnTo>
                    <a:pt x="48" y="40"/>
                  </a:lnTo>
                  <a:lnTo>
                    <a:pt x="50" y="35"/>
                  </a:lnTo>
                  <a:lnTo>
                    <a:pt x="52" y="28"/>
                  </a:lnTo>
                  <a:lnTo>
                    <a:pt x="52" y="23"/>
                  </a:lnTo>
                  <a:lnTo>
                    <a:pt x="50" y="16"/>
                  </a:lnTo>
                  <a:lnTo>
                    <a:pt x="49" y="11"/>
                  </a:lnTo>
                  <a:lnTo>
                    <a:pt x="45" y="6"/>
                  </a:lnTo>
                  <a:lnTo>
                    <a:pt x="39" y="0"/>
                  </a:lnTo>
                  <a:lnTo>
                    <a:pt x="0" y="5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09" name=""/>
            <p:cNvSpPr/>
            <p:nvPr/>
          </p:nvSpPr>
          <p:spPr>
            <a:xfrm>
              <a:off x="4823280" y="4277880"/>
              <a:ext cx="96480" cy="54360"/>
            </a:xfrm>
            <a:custGeom>
              <a:avLst/>
              <a:gdLst/>
              <a:ahLst/>
              <a:rect l="l" t="t" r="r" b="b"/>
              <a:pathLst>
                <a:path w="359" h="295">
                  <a:moveTo>
                    <a:pt x="19" y="26"/>
                  </a:moveTo>
                  <a:lnTo>
                    <a:pt x="0" y="51"/>
                  </a:lnTo>
                  <a:lnTo>
                    <a:pt x="320" y="295"/>
                  </a:lnTo>
                  <a:lnTo>
                    <a:pt x="359" y="245"/>
                  </a:lnTo>
                  <a:lnTo>
                    <a:pt x="39" y="0"/>
                  </a:lnTo>
                  <a:lnTo>
                    <a:pt x="19" y="26"/>
                  </a:lnTo>
                  <a:close/>
                </a:path>
              </a:pathLst>
            </a:custGeom>
            <a:solidFill>
              <a:srgbClr val="d81e04"/>
            </a:solidFill>
            <a:ln w="28440">
              <a:solidFill>
                <a:srgbClr val="ccccff"/>
              </a:solidFill>
              <a:round/>
            </a:ln>
          </p:spPr>
          <p:style>
            <a:lnRef idx="0"/>
            <a:fillRef idx="0"/>
            <a:effectRef idx="0"/>
            <a:fontRef idx="minor"/>
          </p:style>
          <p:txBody>
            <a:bodyPr lIns="90000" rIns="90000" tIns="7560" bIns="7560" anchor="t">
              <a:noAutofit/>
            </a:bodyPr>
            <a:p>
              <a:endParaRPr b="0" lang="en-US" sz="2400" strike="noStrike" u="none">
                <a:solidFill>
                  <a:srgbClr val="000000"/>
                </a:solidFill>
                <a:effectLst/>
                <a:uFillTx/>
                <a:latin typeface="Times New Roman"/>
              </a:endParaRPr>
            </a:p>
          </p:txBody>
        </p:sp>
        <p:sp>
          <p:nvSpPr>
            <p:cNvPr id="210" name=""/>
            <p:cNvSpPr/>
            <p:nvPr/>
          </p:nvSpPr>
          <p:spPr>
            <a:xfrm>
              <a:off x="4820400" y="4275360"/>
              <a:ext cx="13320" cy="11880"/>
            </a:xfrm>
            <a:custGeom>
              <a:avLst/>
              <a:gdLst/>
              <a:ahLst/>
              <a:rect l="l" t="t" r="r" b="b"/>
              <a:pathLst>
                <a:path w="51" h="58">
                  <a:moveTo>
                    <a:pt x="51" y="7"/>
                  </a:moveTo>
                  <a:lnTo>
                    <a:pt x="45" y="3"/>
                  </a:lnTo>
                  <a:lnTo>
                    <a:pt x="38" y="1"/>
                  </a:lnTo>
                  <a:lnTo>
                    <a:pt x="31" y="0"/>
                  </a:lnTo>
                  <a:lnTo>
                    <a:pt x="26" y="0"/>
                  </a:lnTo>
                  <a:lnTo>
                    <a:pt x="20" y="3"/>
                  </a:lnTo>
                  <a:lnTo>
                    <a:pt x="14" y="5"/>
                  </a:lnTo>
                  <a:lnTo>
                    <a:pt x="10" y="9"/>
                  </a:lnTo>
                  <a:lnTo>
                    <a:pt x="6" y="13"/>
                  </a:lnTo>
                  <a:lnTo>
                    <a:pt x="3" y="19"/>
                  </a:lnTo>
                  <a:lnTo>
                    <a:pt x="1" y="24"/>
                  </a:lnTo>
                  <a:lnTo>
                    <a:pt x="0" y="29"/>
                  </a:lnTo>
                  <a:lnTo>
                    <a:pt x="0" y="36"/>
                  </a:lnTo>
                  <a:lnTo>
                    <a:pt x="0" y="41"/>
                  </a:lnTo>
                  <a:lnTo>
                    <a:pt x="3" y="47"/>
                  </a:lnTo>
                  <a:lnTo>
                    <a:pt x="6" y="53"/>
                  </a:lnTo>
                  <a:lnTo>
                    <a:pt x="12" y="58"/>
                  </a:lnTo>
                  <a:lnTo>
                    <a:pt x="51" y="7"/>
                  </a:lnTo>
                  <a:close/>
                </a:path>
              </a:pathLst>
            </a:custGeom>
            <a:solidFill>
              <a:srgbClr val="d81e04"/>
            </a:solidFill>
            <a:ln w="28440">
              <a:solidFill>
                <a:srgbClr val="ccccff"/>
              </a:solidFill>
              <a:round/>
            </a:ln>
          </p:spPr>
          <p:style>
            <a:lnRef idx="0"/>
            <a:fillRef idx="0"/>
            <a:effectRef idx="0"/>
            <a:fontRef idx="minor"/>
          </p:style>
          <p:txBody>
            <a:bodyPr lIns="90000" rIns="90000" tIns="-34920" bIns="-34920" anchor="t">
              <a:noAutofit/>
            </a:bodyPr>
            <a:p>
              <a:endParaRPr b="0" lang="en-US" sz="2400" strike="noStrike" u="none">
                <a:solidFill>
                  <a:srgbClr val="000000"/>
                </a:solidFill>
                <a:effectLst/>
                <a:uFillTx/>
                <a:latin typeface="Times New Roman"/>
              </a:endParaRPr>
            </a:p>
          </p:txBody>
        </p:sp>
        <p:sp>
          <p:nvSpPr>
            <p:cNvPr id="211" name=""/>
            <p:cNvSpPr/>
            <p:nvPr/>
          </p:nvSpPr>
          <p:spPr>
            <a:xfrm>
              <a:off x="5005800" y="4385880"/>
              <a:ext cx="14760" cy="10800"/>
            </a:xfrm>
            <a:custGeom>
              <a:avLst/>
              <a:gdLst/>
              <a:ahLst/>
              <a:rect l="l" t="t" r="r" b="b"/>
              <a:pathLst>
                <a:path w="54" h="55">
                  <a:moveTo>
                    <a:pt x="0" y="46"/>
                  </a:moveTo>
                  <a:lnTo>
                    <a:pt x="5" y="49"/>
                  </a:lnTo>
                  <a:lnTo>
                    <a:pt x="12" y="53"/>
                  </a:lnTo>
                  <a:lnTo>
                    <a:pt x="18" y="55"/>
                  </a:lnTo>
                  <a:lnTo>
                    <a:pt x="24" y="55"/>
                  </a:lnTo>
                  <a:lnTo>
                    <a:pt x="30" y="53"/>
                  </a:lnTo>
                  <a:lnTo>
                    <a:pt x="35" y="51"/>
                  </a:lnTo>
                  <a:lnTo>
                    <a:pt x="41" y="48"/>
                  </a:lnTo>
                  <a:lnTo>
                    <a:pt x="45" y="44"/>
                  </a:lnTo>
                  <a:lnTo>
                    <a:pt x="49" y="39"/>
                  </a:lnTo>
                  <a:lnTo>
                    <a:pt x="51" y="34"/>
                  </a:lnTo>
                  <a:lnTo>
                    <a:pt x="54" y="28"/>
                  </a:lnTo>
                  <a:lnTo>
                    <a:pt x="54" y="23"/>
                  </a:lnTo>
                  <a:lnTo>
                    <a:pt x="54" y="17"/>
                  </a:lnTo>
                  <a:lnTo>
                    <a:pt x="51" y="10"/>
                  </a:lnTo>
                  <a:lnTo>
                    <a:pt x="49" y="5"/>
                  </a:lnTo>
                  <a:lnTo>
                    <a:pt x="43" y="0"/>
                  </a:lnTo>
                  <a:lnTo>
                    <a:pt x="0" y="46"/>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12" name=""/>
            <p:cNvSpPr/>
            <p:nvPr/>
          </p:nvSpPr>
          <p:spPr>
            <a:xfrm>
              <a:off x="4909320" y="4323240"/>
              <a:ext cx="107280" cy="72000"/>
            </a:xfrm>
            <a:custGeom>
              <a:avLst/>
              <a:gdLst/>
              <a:ahLst/>
              <a:rect l="l" t="t" r="r" b="b"/>
              <a:pathLst>
                <a:path w="395" h="380">
                  <a:moveTo>
                    <a:pt x="22" y="23"/>
                  </a:moveTo>
                  <a:lnTo>
                    <a:pt x="0" y="47"/>
                  </a:lnTo>
                  <a:lnTo>
                    <a:pt x="352" y="380"/>
                  </a:lnTo>
                  <a:lnTo>
                    <a:pt x="395" y="334"/>
                  </a:lnTo>
                  <a:lnTo>
                    <a:pt x="43" y="0"/>
                  </a:lnTo>
                  <a:lnTo>
                    <a:pt x="22" y="23"/>
                  </a:lnTo>
                  <a:close/>
                </a:path>
              </a:pathLst>
            </a:custGeom>
            <a:solidFill>
              <a:srgbClr val="d81e04"/>
            </a:solidFill>
            <a:ln w="28440">
              <a:solidFill>
                <a:srgbClr val="ccccff"/>
              </a:solidFill>
              <a:round/>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213" name=""/>
            <p:cNvSpPr/>
            <p:nvPr/>
          </p:nvSpPr>
          <p:spPr>
            <a:xfrm>
              <a:off x="4907520" y="4321440"/>
              <a:ext cx="13320" cy="10800"/>
            </a:xfrm>
            <a:custGeom>
              <a:avLst/>
              <a:gdLst/>
              <a:ahLst/>
              <a:rect l="l" t="t" r="r" b="b"/>
              <a:pathLst>
                <a:path w="54" h="56">
                  <a:moveTo>
                    <a:pt x="54" y="9"/>
                  </a:moveTo>
                  <a:lnTo>
                    <a:pt x="49" y="5"/>
                  </a:lnTo>
                  <a:lnTo>
                    <a:pt x="42" y="2"/>
                  </a:lnTo>
                  <a:lnTo>
                    <a:pt x="36" y="1"/>
                  </a:lnTo>
                  <a:lnTo>
                    <a:pt x="30" y="0"/>
                  </a:lnTo>
                  <a:lnTo>
                    <a:pt x="24" y="1"/>
                  </a:lnTo>
                  <a:lnTo>
                    <a:pt x="19" y="4"/>
                  </a:lnTo>
                  <a:lnTo>
                    <a:pt x="13" y="6"/>
                  </a:lnTo>
                  <a:lnTo>
                    <a:pt x="9" y="10"/>
                  </a:lnTo>
                  <a:lnTo>
                    <a:pt x="6" y="15"/>
                  </a:lnTo>
                  <a:lnTo>
                    <a:pt x="3" y="21"/>
                  </a:lnTo>
                  <a:lnTo>
                    <a:pt x="2" y="26"/>
                  </a:lnTo>
                  <a:lnTo>
                    <a:pt x="0" y="32"/>
                  </a:lnTo>
                  <a:lnTo>
                    <a:pt x="0" y="38"/>
                  </a:lnTo>
                  <a:lnTo>
                    <a:pt x="3" y="44"/>
                  </a:lnTo>
                  <a:lnTo>
                    <a:pt x="6" y="50"/>
                  </a:lnTo>
                  <a:lnTo>
                    <a:pt x="11" y="56"/>
                  </a:lnTo>
                  <a:lnTo>
                    <a:pt x="54" y="9"/>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14" name=""/>
            <p:cNvSpPr/>
            <p:nvPr/>
          </p:nvSpPr>
          <p:spPr>
            <a:xfrm>
              <a:off x="5091840" y="4464720"/>
              <a:ext cx="15840" cy="9000"/>
            </a:xfrm>
            <a:custGeom>
              <a:avLst/>
              <a:gdLst/>
              <a:ahLst/>
              <a:rect l="l" t="t" r="r" b="b"/>
              <a:pathLst>
                <a:path w="58" h="52">
                  <a:moveTo>
                    <a:pt x="0" y="39"/>
                  </a:moveTo>
                  <a:lnTo>
                    <a:pt x="5" y="44"/>
                  </a:lnTo>
                  <a:lnTo>
                    <a:pt x="10" y="48"/>
                  </a:lnTo>
                  <a:lnTo>
                    <a:pt x="17" y="51"/>
                  </a:lnTo>
                  <a:lnTo>
                    <a:pt x="22" y="52"/>
                  </a:lnTo>
                  <a:lnTo>
                    <a:pt x="29" y="51"/>
                  </a:lnTo>
                  <a:lnTo>
                    <a:pt x="34" y="49"/>
                  </a:lnTo>
                  <a:lnTo>
                    <a:pt x="39" y="48"/>
                  </a:lnTo>
                  <a:lnTo>
                    <a:pt x="44" y="44"/>
                  </a:lnTo>
                  <a:lnTo>
                    <a:pt x="48" y="40"/>
                  </a:lnTo>
                  <a:lnTo>
                    <a:pt x="52" y="35"/>
                  </a:lnTo>
                  <a:lnTo>
                    <a:pt x="55" y="30"/>
                  </a:lnTo>
                  <a:lnTo>
                    <a:pt x="56" y="24"/>
                  </a:lnTo>
                  <a:lnTo>
                    <a:pt x="58" y="19"/>
                  </a:lnTo>
                  <a:lnTo>
                    <a:pt x="56" y="13"/>
                  </a:lnTo>
                  <a:lnTo>
                    <a:pt x="54" y="6"/>
                  </a:lnTo>
                  <a:lnTo>
                    <a:pt x="50" y="0"/>
                  </a:lnTo>
                  <a:lnTo>
                    <a:pt x="0" y="39"/>
                  </a:lnTo>
                  <a:close/>
                </a:path>
              </a:pathLst>
            </a:custGeom>
            <a:solidFill>
              <a:srgbClr val="d81e04"/>
            </a:solidFill>
            <a:ln w="28440">
              <a:solidFill>
                <a:srgbClr val="ccccff"/>
              </a:solidFill>
              <a:round/>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215" name=""/>
            <p:cNvSpPr/>
            <p:nvPr/>
          </p:nvSpPr>
          <p:spPr>
            <a:xfrm>
              <a:off x="5004360" y="4386960"/>
              <a:ext cx="100800" cy="82800"/>
            </a:xfrm>
            <a:custGeom>
              <a:avLst/>
              <a:gdLst/>
              <a:ahLst/>
              <a:rect l="l" t="t" r="r" b="b"/>
              <a:pathLst>
                <a:path w="371" h="451">
                  <a:moveTo>
                    <a:pt x="26" y="20"/>
                  </a:moveTo>
                  <a:lnTo>
                    <a:pt x="0" y="40"/>
                  </a:lnTo>
                  <a:lnTo>
                    <a:pt x="321" y="451"/>
                  </a:lnTo>
                  <a:lnTo>
                    <a:pt x="371" y="412"/>
                  </a:lnTo>
                  <a:lnTo>
                    <a:pt x="51" y="0"/>
                  </a:lnTo>
                  <a:lnTo>
                    <a:pt x="26" y="2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16" name=""/>
            <p:cNvSpPr/>
            <p:nvPr/>
          </p:nvSpPr>
          <p:spPr>
            <a:xfrm>
              <a:off x="5003280" y="4384440"/>
              <a:ext cx="14760" cy="9360"/>
            </a:xfrm>
            <a:custGeom>
              <a:avLst/>
              <a:gdLst/>
              <a:ahLst/>
              <a:rect l="l" t="t" r="r" b="b"/>
              <a:pathLst>
                <a:path w="58" h="52">
                  <a:moveTo>
                    <a:pt x="58" y="12"/>
                  </a:moveTo>
                  <a:lnTo>
                    <a:pt x="53" y="7"/>
                  </a:lnTo>
                  <a:lnTo>
                    <a:pt x="46" y="3"/>
                  </a:lnTo>
                  <a:lnTo>
                    <a:pt x="41" y="0"/>
                  </a:lnTo>
                  <a:lnTo>
                    <a:pt x="35" y="0"/>
                  </a:lnTo>
                  <a:lnTo>
                    <a:pt x="29" y="0"/>
                  </a:lnTo>
                  <a:lnTo>
                    <a:pt x="24" y="2"/>
                  </a:lnTo>
                  <a:lnTo>
                    <a:pt x="18" y="4"/>
                  </a:lnTo>
                  <a:lnTo>
                    <a:pt x="14" y="7"/>
                  </a:lnTo>
                  <a:lnTo>
                    <a:pt x="8" y="11"/>
                  </a:lnTo>
                  <a:lnTo>
                    <a:pt x="6" y="16"/>
                  </a:lnTo>
                  <a:lnTo>
                    <a:pt x="2" y="21"/>
                  </a:lnTo>
                  <a:lnTo>
                    <a:pt x="0" y="27"/>
                  </a:lnTo>
                  <a:lnTo>
                    <a:pt x="0" y="33"/>
                  </a:lnTo>
                  <a:lnTo>
                    <a:pt x="2" y="40"/>
                  </a:lnTo>
                  <a:lnTo>
                    <a:pt x="3" y="45"/>
                  </a:lnTo>
                  <a:lnTo>
                    <a:pt x="7" y="52"/>
                  </a:lnTo>
                  <a:lnTo>
                    <a:pt x="58" y="12"/>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17" name=""/>
            <p:cNvSpPr/>
            <p:nvPr/>
          </p:nvSpPr>
          <p:spPr>
            <a:xfrm>
              <a:off x="5187240" y="4553280"/>
              <a:ext cx="16200" cy="9360"/>
            </a:xfrm>
            <a:custGeom>
              <a:avLst/>
              <a:gdLst/>
              <a:ahLst/>
              <a:rect l="l" t="t" r="r" b="b"/>
              <a:pathLst>
                <a:path w="59" h="51">
                  <a:moveTo>
                    <a:pt x="0" y="38"/>
                  </a:moveTo>
                  <a:lnTo>
                    <a:pt x="5" y="43"/>
                  </a:lnTo>
                  <a:lnTo>
                    <a:pt x="10" y="47"/>
                  </a:lnTo>
                  <a:lnTo>
                    <a:pt x="17" y="50"/>
                  </a:lnTo>
                  <a:lnTo>
                    <a:pt x="22" y="51"/>
                  </a:lnTo>
                  <a:lnTo>
                    <a:pt x="29" y="51"/>
                  </a:lnTo>
                  <a:lnTo>
                    <a:pt x="34" y="50"/>
                  </a:lnTo>
                  <a:lnTo>
                    <a:pt x="39" y="48"/>
                  </a:lnTo>
                  <a:lnTo>
                    <a:pt x="44" y="45"/>
                  </a:lnTo>
                  <a:lnTo>
                    <a:pt x="50" y="41"/>
                  </a:lnTo>
                  <a:lnTo>
                    <a:pt x="54" y="37"/>
                  </a:lnTo>
                  <a:lnTo>
                    <a:pt x="56" y="31"/>
                  </a:lnTo>
                  <a:lnTo>
                    <a:pt x="57" y="26"/>
                  </a:lnTo>
                  <a:lnTo>
                    <a:pt x="59" y="20"/>
                  </a:lnTo>
                  <a:lnTo>
                    <a:pt x="57" y="13"/>
                  </a:lnTo>
                  <a:lnTo>
                    <a:pt x="55" y="6"/>
                  </a:lnTo>
                  <a:lnTo>
                    <a:pt x="52" y="0"/>
                  </a:lnTo>
                  <a:lnTo>
                    <a:pt x="0" y="38"/>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18" name=""/>
            <p:cNvSpPr/>
            <p:nvPr/>
          </p:nvSpPr>
          <p:spPr>
            <a:xfrm>
              <a:off x="5091840" y="4464720"/>
              <a:ext cx="110160" cy="96480"/>
            </a:xfrm>
            <a:custGeom>
              <a:avLst/>
              <a:gdLst/>
              <a:ahLst/>
              <a:rect l="l" t="t" r="r" b="b"/>
              <a:pathLst>
                <a:path w="405" h="515">
                  <a:moveTo>
                    <a:pt x="27" y="18"/>
                  </a:moveTo>
                  <a:lnTo>
                    <a:pt x="0" y="37"/>
                  </a:lnTo>
                  <a:lnTo>
                    <a:pt x="353" y="515"/>
                  </a:lnTo>
                  <a:lnTo>
                    <a:pt x="405" y="477"/>
                  </a:lnTo>
                  <a:lnTo>
                    <a:pt x="53" y="0"/>
                  </a:lnTo>
                  <a:lnTo>
                    <a:pt x="27" y="18"/>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 name=""/>
            <p:cNvSpPr/>
            <p:nvPr/>
          </p:nvSpPr>
          <p:spPr>
            <a:xfrm>
              <a:off x="5088960" y="4460400"/>
              <a:ext cx="16200" cy="9360"/>
            </a:xfrm>
            <a:custGeom>
              <a:avLst/>
              <a:gdLst/>
              <a:ahLst/>
              <a:rect l="l" t="t" r="r" b="b"/>
              <a:pathLst>
                <a:path w="59" h="52">
                  <a:moveTo>
                    <a:pt x="59" y="15"/>
                  </a:moveTo>
                  <a:lnTo>
                    <a:pt x="54" y="8"/>
                  </a:lnTo>
                  <a:lnTo>
                    <a:pt x="48" y="4"/>
                  </a:lnTo>
                  <a:lnTo>
                    <a:pt x="42" y="2"/>
                  </a:lnTo>
                  <a:lnTo>
                    <a:pt x="37" y="0"/>
                  </a:lnTo>
                  <a:lnTo>
                    <a:pt x="30" y="0"/>
                  </a:lnTo>
                  <a:lnTo>
                    <a:pt x="25" y="2"/>
                  </a:lnTo>
                  <a:lnTo>
                    <a:pt x="20" y="4"/>
                  </a:lnTo>
                  <a:lnTo>
                    <a:pt x="14" y="7"/>
                  </a:lnTo>
                  <a:lnTo>
                    <a:pt x="9" y="11"/>
                  </a:lnTo>
                  <a:lnTo>
                    <a:pt x="5" y="16"/>
                  </a:lnTo>
                  <a:lnTo>
                    <a:pt x="2" y="21"/>
                  </a:lnTo>
                  <a:lnTo>
                    <a:pt x="1" y="27"/>
                  </a:lnTo>
                  <a:lnTo>
                    <a:pt x="0" y="33"/>
                  </a:lnTo>
                  <a:lnTo>
                    <a:pt x="1" y="40"/>
                  </a:lnTo>
                  <a:lnTo>
                    <a:pt x="4" y="45"/>
                  </a:lnTo>
                  <a:lnTo>
                    <a:pt x="6" y="52"/>
                  </a:lnTo>
                  <a:lnTo>
                    <a:pt x="59" y="15"/>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20" name=""/>
            <p:cNvSpPr/>
            <p:nvPr/>
          </p:nvSpPr>
          <p:spPr>
            <a:xfrm>
              <a:off x="5274360" y="4654080"/>
              <a:ext cx="16200" cy="9360"/>
            </a:xfrm>
            <a:custGeom>
              <a:avLst/>
              <a:gdLst/>
              <a:ahLst/>
              <a:rect l="l" t="t" r="r" b="b"/>
              <a:pathLst>
                <a:path w="59" h="48">
                  <a:moveTo>
                    <a:pt x="0" y="33"/>
                  </a:moveTo>
                  <a:lnTo>
                    <a:pt x="4" y="39"/>
                  </a:lnTo>
                  <a:lnTo>
                    <a:pt x="9" y="43"/>
                  </a:lnTo>
                  <a:lnTo>
                    <a:pt x="14" y="46"/>
                  </a:lnTo>
                  <a:lnTo>
                    <a:pt x="20" y="48"/>
                  </a:lnTo>
                  <a:lnTo>
                    <a:pt x="26" y="48"/>
                  </a:lnTo>
                  <a:lnTo>
                    <a:pt x="33" y="48"/>
                  </a:lnTo>
                  <a:lnTo>
                    <a:pt x="38" y="46"/>
                  </a:lnTo>
                  <a:lnTo>
                    <a:pt x="43" y="43"/>
                  </a:lnTo>
                  <a:lnTo>
                    <a:pt x="49" y="40"/>
                  </a:lnTo>
                  <a:lnTo>
                    <a:pt x="53" y="35"/>
                  </a:lnTo>
                  <a:lnTo>
                    <a:pt x="55" y="31"/>
                  </a:lnTo>
                  <a:lnTo>
                    <a:pt x="58" y="26"/>
                  </a:lnTo>
                  <a:lnTo>
                    <a:pt x="59" y="19"/>
                  </a:lnTo>
                  <a:lnTo>
                    <a:pt x="59" y="13"/>
                  </a:lnTo>
                  <a:lnTo>
                    <a:pt x="58" y="6"/>
                  </a:lnTo>
                  <a:lnTo>
                    <a:pt x="54" y="0"/>
                  </a:lnTo>
                  <a:lnTo>
                    <a:pt x="0" y="33"/>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21" name=""/>
            <p:cNvSpPr/>
            <p:nvPr/>
          </p:nvSpPr>
          <p:spPr>
            <a:xfrm>
              <a:off x="5187240" y="4554720"/>
              <a:ext cx="102240" cy="106200"/>
            </a:xfrm>
            <a:custGeom>
              <a:avLst/>
              <a:gdLst/>
              <a:ahLst/>
              <a:rect l="l" t="t" r="r" b="b"/>
              <a:pathLst>
                <a:path w="375" h="566">
                  <a:moveTo>
                    <a:pt x="28" y="18"/>
                  </a:moveTo>
                  <a:lnTo>
                    <a:pt x="0" y="33"/>
                  </a:lnTo>
                  <a:lnTo>
                    <a:pt x="321" y="566"/>
                  </a:lnTo>
                  <a:lnTo>
                    <a:pt x="375" y="533"/>
                  </a:lnTo>
                  <a:lnTo>
                    <a:pt x="56" y="0"/>
                  </a:lnTo>
                  <a:lnTo>
                    <a:pt x="28" y="18"/>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2" name=""/>
            <p:cNvSpPr/>
            <p:nvPr/>
          </p:nvSpPr>
          <p:spPr>
            <a:xfrm>
              <a:off x="5185800" y="4551840"/>
              <a:ext cx="16200" cy="7920"/>
            </a:xfrm>
            <a:custGeom>
              <a:avLst/>
              <a:gdLst/>
              <a:ahLst/>
              <a:rect l="l" t="t" r="r" b="b"/>
              <a:pathLst>
                <a:path w="61" h="48">
                  <a:moveTo>
                    <a:pt x="61" y="15"/>
                  </a:moveTo>
                  <a:lnTo>
                    <a:pt x="55" y="10"/>
                  </a:lnTo>
                  <a:lnTo>
                    <a:pt x="51" y="5"/>
                  </a:lnTo>
                  <a:lnTo>
                    <a:pt x="45" y="2"/>
                  </a:lnTo>
                  <a:lnTo>
                    <a:pt x="39" y="1"/>
                  </a:lnTo>
                  <a:lnTo>
                    <a:pt x="33" y="0"/>
                  </a:lnTo>
                  <a:lnTo>
                    <a:pt x="28" y="1"/>
                  </a:lnTo>
                  <a:lnTo>
                    <a:pt x="22" y="2"/>
                  </a:lnTo>
                  <a:lnTo>
                    <a:pt x="17" y="5"/>
                  </a:lnTo>
                  <a:lnTo>
                    <a:pt x="12" y="9"/>
                  </a:lnTo>
                  <a:lnTo>
                    <a:pt x="8" y="13"/>
                  </a:lnTo>
                  <a:lnTo>
                    <a:pt x="4" y="17"/>
                  </a:lnTo>
                  <a:lnTo>
                    <a:pt x="1" y="23"/>
                  </a:lnTo>
                  <a:lnTo>
                    <a:pt x="0" y="29"/>
                  </a:lnTo>
                  <a:lnTo>
                    <a:pt x="0" y="35"/>
                  </a:lnTo>
                  <a:lnTo>
                    <a:pt x="3" y="42"/>
                  </a:lnTo>
                  <a:lnTo>
                    <a:pt x="5" y="48"/>
                  </a:lnTo>
                  <a:lnTo>
                    <a:pt x="61" y="15"/>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23" name=""/>
            <p:cNvSpPr/>
            <p:nvPr/>
          </p:nvSpPr>
          <p:spPr>
            <a:xfrm>
              <a:off x="5371200" y="4761720"/>
              <a:ext cx="15840" cy="9360"/>
            </a:xfrm>
            <a:custGeom>
              <a:avLst/>
              <a:gdLst/>
              <a:ahLst/>
              <a:rect l="l" t="t" r="r" b="b"/>
              <a:pathLst>
                <a:path w="59" h="50">
                  <a:moveTo>
                    <a:pt x="0" y="34"/>
                  </a:moveTo>
                  <a:lnTo>
                    <a:pt x="4" y="40"/>
                  </a:lnTo>
                  <a:lnTo>
                    <a:pt x="9" y="45"/>
                  </a:lnTo>
                  <a:lnTo>
                    <a:pt x="15" y="48"/>
                  </a:lnTo>
                  <a:lnTo>
                    <a:pt x="21" y="49"/>
                  </a:lnTo>
                  <a:lnTo>
                    <a:pt x="26" y="50"/>
                  </a:lnTo>
                  <a:lnTo>
                    <a:pt x="33" y="49"/>
                  </a:lnTo>
                  <a:lnTo>
                    <a:pt x="38" y="48"/>
                  </a:lnTo>
                  <a:lnTo>
                    <a:pt x="44" y="45"/>
                  </a:lnTo>
                  <a:lnTo>
                    <a:pt x="49" y="41"/>
                  </a:lnTo>
                  <a:lnTo>
                    <a:pt x="53" y="37"/>
                  </a:lnTo>
                  <a:lnTo>
                    <a:pt x="55" y="32"/>
                  </a:lnTo>
                  <a:lnTo>
                    <a:pt x="58" y="27"/>
                  </a:lnTo>
                  <a:lnTo>
                    <a:pt x="59" y="20"/>
                  </a:lnTo>
                  <a:lnTo>
                    <a:pt x="59" y="13"/>
                  </a:lnTo>
                  <a:lnTo>
                    <a:pt x="58" y="7"/>
                  </a:lnTo>
                  <a:lnTo>
                    <a:pt x="54" y="0"/>
                  </a:lnTo>
                  <a:lnTo>
                    <a:pt x="0" y="34"/>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24" name=""/>
            <p:cNvSpPr/>
            <p:nvPr/>
          </p:nvSpPr>
          <p:spPr>
            <a:xfrm>
              <a:off x="5274360" y="4654080"/>
              <a:ext cx="111600" cy="113040"/>
            </a:xfrm>
            <a:custGeom>
              <a:avLst/>
              <a:gdLst/>
              <a:ahLst/>
              <a:rect l="l" t="t" r="r" b="b"/>
              <a:pathLst>
                <a:path w="406" h="605">
                  <a:moveTo>
                    <a:pt x="26" y="15"/>
                  </a:moveTo>
                  <a:lnTo>
                    <a:pt x="0" y="33"/>
                  </a:lnTo>
                  <a:lnTo>
                    <a:pt x="352" y="605"/>
                  </a:lnTo>
                  <a:lnTo>
                    <a:pt x="406" y="571"/>
                  </a:lnTo>
                  <a:lnTo>
                    <a:pt x="54" y="0"/>
                  </a:lnTo>
                  <a:lnTo>
                    <a:pt x="26" y="15"/>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5" name=""/>
            <p:cNvSpPr/>
            <p:nvPr/>
          </p:nvSpPr>
          <p:spPr>
            <a:xfrm>
              <a:off x="5272920" y="4649760"/>
              <a:ext cx="16200" cy="10800"/>
            </a:xfrm>
            <a:custGeom>
              <a:avLst/>
              <a:gdLst/>
              <a:ahLst/>
              <a:rect l="l" t="t" r="r" b="b"/>
              <a:pathLst>
                <a:path w="59" h="49">
                  <a:moveTo>
                    <a:pt x="59" y="16"/>
                  </a:moveTo>
                  <a:lnTo>
                    <a:pt x="55" y="9"/>
                  </a:lnTo>
                  <a:lnTo>
                    <a:pt x="50" y="5"/>
                  </a:lnTo>
                  <a:lnTo>
                    <a:pt x="44" y="1"/>
                  </a:lnTo>
                  <a:lnTo>
                    <a:pt x="38" y="0"/>
                  </a:lnTo>
                  <a:lnTo>
                    <a:pt x="33" y="0"/>
                  </a:lnTo>
                  <a:lnTo>
                    <a:pt x="26" y="0"/>
                  </a:lnTo>
                  <a:lnTo>
                    <a:pt x="21" y="3"/>
                  </a:lnTo>
                  <a:lnTo>
                    <a:pt x="15" y="5"/>
                  </a:lnTo>
                  <a:lnTo>
                    <a:pt x="10" y="8"/>
                  </a:lnTo>
                  <a:lnTo>
                    <a:pt x="6" y="13"/>
                  </a:lnTo>
                  <a:lnTo>
                    <a:pt x="2" y="18"/>
                  </a:lnTo>
                  <a:lnTo>
                    <a:pt x="1" y="24"/>
                  </a:lnTo>
                  <a:lnTo>
                    <a:pt x="0" y="29"/>
                  </a:lnTo>
                  <a:lnTo>
                    <a:pt x="0" y="35"/>
                  </a:lnTo>
                  <a:lnTo>
                    <a:pt x="1" y="42"/>
                  </a:lnTo>
                  <a:lnTo>
                    <a:pt x="5" y="49"/>
                  </a:lnTo>
                  <a:lnTo>
                    <a:pt x="59" y="16"/>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26" name=""/>
            <p:cNvSpPr/>
            <p:nvPr/>
          </p:nvSpPr>
          <p:spPr>
            <a:xfrm>
              <a:off x="5458680" y="4874760"/>
              <a:ext cx="16200" cy="7920"/>
            </a:xfrm>
            <a:custGeom>
              <a:avLst/>
              <a:gdLst/>
              <a:ahLst/>
              <a:rect l="l" t="t" r="r" b="b"/>
              <a:pathLst>
                <a:path w="61" h="47">
                  <a:moveTo>
                    <a:pt x="0" y="30"/>
                  </a:moveTo>
                  <a:lnTo>
                    <a:pt x="6" y="37"/>
                  </a:lnTo>
                  <a:lnTo>
                    <a:pt x="9" y="41"/>
                  </a:lnTo>
                  <a:lnTo>
                    <a:pt x="15" y="45"/>
                  </a:lnTo>
                  <a:lnTo>
                    <a:pt x="21" y="47"/>
                  </a:lnTo>
                  <a:lnTo>
                    <a:pt x="27" y="47"/>
                  </a:lnTo>
                  <a:lnTo>
                    <a:pt x="33" y="47"/>
                  </a:lnTo>
                  <a:lnTo>
                    <a:pt x="38" y="46"/>
                  </a:lnTo>
                  <a:lnTo>
                    <a:pt x="44" y="43"/>
                  </a:lnTo>
                  <a:lnTo>
                    <a:pt x="49" y="41"/>
                  </a:lnTo>
                  <a:lnTo>
                    <a:pt x="53" y="35"/>
                  </a:lnTo>
                  <a:lnTo>
                    <a:pt x="57" y="31"/>
                  </a:lnTo>
                  <a:lnTo>
                    <a:pt x="59" y="26"/>
                  </a:lnTo>
                  <a:lnTo>
                    <a:pt x="61" y="20"/>
                  </a:lnTo>
                  <a:lnTo>
                    <a:pt x="61" y="14"/>
                  </a:lnTo>
                  <a:lnTo>
                    <a:pt x="59" y="6"/>
                  </a:lnTo>
                  <a:lnTo>
                    <a:pt x="57" y="0"/>
                  </a:lnTo>
                  <a:lnTo>
                    <a:pt x="0" y="30"/>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27" name=""/>
            <p:cNvSpPr/>
            <p:nvPr/>
          </p:nvSpPr>
          <p:spPr>
            <a:xfrm>
              <a:off x="5371200" y="4761720"/>
              <a:ext cx="101880" cy="118080"/>
            </a:xfrm>
            <a:custGeom>
              <a:avLst/>
              <a:gdLst/>
              <a:ahLst/>
              <a:rect l="l" t="t" r="r" b="b"/>
              <a:pathLst>
                <a:path w="376" h="628">
                  <a:moveTo>
                    <a:pt x="27" y="14"/>
                  </a:moveTo>
                  <a:lnTo>
                    <a:pt x="0" y="29"/>
                  </a:lnTo>
                  <a:lnTo>
                    <a:pt x="319" y="628"/>
                  </a:lnTo>
                  <a:lnTo>
                    <a:pt x="376" y="598"/>
                  </a:lnTo>
                  <a:lnTo>
                    <a:pt x="56" y="0"/>
                  </a:lnTo>
                  <a:lnTo>
                    <a:pt x="27" y="14"/>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 name=""/>
            <p:cNvSpPr/>
            <p:nvPr/>
          </p:nvSpPr>
          <p:spPr>
            <a:xfrm>
              <a:off x="5369760" y="4758840"/>
              <a:ext cx="16200" cy="7920"/>
            </a:xfrm>
            <a:custGeom>
              <a:avLst/>
              <a:gdLst/>
              <a:ahLst/>
              <a:rect l="l" t="t" r="r" b="b"/>
              <a:pathLst>
                <a:path w="60" h="47">
                  <a:moveTo>
                    <a:pt x="60" y="18"/>
                  </a:moveTo>
                  <a:lnTo>
                    <a:pt x="56" y="11"/>
                  </a:lnTo>
                  <a:lnTo>
                    <a:pt x="51" y="6"/>
                  </a:lnTo>
                  <a:lnTo>
                    <a:pt x="46" y="3"/>
                  </a:lnTo>
                  <a:lnTo>
                    <a:pt x="41" y="1"/>
                  </a:lnTo>
                  <a:lnTo>
                    <a:pt x="34" y="0"/>
                  </a:lnTo>
                  <a:lnTo>
                    <a:pt x="29" y="1"/>
                  </a:lnTo>
                  <a:lnTo>
                    <a:pt x="22" y="2"/>
                  </a:lnTo>
                  <a:lnTo>
                    <a:pt x="17" y="5"/>
                  </a:lnTo>
                  <a:lnTo>
                    <a:pt x="12" y="7"/>
                  </a:lnTo>
                  <a:lnTo>
                    <a:pt x="8" y="11"/>
                  </a:lnTo>
                  <a:lnTo>
                    <a:pt x="4" y="17"/>
                  </a:lnTo>
                  <a:lnTo>
                    <a:pt x="1" y="22"/>
                  </a:lnTo>
                  <a:lnTo>
                    <a:pt x="0" y="27"/>
                  </a:lnTo>
                  <a:lnTo>
                    <a:pt x="0" y="34"/>
                  </a:lnTo>
                  <a:lnTo>
                    <a:pt x="1" y="40"/>
                  </a:lnTo>
                  <a:lnTo>
                    <a:pt x="4" y="47"/>
                  </a:lnTo>
                  <a:lnTo>
                    <a:pt x="60" y="18"/>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29" name=""/>
            <p:cNvSpPr/>
            <p:nvPr/>
          </p:nvSpPr>
          <p:spPr>
            <a:xfrm>
              <a:off x="5553720" y="4989240"/>
              <a:ext cx="16200" cy="9360"/>
            </a:xfrm>
            <a:custGeom>
              <a:avLst/>
              <a:gdLst/>
              <a:ahLst/>
              <a:rect l="l" t="t" r="r" b="b"/>
              <a:pathLst>
                <a:path w="59" h="49">
                  <a:moveTo>
                    <a:pt x="0" y="31"/>
                  </a:moveTo>
                  <a:lnTo>
                    <a:pt x="4" y="38"/>
                  </a:lnTo>
                  <a:lnTo>
                    <a:pt x="9" y="42"/>
                  </a:lnTo>
                  <a:lnTo>
                    <a:pt x="14" y="46"/>
                  </a:lnTo>
                  <a:lnTo>
                    <a:pt x="19" y="47"/>
                  </a:lnTo>
                  <a:lnTo>
                    <a:pt x="26" y="49"/>
                  </a:lnTo>
                  <a:lnTo>
                    <a:pt x="31" y="47"/>
                  </a:lnTo>
                  <a:lnTo>
                    <a:pt x="38" y="46"/>
                  </a:lnTo>
                  <a:lnTo>
                    <a:pt x="43" y="43"/>
                  </a:lnTo>
                  <a:lnTo>
                    <a:pt x="48" y="41"/>
                  </a:lnTo>
                  <a:lnTo>
                    <a:pt x="52" y="35"/>
                  </a:lnTo>
                  <a:lnTo>
                    <a:pt x="55" y="31"/>
                  </a:lnTo>
                  <a:lnTo>
                    <a:pt x="58" y="26"/>
                  </a:lnTo>
                  <a:lnTo>
                    <a:pt x="59" y="20"/>
                  </a:lnTo>
                  <a:lnTo>
                    <a:pt x="59" y="13"/>
                  </a:lnTo>
                  <a:lnTo>
                    <a:pt x="58" y="6"/>
                  </a:lnTo>
                  <a:lnTo>
                    <a:pt x="55" y="0"/>
                  </a:lnTo>
                  <a:lnTo>
                    <a:pt x="0" y="31"/>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30" name=""/>
            <p:cNvSpPr/>
            <p:nvPr/>
          </p:nvSpPr>
          <p:spPr>
            <a:xfrm>
              <a:off x="5458680" y="4874760"/>
              <a:ext cx="110160" cy="119520"/>
            </a:xfrm>
            <a:custGeom>
              <a:avLst/>
              <a:gdLst/>
              <a:ahLst/>
              <a:rect l="l" t="t" r="r" b="b"/>
              <a:pathLst>
                <a:path w="407" h="642">
                  <a:moveTo>
                    <a:pt x="27" y="16"/>
                  </a:moveTo>
                  <a:lnTo>
                    <a:pt x="0" y="31"/>
                  </a:lnTo>
                  <a:lnTo>
                    <a:pt x="352" y="642"/>
                  </a:lnTo>
                  <a:lnTo>
                    <a:pt x="407" y="611"/>
                  </a:lnTo>
                  <a:lnTo>
                    <a:pt x="55" y="0"/>
                  </a:lnTo>
                  <a:lnTo>
                    <a:pt x="27" y="16"/>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1" name=""/>
            <p:cNvSpPr/>
            <p:nvPr/>
          </p:nvSpPr>
          <p:spPr>
            <a:xfrm>
              <a:off x="5456880" y="4870800"/>
              <a:ext cx="16200" cy="9000"/>
            </a:xfrm>
            <a:custGeom>
              <a:avLst/>
              <a:gdLst/>
              <a:ahLst/>
              <a:rect l="l" t="t" r="r" b="b"/>
              <a:pathLst>
                <a:path w="61" h="48">
                  <a:moveTo>
                    <a:pt x="61" y="17"/>
                  </a:moveTo>
                  <a:lnTo>
                    <a:pt x="57" y="10"/>
                  </a:lnTo>
                  <a:lnTo>
                    <a:pt x="52" y="5"/>
                  </a:lnTo>
                  <a:lnTo>
                    <a:pt x="46" y="2"/>
                  </a:lnTo>
                  <a:lnTo>
                    <a:pt x="40" y="1"/>
                  </a:lnTo>
                  <a:lnTo>
                    <a:pt x="34" y="0"/>
                  </a:lnTo>
                  <a:lnTo>
                    <a:pt x="28" y="0"/>
                  </a:lnTo>
                  <a:lnTo>
                    <a:pt x="23" y="2"/>
                  </a:lnTo>
                  <a:lnTo>
                    <a:pt x="17" y="5"/>
                  </a:lnTo>
                  <a:lnTo>
                    <a:pt x="12" y="8"/>
                  </a:lnTo>
                  <a:lnTo>
                    <a:pt x="8" y="12"/>
                  </a:lnTo>
                  <a:lnTo>
                    <a:pt x="4" y="17"/>
                  </a:lnTo>
                  <a:lnTo>
                    <a:pt x="2" y="22"/>
                  </a:lnTo>
                  <a:lnTo>
                    <a:pt x="0" y="29"/>
                  </a:lnTo>
                  <a:lnTo>
                    <a:pt x="0" y="34"/>
                  </a:lnTo>
                  <a:lnTo>
                    <a:pt x="3" y="42"/>
                  </a:lnTo>
                  <a:lnTo>
                    <a:pt x="6" y="48"/>
                  </a:lnTo>
                  <a:lnTo>
                    <a:pt x="61" y="17"/>
                  </a:lnTo>
                  <a:close/>
                </a:path>
              </a:pathLst>
            </a:custGeom>
            <a:solidFill>
              <a:srgbClr val="d81e04"/>
            </a:solidFill>
            <a:ln w="28440">
              <a:solidFill>
                <a:srgbClr val="ccccff"/>
              </a:solidFill>
              <a:round/>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232" name=""/>
            <p:cNvSpPr/>
            <p:nvPr/>
          </p:nvSpPr>
          <p:spPr>
            <a:xfrm>
              <a:off x="5641200" y="5104800"/>
              <a:ext cx="16200" cy="8280"/>
            </a:xfrm>
            <a:custGeom>
              <a:avLst/>
              <a:gdLst/>
              <a:ahLst/>
              <a:rect l="l" t="t" r="r" b="b"/>
              <a:pathLst>
                <a:path w="61" h="48">
                  <a:moveTo>
                    <a:pt x="0" y="30"/>
                  </a:moveTo>
                  <a:lnTo>
                    <a:pt x="4" y="37"/>
                  </a:lnTo>
                  <a:lnTo>
                    <a:pt x="9" y="41"/>
                  </a:lnTo>
                  <a:lnTo>
                    <a:pt x="15" y="45"/>
                  </a:lnTo>
                  <a:lnTo>
                    <a:pt x="20" y="46"/>
                  </a:lnTo>
                  <a:lnTo>
                    <a:pt x="25" y="48"/>
                  </a:lnTo>
                  <a:lnTo>
                    <a:pt x="32" y="48"/>
                  </a:lnTo>
                  <a:lnTo>
                    <a:pt x="37" y="46"/>
                  </a:lnTo>
                  <a:lnTo>
                    <a:pt x="44" y="44"/>
                  </a:lnTo>
                  <a:lnTo>
                    <a:pt x="47" y="41"/>
                  </a:lnTo>
                  <a:lnTo>
                    <a:pt x="53" y="37"/>
                  </a:lnTo>
                  <a:lnTo>
                    <a:pt x="55" y="32"/>
                  </a:lnTo>
                  <a:lnTo>
                    <a:pt x="58" y="27"/>
                  </a:lnTo>
                  <a:lnTo>
                    <a:pt x="61" y="21"/>
                  </a:lnTo>
                  <a:lnTo>
                    <a:pt x="61" y="15"/>
                  </a:lnTo>
                  <a:lnTo>
                    <a:pt x="59" y="8"/>
                  </a:lnTo>
                  <a:lnTo>
                    <a:pt x="57" y="0"/>
                  </a:lnTo>
                  <a:lnTo>
                    <a:pt x="0" y="30"/>
                  </a:lnTo>
                  <a:close/>
                </a:path>
              </a:pathLst>
            </a:custGeom>
            <a:solidFill>
              <a:srgbClr val="d81e04"/>
            </a:solidFill>
            <a:ln w="28440">
              <a:solidFill>
                <a:srgbClr val="ccccff"/>
              </a:solidFill>
              <a:round/>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33" name=""/>
            <p:cNvSpPr/>
            <p:nvPr/>
          </p:nvSpPr>
          <p:spPr>
            <a:xfrm>
              <a:off x="5553720" y="4989240"/>
              <a:ext cx="102240" cy="121320"/>
            </a:xfrm>
            <a:custGeom>
              <a:avLst/>
              <a:gdLst/>
              <a:ahLst/>
              <a:rect l="l" t="t" r="r" b="b"/>
              <a:pathLst>
                <a:path w="378" h="641">
                  <a:moveTo>
                    <a:pt x="29" y="15"/>
                  </a:moveTo>
                  <a:lnTo>
                    <a:pt x="0" y="29"/>
                  </a:lnTo>
                  <a:lnTo>
                    <a:pt x="321" y="641"/>
                  </a:lnTo>
                  <a:lnTo>
                    <a:pt x="378" y="611"/>
                  </a:lnTo>
                  <a:lnTo>
                    <a:pt x="57" y="0"/>
                  </a:lnTo>
                  <a:lnTo>
                    <a:pt x="29" y="15"/>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4" name=""/>
            <p:cNvSpPr/>
            <p:nvPr/>
          </p:nvSpPr>
          <p:spPr>
            <a:xfrm>
              <a:off x="5552640" y="4986360"/>
              <a:ext cx="16200" cy="8280"/>
            </a:xfrm>
            <a:custGeom>
              <a:avLst/>
              <a:gdLst/>
              <a:ahLst/>
              <a:rect l="l" t="t" r="r" b="b"/>
              <a:pathLst>
                <a:path w="60" h="46">
                  <a:moveTo>
                    <a:pt x="60" y="17"/>
                  </a:moveTo>
                  <a:lnTo>
                    <a:pt x="56" y="11"/>
                  </a:lnTo>
                  <a:lnTo>
                    <a:pt x="52" y="5"/>
                  </a:lnTo>
                  <a:lnTo>
                    <a:pt x="46" y="3"/>
                  </a:lnTo>
                  <a:lnTo>
                    <a:pt x="40" y="0"/>
                  </a:lnTo>
                  <a:lnTo>
                    <a:pt x="35" y="0"/>
                  </a:lnTo>
                  <a:lnTo>
                    <a:pt x="28" y="0"/>
                  </a:lnTo>
                  <a:lnTo>
                    <a:pt x="23" y="1"/>
                  </a:lnTo>
                  <a:lnTo>
                    <a:pt x="18" y="4"/>
                  </a:lnTo>
                  <a:lnTo>
                    <a:pt x="13" y="7"/>
                  </a:lnTo>
                  <a:lnTo>
                    <a:pt x="7" y="11"/>
                  </a:lnTo>
                  <a:lnTo>
                    <a:pt x="5" y="16"/>
                  </a:lnTo>
                  <a:lnTo>
                    <a:pt x="2" y="21"/>
                  </a:lnTo>
                  <a:lnTo>
                    <a:pt x="0" y="26"/>
                  </a:lnTo>
                  <a:lnTo>
                    <a:pt x="0" y="33"/>
                  </a:lnTo>
                  <a:lnTo>
                    <a:pt x="1" y="40"/>
                  </a:lnTo>
                  <a:lnTo>
                    <a:pt x="3" y="46"/>
                  </a:lnTo>
                  <a:lnTo>
                    <a:pt x="60" y="17"/>
                  </a:lnTo>
                  <a:close/>
                </a:path>
              </a:pathLst>
            </a:custGeom>
            <a:solidFill>
              <a:srgbClr val="d81e04"/>
            </a:solidFill>
            <a:ln w="28440">
              <a:solidFill>
                <a:srgbClr val="ccccff"/>
              </a:solidFill>
              <a:round/>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35" name=""/>
            <p:cNvSpPr/>
            <p:nvPr/>
          </p:nvSpPr>
          <p:spPr>
            <a:xfrm>
              <a:off x="5736600" y="5216760"/>
              <a:ext cx="16200" cy="7920"/>
            </a:xfrm>
            <a:custGeom>
              <a:avLst/>
              <a:gdLst/>
              <a:ahLst/>
              <a:rect l="l" t="t" r="r" b="b"/>
              <a:pathLst>
                <a:path w="61" h="49">
                  <a:moveTo>
                    <a:pt x="0" y="33"/>
                  </a:moveTo>
                  <a:lnTo>
                    <a:pt x="6" y="39"/>
                  </a:lnTo>
                  <a:lnTo>
                    <a:pt x="10" y="44"/>
                  </a:lnTo>
                  <a:lnTo>
                    <a:pt x="16" y="46"/>
                  </a:lnTo>
                  <a:lnTo>
                    <a:pt x="21" y="49"/>
                  </a:lnTo>
                  <a:lnTo>
                    <a:pt x="27" y="49"/>
                  </a:lnTo>
                  <a:lnTo>
                    <a:pt x="33" y="49"/>
                  </a:lnTo>
                  <a:lnTo>
                    <a:pt x="38" y="46"/>
                  </a:lnTo>
                  <a:lnTo>
                    <a:pt x="44" y="44"/>
                  </a:lnTo>
                  <a:lnTo>
                    <a:pt x="49" y="41"/>
                  </a:lnTo>
                  <a:lnTo>
                    <a:pt x="53" y="37"/>
                  </a:lnTo>
                  <a:lnTo>
                    <a:pt x="57" y="32"/>
                  </a:lnTo>
                  <a:lnTo>
                    <a:pt x="60" y="27"/>
                  </a:lnTo>
                  <a:lnTo>
                    <a:pt x="61" y="20"/>
                  </a:lnTo>
                  <a:lnTo>
                    <a:pt x="61" y="14"/>
                  </a:lnTo>
                  <a:lnTo>
                    <a:pt x="60" y="7"/>
                  </a:lnTo>
                  <a:lnTo>
                    <a:pt x="56" y="0"/>
                  </a:lnTo>
                  <a:lnTo>
                    <a:pt x="0" y="33"/>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36" name=""/>
            <p:cNvSpPr/>
            <p:nvPr/>
          </p:nvSpPr>
          <p:spPr>
            <a:xfrm>
              <a:off x="5641200" y="5103720"/>
              <a:ext cx="111600" cy="118080"/>
            </a:xfrm>
            <a:custGeom>
              <a:avLst/>
              <a:gdLst/>
              <a:ahLst/>
              <a:rect l="l" t="t" r="r" b="b"/>
              <a:pathLst>
                <a:path w="408" h="633">
                  <a:moveTo>
                    <a:pt x="28" y="17"/>
                  </a:moveTo>
                  <a:lnTo>
                    <a:pt x="0" y="33"/>
                  </a:lnTo>
                  <a:lnTo>
                    <a:pt x="352" y="633"/>
                  </a:lnTo>
                  <a:lnTo>
                    <a:pt x="408" y="600"/>
                  </a:lnTo>
                  <a:lnTo>
                    <a:pt x="55" y="0"/>
                  </a:lnTo>
                  <a:lnTo>
                    <a:pt x="28" y="17"/>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 name=""/>
            <p:cNvSpPr/>
            <p:nvPr/>
          </p:nvSpPr>
          <p:spPr>
            <a:xfrm>
              <a:off x="5639760" y="5100840"/>
              <a:ext cx="16200" cy="9360"/>
            </a:xfrm>
            <a:custGeom>
              <a:avLst/>
              <a:gdLst/>
              <a:ahLst/>
              <a:rect l="l" t="t" r="r" b="b"/>
              <a:pathLst>
                <a:path w="59" h="49">
                  <a:moveTo>
                    <a:pt x="59" y="16"/>
                  </a:moveTo>
                  <a:lnTo>
                    <a:pt x="55" y="11"/>
                  </a:lnTo>
                  <a:lnTo>
                    <a:pt x="50" y="5"/>
                  </a:lnTo>
                  <a:lnTo>
                    <a:pt x="45" y="3"/>
                  </a:lnTo>
                  <a:lnTo>
                    <a:pt x="38" y="0"/>
                  </a:lnTo>
                  <a:lnTo>
                    <a:pt x="33" y="0"/>
                  </a:lnTo>
                  <a:lnTo>
                    <a:pt x="26" y="0"/>
                  </a:lnTo>
                  <a:lnTo>
                    <a:pt x="21" y="3"/>
                  </a:lnTo>
                  <a:lnTo>
                    <a:pt x="16" y="5"/>
                  </a:lnTo>
                  <a:lnTo>
                    <a:pt x="11" y="8"/>
                  </a:lnTo>
                  <a:lnTo>
                    <a:pt x="7" y="13"/>
                  </a:lnTo>
                  <a:lnTo>
                    <a:pt x="4" y="17"/>
                  </a:lnTo>
                  <a:lnTo>
                    <a:pt x="2" y="23"/>
                  </a:lnTo>
                  <a:lnTo>
                    <a:pt x="0" y="29"/>
                  </a:lnTo>
                  <a:lnTo>
                    <a:pt x="0" y="36"/>
                  </a:lnTo>
                  <a:lnTo>
                    <a:pt x="2" y="42"/>
                  </a:lnTo>
                  <a:lnTo>
                    <a:pt x="4" y="49"/>
                  </a:lnTo>
                  <a:lnTo>
                    <a:pt x="59" y="16"/>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38" name=""/>
            <p:cNvSpPr/>
            <p:nvPr/>
          </p:nvSpPr>
          <p:spPr>
            <a:xfrm>
              <a:off x="5824080" y="5324400"/>
              <a:ext cx="15840" cy="9360"/>
            </a:xfrm>
            <a:custGeom>
              <a:avLst/>
              <a:gdLst/>
              <a:ahLst/>
              <a:rect l="l" t="t" r="r" b="b"/>
              <a:pathLst>
                <a:path w="60" h="47">
                  <a:moveTo>
                    <a:pt x="0" y="32"/>
                  </a:moveTo>
                  <a:lnTo>
                    <a:pt x="5" y="37"/>
                  </a:lnTo>
                  <a:lnTo>
                    <a:pt x="9" y="42"/>
                  </a:lnTo>
                  <a:lnTo>
                    <a:pt x="14" y="45"/>
                  </a:lnTo>
                  <a:lnTo>
                    <a:pt x="21" y="47"/>
                  </a:lnTo>
                  <a:lnTo>
                    <a:pt x="26" y="47"/>
                  </a:lnTo>
                  <a:lnTo>
                    <a:pt x="33" y="47"/>
                  </a:lnTo>
                  <a:lnTo>
                    <a:pt x="38" y="46"/>
                  </a:lnTo>
                  <a:lnTo>
                    <a:pt x="43" y="43"/>
                  </a:lnTo>
                  <a:lnTo>
                    <a:pt x="48" y="41"/>
                  </a:lnTo>
                  <a:lnTo>
                    <a:pt x="52" y="35"/>
                  </a:lnTo>
                  <a:lnTo>
                    <a:pt x="56" y="32"/>
                  </a:lnTo>
                  <a:lnTo>
                    <a:pt x="59" y="26"/>
                  </a:lnTo>
                  <a:lnTo>
                    <a:pt x="60" y="20"/>
                  </a:lnTo>
                  <a:lnTo>
                    <a:pt x="60" y="13"/>
                  </a:lnTo>
                  <a:lnTo>
                    <a:pt x="59" y="7"/>
                  </a:lnTo>
                  <a:lnTo>
                    <a:pt x="56" y="0"/>
                  </a:lnTo>
                  <a:lnTo>
                    <a:pt x="0" y="32"/>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39" name=""/>
            <p:cNvSpPr/>
            <p:nvPr/>
          </p:nvSpPr>
          <p:spPr>
            <a:xfrm>
              <a:off x="5736600" y="5216760"/>
              <a:ext cx="103320" cy="114120"/>
            </a:xfrm>
            <a:custGeom>
              <a:avLst/>
              <a:gdLst/>
              <a:ahLst/>
              <a:rect l="l" t="t" r="r" b="b"/>
              <a:pathLst>
                <a:path w="376" h="610">
                  <a:moveTo>
                    <a:pt x="28" y="14"/>
                  </a:moveTo>
                  <a:lnTo>
                    <a:pt x="0" y="30"/>
                  </a:lnTo>
                  <a:lnTo>
                    <a:pt x="320" y="610"/>
                  </a:lnTo>
                  <a:lnTo>
                    <a:pt x="376" y="578"/>
                  </a:lnTo>
                  <a:lnTo>
                    <a:pt x="56" y="0"/>
                  </a:lnTo>
                  <a:lnTo>
                    <a:pt x="28" y="14"/>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 name=""/>
            <p:cNvSpPr/>
            <p:nvPr/>
          </p:nvSpPr>
          <p:spPr>
            <a:xfrm>
              <a:off x="5736600" y="5213880"/>
              <a:ext cx="16200" cy="7920"/>
            </a:xfrm>
            <a:custGeom>
              <a:avLst/>
              <a:gdLst/>
              <a:ahLst/>
              <a:rect l="l" t="t" r="r" b="b"/>
              <a:pathLst>
                <a:path w="60" h="47">
                  <a:moveTo>
                    <a:pt x="60" y="17"/>
                  </a:moveTo>
                  <a:lnTo>
                    <a:pt x="56" y="10"/>
                  </a:lnTo>
                  <a:lnTo>
                    <a:pt x="52" y="5"/>
                  </a:lnTo>
                  <a:lnTo>
                    <a:pt x="45" y="2"/>
                  </a:lnTo>
                  <a:lnTo>
                    <a:pt x="40" y="0"/>
                  </a:lnTo>
                  <a:lnTo>
                    <a:pt x="35" y="0"/>
                  </a:lnTo>
                  <a:lnTo>
                    <a:pt x="28" y="0"/>
                  </a:lnTo>
                  <a:lnTo>
                    <a:pt x="23" y="1"/>
                  </a:lnTo>
                  <a:lnTo>
                    <a:pt x="16" y="4"/>
                  </a:lnTo>
                  <a:lnTo>
                    <a:pt x="12" y="8"/>
                  </a:lnTo>
                  <a:lnTo>
                    <a:pt x="7" y="12"/>
                  </a:lnTo>
                  <a:lnTo>
                    <a:pt x="4" y="15"/>
                  </a:lnTo>
                  <a:lnTo>
                    <a:pt x="2" y="21"/>
                  </a:lnTo>
                  <a:lnTo>
                    <a:pt x="0" y="27"/>
                  </a:lnTo>
                  <a:lnTo>
                    <a:pt x="0" y="34"/>
                  </a:lnTo>
                  <a:lnTo>
                    <a:pt x="2" y="40"/>
                  </a:lnTo>
                  <a:lnTo>
                    <a:pt x="4" y="47"/>
                  </a:lnTo>
                  <a:lnTo>
                    <a:pt x="60" y="17"/>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41" name=""/>
            <p:cNvSpPr/>
            <p:nvPr/>
          </p:nvSpPr>
          <p:spPr>
            <a:xfrm>
              <a:off x="5920560" y="5426640"/>
              <a:ext cx="16200" cy="10800"/>
            </a:xfrm>
            <a:custGeom>
              <a:avLst/>
              <a:gdLst/>
              <a:ahLst/>
              <a:rect l="l" t="t" r="r" b="b"/>
              <a:pathLst>
                <a:path w="59" h="50">
                  <a:moveTo>
                    <a:pt x="0" y="35"/>
                  </a:moveTo>
                  <a:lnTo>
                    <a:pt x="6" y="40"/>
                  </a:lnTo>
                  <a:lnTo>
                    <a:pt x="11" y="44"/>
                  </a:lnTo>
                  <a:lnTo>
                    <a:pt x="16" y="48"/>
                  </a:lnTo>
                  <a:lnTo>
                    <a:pt x="21" y="50"/>
                  </a:lnTo>
                  <a:lnTo>
                    <a:pt x="28" y="50"/>
                  </a:lnTo>
                  <a:lnTo>
                    <a:pt x="33" y="50"/>
                  </a:lnTo>
                  <a:lnTo>
                    <a:pt x="40" y="47"/>
                  </a:lnTo>
                  <a:lnTo>
                    <a:pt x="45" y="44"/>
                  </a:lnTo>
                  <a:lnTo>
                    <a:pt x="49" y="40"/>
                  </a:lnTo>
                  <a:lnTo>
                    <a:pt x="53" y="36"/>
                  </a:lnTo>
                  <a:lnTo>
                    <a:pt x="57" y="31"/>
                  </a:lnTo>
                  <a:lnTo>
                    <a:pt x="58" y="26"/>
                  </a:lnTo>
                  <a:lnTo>
                    <a:pt x="59" y="19"/>
                  </a:lnTo>
                  <a:lnTo>
                    <a:pt x="59" y="13"/>
                  </a:lnTo>
                  <a:lnTo>
                    <a:pt x="58" y="6"/>
                  </a:lnTo>
                  <a:lnTo>
                    <a:pt x="54" y="0"/>
                  </a:lnTo>
                  <a:lnTo>
                    <a:pt x="0" y="35"/>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42" name=""/>
            <p:cNvSpPr/>
            <p:nvPr/>
          </p:nvSpPr>
          <p:spPr>
            <a:xfrm>
              <a:off x="5824080" y="5324400"/>
              <a:ext cx="111600" cy="110160"/>
            </a:xfrm>
            <a:custGeom>
              <a:avLst/>
              <a:gdLst/>
              <a:ahLst/>
              <a:rect l="l" t="t" r="r" b="b"/>
              <a:pathLst>
                <a:path w="406" h="583">
                  <a:moveTo>
                    <a:pt x="28" y="17"/>
                  </a:moveTo>
                  <a:lnTo>
                    <a:pt x="0" y="34"/>
                  </a:lnTo>
                  <a:lnTo>
                    <a:pt x="352" y="583"/>
                  </a:lnTo>
                  <a:lnTo>
                    <a:pt x="406" y="548"/>
                  </a:lnTo>
                  <a:lnTo>
                    <a:pt x="54" y="0"/>
                  </a:lnTo>
                  <a:lnTo>
                    <a:pt x="28" y="17"/>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 name=""/>
            <p:cNvSpPr/>
            <p:nvPr/>
          </p:nvSpPr>
          <p:spPr>
            <a:xfrm>
              <a:off x="5824080" y="5321520"/>
              <a:ext cx="14760" cy="9360"/>
            </a:xfrm>
            <a:custGeom>
              <a:avLst/>
              <a:gdLst/>
              <a:ahLst/>
              <a:rect l="l" t="t" r="r" b="b"/>
              <a:pathLst>
                <a:path w="59" h="50">
                  <a:moveTo>
                    <a:pt x="59" y="16"/>
                  </a:moveTo>
                  <a:lnTo>
                    <a:pt x="55" y="9"/>
                  </a:lnTo>
                  <a:lnTo>
                    <a:pt x="50" y="5"/>
                  </a:lnTo>
                  <a:lnTo>
                    <a:pt x="43" y="3"/>
                  </a:lnTo>
                  <a:lnTo>
                    <a:pt x="38" y="0"/>
                  </a:lnTo>
                  <a:lnTo>
                    <a:pt x="31" y="0"/>
                  </a:lnTo>
                  <a:lnTo>
                    <a:pt x="26" y="1"/>
                  </a:lnTo>
                  <a:lnTo>
                    <a:pt x="21" y="3"/>
                  </a:lnTo>
                  <a:lnTo>
                    <a:pt x="16" y="5"/>
                  </a:lnTo>
                  <a:lnTo>
                    <a:pt x="10" y="9"/>
                  </a:lnTo>
                  <a:lnTo>
                    <a:pt x="6" y="13"/>
                  </a:lnTo>
                  <a:lnTo>
                    <a:pt x="2" y="18"/>
                  </a:lnTo>
                  <a:lnTo>
                    <a:pt x="1" y="25"/>
                  </a:lnTo>
                  <a:lnTo>
                    <a:pt x="0" y="30"/>
                  </a:lnTo>
                  <a:lnTo>
                    <a:pt x="0" y="37"/>
                  </a:lnTo>
                  <a:lnTo>
                    <a:pt x="2" y="43"/>
                  </a:lnTo>
                  <a:lnTo>
                    <a:pt x="5" y="50"/>
                  </a:lnTo>
                  <a:lnTo>
                    <a:pt x="59" y="16"/>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44" name=""/>
            <p:cNvSpPr/>
            <p:nvPr/>
          </p:nvSpPr>
          <p:spPr>
            <a:xfrm>
              <a:off x="6008040" y="5524560"/>
              <a:ext cx="16200" cy="9360"/>
            </a:xfrm>
            <a:custGeom>
              <a:avLst/>
              <a:gdLst/>
              <a:ahLst/>
              <a:rect l="l" t="t" r="r" b="b"/>
              <a:pathLst>
                <a:path w="60" h="49">
                  <a:moveTo>
                    <a:pt x="0" y="33"/>
                  </a:moveTo>
                  <a:lnTo>
                    <a:pt x="5" y="40"/>
                  </a:lnTo>
                  <a:lnTo>
                    <a:pt x="10" y="44"/>
                  </a:lnTo>
                  <a:lnTo>
                    <a:pt x="15" y="48"/>
                  </a:lnTo>
                  <a:lnTo>
                    <a:pt x="22" y="49"/>
                  </a:lnTo>
                  <a:lnTo>
                    <a:pt x="27" y="49"/>
                  </a:lnTo>
                  <a:lnTo>
                    <a:pt x="34" y="49"/>
                  </a:lnTo>
                  <a:lnTo>
                    <a:pt x="39" y="46"/>
                  </a:lnTo>
                  <a:lnTo>
                    <a:pt x="44" y="44"/>
                  </a:lnTo>
                  <a:lnTo>
                    <a:pt x="50" y="41"/>
                  </a:lnTo>
                  <a:lnTo>
                    <a:pt x="54" y="36"/>
                  </a:lnTo>
                  <a:lnTo>
                    <a:pt x="56" y="31"/>
                  </a:lnTo>
                  <a:lnTo>
                    <a:pt x="59" y="25"/>
                  </a:lnTo>
                  <a:lnTo>
                    <a:pt x="60" y="20"/>
                  </a:lnTo>
                  <a:lnTo>
                    <a:pt x="60" y="14"/>
                  </a:lnTo>
                  <a:lnTo>
                    <a:pt x="57" y="7"/>
                  </a:lnTo>
                  <a:lnTo>
                    <a:pt x="55" y="0"/>
                  </a:lnTo>
                  <a:lnTo>
                    <a:pt x="0" y="33"/>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45" name=""/>
            <p:cNvSpPr/>
            <p:nvPr/>
          </p:nvSpPr>
          <p:spPr>
            <a:xfrm>
              <a:off x="5920560" y="5426640"/>
              <a:ext cx="101880" cy="104400"/>
            </a:xfrm>
            <a:custGeom>
              <a:avLst/>
              <a:gdLst/>
              <a:ahLst/>
              <a:rect l="l" t="t" r="r" b="b"/>
              <a:pathLst>
                <a:path w="375" h="545">
                  <a:moveTo>
                    <a:pt x="28" y="17"/>
                  </a:moveTo>
                  <a:lnTo>
                    <a:pt x="0" y="33"/>
                  </a:lnTo>
                  <a:lnTo>
                    <a:pt x="320" y="545"/>
                  </a:lnTo>
                  <a:lnTo>
                    <a:pt x="375" y="512"/>
                  </a:lnTo>
                  <a:lnTo>
                    <a:pt x="54" y="0"/>
                  </a:lnTo>
                  <a:lnTo>
                    <a:pt x="28" y="17"/>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 name=""/>
            <p:cNvSpPr/>
            <p:nvPr/>
          </p:nvSpPr>
          <p:spPr>
            <a:xfrm>
              <a:off x="5919120" y="5424840"/>
              <a:ext cx="16200" cy="9360"/>
            </a:xfrm>
            <a:custGeom>
              <a:avLst/>
              <a:gdLst/>
              <a:ahLst/>
              <a:rect l="l" t="t" r="r" b="b"/>
              <a:pathLst>
                <a:path w="59" h="49">
                  <a:moveTo>
                    <a:pt x="59" y="16"/>
                  </a:moveTo>
                  <a:lnTo>
                    <a:pt x="55" y="9"/>
                  </a:lnTo>
                  <a:lnTo>
                    <a:pt x="50" y="5"/>
                  </a:lnTo>
                  <a:lnTo>
                    <a:pt x="45" y="2"/>
                  </a:lnTo>
                  <a:lnTo>
                    <a:pt x="38" y="0"/>
                  </a:lnTo>
                  <a:lnTo>
                    <a:pt x="33" y="0"/>
                  </a:lnTo>
                  <a:lnTo>
                    <a:pt x="26" y="0"/>
                  </a:lnTo>
                  <a:lnTo>
                    <a:pt x="21" y="3"/>
                  </a:lnTo>
                  <a:lnTo>
                    <a:pt x="16" y="5"/>
                  </a:lnTo>
                  <a:lnTo>
                    <a:pt x="11" y="9"/>
                  </a:lnTo>
                  <a:lnTo>
                    <a:pt x="7" y="13"/>
                  </a:lnTo>
                  <a:lnTo>
                    <a:pt x="3" y="19"/>
                  </a:lnTo>
                  <a:lnTo>
                    <a:pt x="1" y="24"/>
                  </a:lnTo>
                  <a:lnTo>
                    <a:pt x="0" y="29"/>
                  </a:lnTo>
                  <a:lnTo>
                    <a:pt x="0" y="36"/>
                  </a:lnTo>
                  <a:lnTo>
                    <a:pt x="1" y="42"/>
                  </a:lnTo>
                  <a:lnTo>
                    <a:pt x="5" y="49"/>
                  </a:lnTo>
                  <a:lnTo>
                    <a:pt x="59" y="16"/>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47" name=""/>
            <p:cNvSpPr/>
            <p:nvPr/>
          </p:nvSpPr>
          <p:spPr>
            <a:xfrm>
              <a:off x="6103440" y="5613120"/>
              <a:ext cx="15840" cy="9360"/>
            </a:xfrm>
            <a:custGeom>
              <a:avLst/>
              <a:gdLst/>
              <a:ahLst/>
              <a:rect l="l" t="t" r="r" b="b"/>
              <a:pathLst>
                <a:path w="59" h="51">
                  <a:moveTo>
                    <a:pt x="0" y="38"/>
                  </a:moveTo>
                  <a:lnTo>
                    <a:pt x="5" y="43"/>
                  </a:lnTo>
                  <a:lnTo>
                    <a:pt x="12" y="47"/>
                  </a:lnTo>
                  <a:lnTo>
                    <a:pt x="17" y="50"/>
                  </a:lnTo>
                  <a:lnTo>
                    <a:pt x="23" y="51"/>
                  </a:lnTo>
                  <a:lnTo>
                    <a:pt x="29" y="51"/>
                  </a:lnTo>
                  <a:lnTo>
                    <a:pt x="34" y="50"/>
                  </a:lnTo>
                  <a:lnTo>
                    <a:pt x="41" y="47"/>
                  </a:lnTo>
                  <a:lnTo>
                    <a:pt x="46" y="44"/>
                  </a:lnTo>
                  <a:lnTo>
                    <a:pt x="50" y="40"/>
                  </a:lnTo>
                  <a:lnTo>
                    <a:pt x="54" y="36"/>
                  </a:lnTo>
                  <a:lnTo>
                    <a:pt x="57" y="31"/>
                  </a:lnTo>
                  <a:lnTo>
                    <a:pt x="58" y="25"/>
                  </a:lnTo>
                  <a:lnTo>
                    <a:pt x="59" y="19"/>
                  </a:lnTo>
                  <a:lnTo>
                    <a:pt x="58" y="13"/>
                  </a:lnTo>
                  <a:lnTo>
                    <a:pt x="55" y="6"/>
                  </a:lnTo>
                  <a:lnTo>
                    <a:pt x="51" y="0"/>
                  </a:lnTo>
                  <a:lnTo>
                    <a:pt x="0" y="38"/>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48" name=""/>
            <p:cNvSpPr/>
            <p:nvPr/>
          </p:nvSpPr>
          <p:spPr>
            <a:xfrm>
              <a:off x="6009120" y="5524560"/>
              <a:ext cx="109080" cy="93960"/>
            </a:xfrm>
            <a:custGeom>
              <a:avLst/>
              <a:gdLst/>
              <a:ahLst/>
              <a:rect l="l" t="t" r="r" b="b"/>
              <a:pathLst>
                <a:path w="402" h="510">
                  <a:moveTo>
                    <a:pt x="25" y="20"/>
                  </a:moveTo>
                  <a:lnTo>
                    <a:pt x="0" y="38"/>
                  </a:lnTo>
                  <a:lnTo>
                    <a:pt x="351" y="510"/>
                  </a:lnTo>
                  <a:lnTo>
                    <a:pt x="402" y="472"/>
                  </a:lnTo>
                  <a:lnTo>
                    <a:pt x="52" y="0"/>
                  </a:lnTo>
                  <a:lnTo>
                    <a:pt x="25" y="20"/>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 name=""/>
            <p:cNvSpPr/>
            <p:nvPr/>
          </p:nvSpPr>
          <p:spPr>
            <a:xfrm>
              <a:off x="6006240" y="5521680"/>
              <a:ext cx="15120" cy="9360"/>
            </a:xfrm>
            <a:custGeom>
              <a:avLst/>
              <a:gdLst/>
              <a:ahLst/>
              <a:rect l="l" t="t" r="r" b="b"/>
              <a:pathLst>
                <a:path w="60" h="51">
                  <a:moveTo>
                    <a:pt x="60" y="13"/>
                  </a:moveTo>
                  <a:lnTo>
                    <a:pt x="54" y="8"/>
                  </a:lnTo>
                  <a:lnTo>
                    <a:pt x="49" y="4"/>
                  </a:lnTo>
                  <a:lnTo>
                    <a:pt x="42" y="1"/>
                  </a:lnTo>
                  <a:lnTo>
                    <a:pt x="37" y="0"/>
                  </a:lnTo>
                  <a:lnTo>
                    <a:pt x="31" y="0"/>
                  </a:lnTo>
                  <a:lnTo>
                    <a:pt x="25" y="1"/>
                  </a:lnTo>
                  <a:lnTo>
                    <a:pt x="19" y="4"/>
                  </a:lnTo>
                  <a:lnTo>
                    <a:pt x="15" y="6"/>
                  </a:lnTo>
                  <a:lnTo>
                    <a:pt x="10" y="10"/>
                  </a:lnTo>
                  <a:lnTo>
                    <a:pt x="6" y="15"/>
                  </a:lnTo>
                  <a:lnTo>
                    <a:pt x="3" y="21"/>
                  </a:lnTo>
                  <a:lnTo>
                    <a:pt x="2" y="26"/>
                  </a:lnTo>
                  <a:lnTo>
                    <a:pt x="0" y="33"/>
                  </a:lnTo>
                  <a:lnTo>
                    <a:pt x="2" y="38"/>
                  </a:lnTo>
                  <a:lnTo>
                    <a:pt x="4" y="44"/>
                  </a:lnTo>
                  <a:lnTo>
                    <a:pt x="8" y="51"/>
                  </a:lnTo>
                  <a:lnTo>
                    <a:pt x="60" y="13"/>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50" name=""/>
            <p:cNvSpPr/>
            <p:nvPr/>
          </p:nvSpPr>
          <p:spPr>
            <a:xfrm>
              <a:off x="6103440" y="5613120"/>
              <a:ext cx="101880" cy="86760"/>
            </a:xfrm>
            <a:custGeom>
              <a:avLst/>
              <a:gdLst/>
              <a:ahLst/>
              <a:rect l="l" t="t" r="r" b="b"/>
              <a:pathLst>
                <a:path w="372" h="466">
                  <a:moveTo>
                    <a:pt x="26" y="19"/>
                  </a:moveTo>
                  <a:lnTo>
                    <a:pt x="0" y="38"/>
                  </a:lnTo>
                  <a:lnTo>
                    <a:pt x="321" y="466"/>
                  </a:lnTo>
                  <a:lnTo>
                    <a:pt x="372" y="428"/>
                  </a:lnTo>
                  <a:lnTo>
                    <a:pt x="51" y="0"/>
                  </a:lnTo>
                  <a:lnTo>
                    <a:pt x="26" y="19"/>
                  </a:lnTo>
                  <a:close/>
                </a:path>
              </a:pathLst>
            </a:custGeom>
            <a:solidFill>
              <a:srgbClr val="d81e04"/>
            </a:solidFill>
            <a:ln w="28440">
              <a:solidFill>
                <a:srgbClr val="ccccff"/>
              </a:solidFill>
              <a:round/>
            </a:ln>
          </p:spPr>
          <p:style>
            <a:lnRef idx="0"/>
            <a:fillRef idx="0"/>
            <a:effectRef idx="0"/>
            <a:fontRef idx="minor"/>
          </p:style>
          <p:txBody>
            <a:bodyPr lIns="90000" rIns="90000" tIns="39960" bIns="39960" anchor="t">
              <a:noAutofit/>
            </a:bodyPr>
            <a:p>
              <a:endParaRPr b="0" lang="en-US" sz="2400" strike="noStrike" u="none">
                <a:solidFill>
                  <a:srgbClr val="000000"/>
                </a:solidFill>
                <a:effectLst/>
                <a:uFillTx/>
                <a:latin typeface="Times New Roman"/>
              </a:endParaRPr>
            </a:p>
          </p:txBody>
        </p:sp>
        <p:sp>
          <p:nvSpPr>
            <p:cNvPr id="251" name=""/>
            <p:cNvSpPr/>
            <p:nvPr/>
          </p:nvSpPr>
          <p:spPr>
            <a:xfrm>
              <a:off x="6102000" y="5610240"/>
              <a:ext cx="16200" cy="8280"/>
            </a:xfrm>
            <a:custGeom>
              <a:avLst/>
              <a:gdLst/>
              <a:ahLst/>
              <a:rect l="l" t="t" r="r" b="b"/>
              <a:pathLst>
                <a:path w="57" h="52">
                  <a:moveTo>
                    <a:pt x="57" y="14"/>
                  </a:moveTo>
                  <a:lnTo>
                    <a:pt x="53" y="8"/>
                  </a:lnTo>
                  <a:lnTo>
                    <a:pt x="47" y="4"/>
                  </a:lnTo>
                  <a:lnTo>
                    <a:pt x="42" y="2"/>
                  </a:lnTo>
                  <a:lnTo>
                    <a:pt x="35" y="0"/>
                  </a:lnTo>
                  <a:lnTo>
                    <a:pt x="30" y="0"/>
                  </a:lnTo>
                  <a:lnTo>
                    <a:pt x="25" y="2"/>
                  </a:lnTo>
                  <a:lnTo>
                    <a:pt x="18" y="4"/>
                  </a:lnTo>
                  <a:lnTo>
                    <a:pt x="13" y="7"/>
                  </a:lnTo>
                  <a:lnTo>
                    <a:pt x="9" y="11"/>
                  </a:lnTo>
                  <a:lnTo>
                    <a:pt x="5" y="16"/>
                  </a:lnTo>
                  <a:lnTo>
                    <a:pt x="2" y="21"/>
                  </a:lnTo>
                  <a:lnTo>
                    <a:pt x="1" y="27"/>
                  </a:lnTo>
                  <a:lnTo>
                    <a:pt x="0" y="33"/>
                  </a:lnTo>
                  <a:lnTo>
                    <a:pt x="1" y="39"/>
                  </a:lnTo>
                  <a:lnTo>
                    <a:pt x="4" y="45"/>
                  </a:lnTo>
                  <a:lnTo>
                    <a:pt x="6" y="52"/>
                  </a:lnTo>
                  <a:lnTo>
                    <a:pt x="57" y="14"/>
                  </a:lnTo>
                  <a:close/>
                </a:path>
              </a:pathLst>
            </a:custGeom>
            <a:solidFill>
              <a:srgbClr val="d81e04"/>
            </a:solidFill>
            <a:ln w="28440">
              <a:solidFill>
                <a:srgbClr val="ccccff"/>
              </a:solidFill>
              <a:round/>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52" name=""/>
            <p:cNvSpPr/>
            <p:nvPr/>
          </p:nvSpPr>
          <p:spPr>
            <a:xfrm>
              <a:off x="6656760" y="5969880"/>
              <a:ext cx="12240" cy="10800"/>
            </a:xfrm>
            <a:custGeom>
              <a:avLst/>
              <a:gdLst/>
              <a:ahLst/>
              <a:rect l="l" t="t" r="r" b="b"/>
              <a:pathLst>
                <a:path w="48" h="59">
                  <a:moveTo>
                    <a:pt x="0" y="55"/>
                  </a:moveTo>
                  <a:lnTo>
                    <a:pt x="6" y="58"/>
                  </a:lnTo>
                  <a:lnTo>
                    <a:pt x="13" y="59"/>
                  </a:lnTo>
                  <a:lnTo>
                    <a:pt x="19" y="59"/>
                  </a:lnTo>
                  <a:lnTo>
                    <a:pt x="25" y="59"/>
                  </a:lnTo>
                  <a:lnTo>
                    <a:pt x="30" y="57"/>
                  </a:lnTo>
                  <a:lnTo>
                    <a:pt x="35" y="53"/>
                  </a:lnTo>
                  <a:lnTo>
                    <a:pt x="39" y="49"/>
                  </a:lnTo>
                  <a:lnTo>
                    <a:pt x="43" y="43"/>
                  </a:lnTo>
                  <a:lnTo>
                    <a:pt x="46" y="38"/>
                  </a:lnTo>
                  <a:lnTo>
                    <a:pt x="47" y="33"/>
                  </a:lnTo>
                  <a:lnTo>
                    <a:pt x="48" y="28"/>
                  </a:lnTo>
                  <a:lnTo>
                    <a:pt x="47" y="21"/>
                  </a:lnTo>
                  <a:lnTo>
                    <a:pt x="46" y="16"/>
                  </a:lnTo>
                  <a:lnTo>
                    <a:pt x="43" y="9"/>
                  </a:lnTo>
                  <a:lnTo>
                    <a:pt x="38" y="5"/>
                  </a:lnTo>
                  <a:lnTo>
                    <a:pt x="33" y="0"/>
                  </a:lnTo>
                  <a:lnTo>
                    <a:pt x="0" y="55"/>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53" name=""/>
            <p:cNvSpPr/>
            <p:nvPr/>
          </p:nvSpPr>
          <p:spPr>
            <a:xfrm>
              <a:off x="6559920" y="5929200"/>
              <a:ext cx="104760" cy="50040"/>
            </a:xfrm>
            <a:custGeom>
              <a:avLst/>
              <a:gdLst/>
              <a:ahLst/>
              <a:rect l="l" t="t" r="r" b="b"/>
              <a:pathLst>
                <a:path w="385" h="270">
                  <a:moveTo>
                    <a:pt x="15" y="27"/>
                  </a:moveTo>
                  <a:lnTo>
                    <a:pt x="0" y="53"/>
                  </a:lnTo>
                  <a:lnTo>
                    <a:pt x="352" y="270"/>
                  </a:lnTo>
                  <a:lnTo>
                    <a:pt x="385" y="215"/>
                  </a:lnTo>
                  <a:lnTo>
                    <a:pt x="32" y="0"/>
                  </a:lnTo>
                  <a:lnTo>
                    <a:pt x="15" y="27"/>
                  </a:lnTo>
                  <a:close/>
                </a:path>
              </a:pathLst>
            </a:custGeom>
            <a:solidFill>
              <a:srgbClr val="d81e04"/>
            </a:solidFill>
            <a:ln w="28440">
              <a:solidFill>
                <a:srgbClr val="ccccff"/>
              </a:solidFill>
              <a:round/>
            </a:ln>
          </p:spPr>
          <p:style>
            <a:lnRef idx="0"/>
            <a:fillRef idx="0"/>
            <a:effectRef idx="0"/>
            <a:fontRef idx="minor"/>
          </p:style>
          <p:txBody>
            <a:bodyPr lIns="90000" rIns="90000" tIns="3240" bIns="3240" anchor="t">
              <a:noAutofit/>
            </a:bodyPr>
            <a:p>
              <a:endParaRPr b="0" lang="en-US" sz="2400" strike="noStrike" u="none">
                <a:solidFill>
                  <a:srgbClr val="000000"/>
                </a:solidFill>
                <a:effectLst/>
                <a:uFillTx/>
                <a:latin typeface="Times New Roman"/>
              </a:endParaRPr>
            </a:p>
          </p:txBody>
        </p:sp>
        <p:sp>
          <p:nvSpPr>
            <p:cNvPr id="254" name=""/>
            <p:cNvSpPr/>
            <p:nvPr/>
          </p:nvSpPr>
          <p:spPr>
            <a:xfrm>
              <a:off x="6743880" y="6003720"/>
              <a:ext cx="12240" cy="10800"/>
            </a:xfrm>
            <a:custGeom>
              <a:avLst/>
              <a:gdLst/>
              <a:ahLst/>
              <a:rect l="l" t="t" r="r" b="b"/>
              <a:pathLst>
                <a:path w="48" h="60">
                  <a:moveTo>
                    <a:pt x="0" y="56"/>
                  </a:moveTo>
                  <a:lnTo>
                    <a:pt x="7" y="58"/>
                  </a:lnTo>
                  <a:lnTo>
                    <a:pt x="14" y="60"/>
                  </a:lnTo>
                  <a:lnTo>
                    <a:pt x="20" y="60"/>
                  </a:lnTo>
                  <a:lnTo>
                    <a:pt x="25" y="58"/>
                  </a:lnTo>
                  <a:lnTo>
                    <a:pt x="31" y="56"/>
                  </a:lnTo>
                  <a:lnTo>
                    <a:pt x="36" y="53"/>
                  </a:lnTo>
                  <a:lnTo>
                    <a:pt x="40" y="49"/>
                  </a:lnTo>
                  <a:lnTo>
                    <a:pt x="44" y="44"/>
                  </a:lnTo>
                  <a:lnTo>
                    <a:pt x="46" y="38"/>
                  </a:lnTo>
                  <a:lnTo>
                    <a:pt x="48" y="32"/>
                  </a:lnTo>
                  <a:lnTo>
                    <a:pt x="48" y="27"/>
                  </a:lnTo>
                  <a:lnTo>
                    <a:pt x="48" y="20"/>
                  </a:lnTo>
                  <a:lnTo>
                    <a:pt x="45" y="15"/>
                  </a:lnTo>
                  <a:lnTo>
                    <a:pt x="42" y="10"/>
                  </a:lnTo>
                  <a:lnTo>
                    <a:pt x="37" y="4"/>
                  </a:lnTo>
                  <a:lnTo>
                    <a:pt x="32" y="0"/>
                  </a:lnTo>
                  <a:lnTo>
                    <a:pt x="0" y="56"/>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55" name=""/>
            <p:cNvSpPr/>
            <p:nvPr/>
          </p:nvSpPr>
          <p:spPr>
            <a:xfrm>
              <a:off x="6656760" y="5969880"/>
              <a:ext cx="95400" cy="43200"/>
            </a:xfrm>
            <a:custGeom>
              <a:avLst/>
              <a:gdLst/>
              <a:ahLst/>
              <a:rect l="l" t="t" r="r" b="b"/>
              <a:pathLst>
                <a:path w="352" h="237">
                  <a:moveTo>
                    <a:pt x="16" y="28"/>
                  </a:moveTo>
                  <a:lnTo>
                    <a:pt x="0" y="55"/>
                  </a:lnTo>
                  <a:lnTo>
                    <a:pt x="320" y="237"/>
                  </a:lnTo>
                  <a:lnTo>
                    <a:pt x="352" y="181"/>
                  </a:lnTo>
                  <a:lnTo>
                    <a:pt x="31" y="0"/>
                  </a:lnTo>
                  <a:lnTo>
                    <a:pt x="16" y="28"/>
                  </a:lnTo>
                  <a:close/>
                </a:path>
              </a:pathLst>
            </a:custGeom>
            <a:solidFill>
              <a:srgbClr val="d81e04"/>
            </a:solidFill>
            <a:ln w="28440">
              <a:solidFill>
                <a:srgbClr val="ccccff"/>
              </a:solidFill>
              <a:round/>
            </a:ln>
          </p:spPr>
          <p:style>
            <a:lnRef idx="0"/>
            <a:fillRef idx="0"/>
            <a:effectRef idx="0"/>
            <a:fontRef idx="minor"/>
          </p:style>
          <p:txBody>
            <a:bodyPr lIns="90000" rIns="90000" tIns="-3600" bIns="-3600" anchor="t">
              <a:noAutofit/>
            </a:bodyPr>
            <a:p>
              <a:endParaRPr b="0" lang="en-US" sz="2400" strike="noStrike" u="none">
                <a:solidFill>
                  <a:srgbClr val="000000"/>
                </a:solidFill>
                <a:effectLst/>
                <a:uFillTx/>
                <a:latin typeface="Times New Roman"/>
              </a:endParaRPr>
            </a:p>
          </p:txBody>
        </p:sp>
        <p:sp>
          <p:nvSpPr>
            <p:cNvPr id="256" name=""/>
            <p:cNvSpPr/>
            <p:nvPr/>
          </p:nvSpPr>
          <p:spPr>
            <a:xfrm>
              <a:off x="6652800" y="5968440"/>
              <a:ext cx="11880" cy="10800"/>
            </a:xfrm>
            <a:custGeom>
              <a:avLst/>
              <a:gdLst/>
              <a:ahLst/>
              <a:rect l="l" t="t" r="r" b="b"/>
              <a:pathLst>
                <a:path w="47" h="60">
                  <a:moveTo>
                    <a:pt x="47" y="5"/>
                  </a:moveTo>
                  <a:lnTo>
                    <a:pt x="41" y="1"/>
                  </a:lnTo>
                  <a:lnTo>
                    <a:pt x="34" y="0"/>
                  </a:lnTo>
                  <a:lnTo>
                    <a:pt x="28" y="0"/>
                  </a:lnTo>
                  <a:lnTo>
                    <a:pt x="22" y="1"/>
                  </a:lnTo>
                  <a:lnTo>
                    <a:pt x="16" y="4"/>
                  </a:lnTo>
                  <a:lnTo>
                    <a:pt x="12" y="8"/>
                  </a:lnTo>
                  <a:lnTo>
                    <a:pt x="8" y="12"/>
                  </a:lnTo>
                  <a:lnTo>
                    <a:pt x="4" y="17"/>
                  </a:lnTo>
                  <a:lnTo>
                    <a:pt x="1" y="22"/>
                  </a:lnTo>
                  <a:lnTo>
                    <a:pt x="0" y="27"/>
                  </a:lnTo>
                  <a:lnTo>
                    <a:pt x="0" y="34"/>
                  </a:lnTo>
                  <a:lnTo>
                    <a:pt x="0" y="39"/>
                  </a:lnTo>
                  <a:lnTo>
                    <a:pt x="3" y="46"/>
                  </a:lnTo>
                  <a:lnTo>
                    <a:pt x="5" y="51"/>
                  </a:lnTo>
                  <a:lnTo>
                    <a:pt x="10" y="56"/>
                  </a:lnTo>
                  <a:lnTo>
                    <a:pt x="16" y="60"/>
                  </a:lnTo>
                  <a:lnTo>
                    <a:pt x="47" y="5"/>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57" name=""/>
            <p:cNvSpPr/>
            <p:nvPr/>
          </p:nvSpPr>
          <p:spPr>
            <a:xfrm>
              <a:off x="6840720" y="6032520"/>
              <a:ext cx="12240" cy="10800"/>
            </a:xfrm>
            <a:custGeom>
              <a:avLst/>
              <a:gdLst/>
              <a:ahLst/>
              <a:rect l="l" t="t" r="r" b="b"/>
              <a:pathLst>
                <a:path w="45" h="62">
                  <a:moveTo>
                    <a:pt x="0" y="59"/>
                  </a:moveTo>
                  <a:lnTo>
                    <a:pt x="8" y="60"/>
                  </a:lnTo>
                  <a:lnTo>
                    <a:pt x="15" y="62"/>
                  </a:lnTo>
                  <a:lnTo>
                    <a:pt x="20" y="60"/>
                  </a:lnTo>
                  <a:lnTo>
                    <a:pt x="27" y="59"/>
                  </a:lnTo>
                  <a:lnTo>
                    <a:pt x="32" y="55"/>
                  </a:lnTo>
                  <a:lnTo>
                    <a:pt x="36" y="51"/>
                  </a:lnTo>
                  <a:lnTo>
                    <a:pt x="40" y="47"/>
                  </a:lnTo>
                  <a:lnTo>
                    <a:pt x="42" y="42"/>
                  </a:lnTo>
                  <a:lnTo>
                    <a:pt x="44" y="35"/>
                  </a:lnTo>
                  <a:lnTo>
                    <a:pt x="45" y="30"/>
                  </a:lnTo>
                  <a:lnTo>
                    <a:pt x="45" y="24"/>
                  </a:lnTo>
                  <a:lnTo>
                    <a:pt x="44" y="18"/>
                  </a:lnTo>
                  <a:lnTo>
                    <a:pt x="41" y="13"/>
                  </a:lnTo>
                  <a:lnTo>
                    <a:pt x="37" y="8"/>
                  </a:lnTo>
                  <a:lnTo>
                    <a:pt x="32" y="4"/>
                  </a:lnTo>
                  <a:lnTo>
                    <a:pt x="25" y="0"/>
                  </a:lnTo>
                  <a:lnTo>
                    <a:pt x="0" y="59"/>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58" name=""/>
            <p:cNvSpPr/>
            <p:nvPr/>
          </p:nvSpPr>
          <p:spPr>
            <a:xfrm>
              <a:off x="6745680" y="6003720"/>
              <a:ext cx="101880" cy="39240"/>
            </a:xfrm>
            <a:custGeom>
              <a:avLst/>
              <a:gdLst/>
              <a:ahLst/>
              <a:rect l="l" t="t" r="r" b="b"/>
              <a:pathLst>
                <a:path w="377" h="210">
                  <a:moveTo>
                    <a:pt x="13" y="30"/>
                  </a:moveTo>
                  <a:lnTo>
                    <a:pt x="0" y="59"/>
                  </a:lnTo>
                  <a:lnTo>
                    <a:pt x="352" y="210"/>
                  </a:lnTo>
                  <a:lnTo>
                    <a:pt x="377" y="151"/>
                  </a:lnTo>
                  <a:lnTo>
                    <a:pt x="25" y="0"/>
                  </a:lnTo>
                  <a:lnTo>
                    <a:pt x="13" y="30"/>
                  </a:lnTo>
                  <a:close/>
                </a:path>
              </a:pathLst>
            </a:custGeom>
            <a:solidFill>
              <a:srgbClr val="d81e04"/>
            </a:solidFill>
            <a:ln w="28440">
              <a:solidFill>
                <a:srgbClr val="ccccff"/>
              </a:solidFill>
              <a:round/>
            </a:ln>
          </p:spPr>
          <p:style>
            <a:lnRef idx="0"/>
            <a:fillRef idx="0"/>
            <a:effectRef idx="0"/>
            <a:fontRef idx="minor"/>
          </p:style>
          <p:txBody>
            <a:bodyPr lIns="90000" rIns="90000" tIns="-7560" bIns="-7560" anchor="t">
              <a:noAutofit/>
            </a:bodyPr>
            <a:p>
              <a:endParaRPr b="0" lang="en-US" sz="2400" strike="noStrike" u="none">
                <a:solidFill>
                  <a:srgbClr val="000000"/>
                </a:solidFill>
                <a:effectLst/>
                <a:uFillTx/>
                <a:latin typeface="Times New Roman"/>
              </a:endParaRPr>
            </a:p>
          </p:txBody>
        </p:sp>
        <p:sp>
          <p:nvSpPr>
            <p:cNvPr id="259" name=""/>
            <p:cNvSpPr/>
            <p:nvPr/>
          </p:nvSpPr>
          <p:spPr>
            <a:xfrm>
              <a:off x="6739920" y="6002640"/>
              <a:ext cx="10800" cy="12240"/>
            </a:xfrm>
            <a:custGeom>
              <a:avLst/>
              <a:gdLst/>
              <a:ahLst/>
              <a:rect l="l" t="t" r="r" b="b"/>
              <a:pathLst>
                <a:path w="45" h="62">
                  <a:moveTo>
                    <a:pt x="45" y="3"/>
                  </a:moveTo>
                  <a:lnTo>
                    <a:pt x="38" y="1"/>
                  </a:lnTo>
                  <a:lnTo>
                    <a:pt x="32" y="0"/>
                  </a:lnTo>
                  <a:lnTo>
                    <a:pt x="25" y="1"/>
                  </a:lnTo>
                  <a:lnTo>
                    <a:pt x="20" y="3"/>
                  </a:lnTo>
                  <a:lnTo>
                    <a:pt x="15" y="7"/>
                  </a:lnTo>
                  <a:lnTo>
                    <a:pt x="10" y="11"/>
                  </a:lnTo>
                  <a:lnTo>
                    <a:pt x="6" y="15"/>
                  </a:lnTo>
                  <a:lnTo>
                    <a:pt x="3" y="20"/>
                  </a:lnTo>
                  <a:lnTo>
                    <a:pt x="2" y="26"/>
                  </a:lnTo>
                  <a:lnTo>
                    <a:pt x="0" y="32"/>
                  </a:lnTo>
                  <a:lnTo>
                    <a:pt x="0" y="38"/>
                  </a:lnTo>
                  <a:lnTo>
                    <a:pt x="2" y="43"/>
                  </a:lnTo>
                  <a:lnTo>
                    <a:pt x="4" y="49"/>
                  </a:lnTo>
                  <a:lnTo>
                    <a:pt x="8" y="54"/>
                  </a:lnTo>
                  <a:lnTo>
                    <a:pt x="13" y="58"/>
                  </a:lnTo>
                  <a:lnTo>
                    <a:pt x="20" y="62"/>
                  </a:lnTo>
                  <a:lnTo>
                    <a:pt x="45" y="3"/>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60" name=""/>
            <p:cNvSpPr/>
            <p:nvPr/>
          </p:nvSpPr>
          <p:spPr>
            <a:xfrm>
              <a:off x="6927840" y="6055560"/>
              <a:ext cx="12240" cy="10800"/>
            </a:xfrm>
            <a:custGeom>
              <a:avLst/>
              <a:gdLst/>
              <a:ahLst/>
              <a:rect l="l" t="t" r="r" b="b"/>
              <a:pathLst>
                <a:path w="45" h="62">
                  <a:moveTo>
                    <a:pt x="0" y="60"/>
                  </a:moveTo>
                  <a:lnTo>
                    <a:pt x="8" y="61"/>
                  </a:lnTo>
                  <a:lnTo>
                    <a:pt x="14" y="62"/>
                  </a:lnTo>
                  <a:lnTo>
                    <a:pt x="21" y="61"/>
                  </a:lnTo>
                  <a:lnTo>
                    <a:pt x="26" y="58"/>
                  </a:lnTo>
                  <a:lnTo>
                    <a:pt x="31" y="56"/>
                  </a:lnTo>
                  <a:lnTo>
                    <a:pt x="35" y="52"/>
                  </a:lnTo>
                  <a:lnTo>
                    <a:pt x="39" y="46"/>
                  </a:lnTo>
                  <a:lnTo>
                    <a:pt x="42" y="41"/>
                  </a:lnTo>
                  <a:lnTo>
                    <a:pt x="43" y="36"/>
                  </a:lnTo>
                  <a:lnTo>
                    <a:pt x="45" y="29"/>
                  </a:lnTo>
                  <a:lnTo>
                    <a:pt x="43" y="24"/>
                  </a:lnTo>
                  <a:lnTo>
                    <a:pt x="42" y="17"/>
                  </a:lnTo>
                  <a:lnTo>
                    <a:pt x="39" y="12"/>
                  </a:lnTo>
                  <a:lnTo>
                    <a:pt x="35" y="7"/>
                  </a:lnTo>
                  <a:lnTo>
                    <a:pt x="30" y="3"/>
                  </a:lnTo>
                  <a:lnTo>
                    <a:pt x="24" y="0"/>
                  </a:lnTo>
                  <a:lnTo>
                    <a:pt x="0" y="6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61" name=""/>
            <p:cNvSpPr/>
            <p:nvPr/>
          </p:nvSpPr>
          <p:spPr>
            <a:xfrm>
              <a:off x="6840720" y="6032520"/>
              <a:ext cx="93960" cy="33840"/>
            </a:xfrm>
            <a:custGeom>
              <a:avLst/>
              <a:gdLst/>
              <a:ahLst/>
              <a:rect l="l" t="t" r="r" b="b"/>
              <a:pathLst>
                <a:path w="343" h="183">
                  <a:moveTo>
                    <a:pt x="11" y="29"/>
                  </a:moveTo>
                  <a:lnTo>
                    <a:pt x="0" y="59"/>
                  </a:lnTo>
                  <a:lnTo>
                    <a:pt x="319" y="183"/>
                  </a:lnTo>
                  <a:lnTo>
                    <a:pt x="343" y="123"/>
                  </a:lnTo>
                  <a:lnTo>
                    <a:pt x="22" y="0"/>
                  </a:lnTo>
                  <a:lnTo>
                    <a:pt x="11" y="29"/>
                  </a:lnTo>
                  <a:close/>
                </a:path>
              </a:pathLst>
            </a:custGeom>
            <a:solidFill>
              <a:srgbClr val="d81e04"/>
            </a:solidFill>
            <a:ln w="28440">
              <a:solidFill>
                <a:srgbClr val="ccccff"/>
              </a:solidFill>
              <a:round/>
            </a:ln>
          </p:spPr>
          <p:style>
            <a:lnRef idx="0"/>
            <a:fillRef idx="0"/>
            <a:effectRef idx="0"/>
            <a:fontRef idx="minor"/>
          </p:style>
          <p:txBody>
            <a:bodyPr lIns="90000" rIns="90000" tIns="-12960" bIns="-12960" anchor="t">
              <a:noAutofit/>
            </a:bodyPr>
            <a:p>
              <a:endParaRPr b="0" lang="en-US" sz="2400" strike="noStrike" u="none">
                <a:solidFill>
                  <a:srgbClr val="000000"/>
                </a:solidFill>
                <a:effectLst/>
                <a:uFillTx/>
                <a:latin typeface="Times New Roman"/>
              </a:endParaRPr>
            </a:p>
          </p:txBody>
        </p:sp>
        <p:sp>
          <p:nvSpPr>
            <p:cNvPr id="262" name=""/>
            <p:cNvSpPr/>
            <p:nvPr/>
          </p:nvSpPr>
          <p:spPr>
            <a:xfrm>
              <a:off x="6835680" y="6031440"/>
              <a:ext cx="11880" cy="11880"/>
            </a:xfrm>
            <a:custGeom>
              <a:avLst/>
              <a:gdLst/>
              <a:ahLst/>
              <a:rect l="l" t="t" r="r" b="b"/>
              <a:pathLst>
                <a:path w="43" h="62">
                  <a:moveTo>
                    <a:pt x="43" y="3"/>
                  </a:moveTo>
                  <a:lnTo>
                    <a:pt x="36" y="0"/>
                  </a:lnTo>
                  <a:lnTo>
                    <a:pt x="30" y="0"/>
                  </a:lnTo>
                  <a:lnTo>
                    <a:pt x="23" y="2"/>
                  </a:lnTo>
                  <a:lnTo>
                    <a:pt x="18" y="3"/>
                  </a:lnTo>
                  <a:lnTo>
                    <a:pt x="13" y="7"/>
                  </a:lnTo>
                  <a:lnTo>
                    <a:pt x="9" y="11"/>
                  </a:lnTo>
                  <a:lnTo>
                    <a:pt x="5" y="15"/>
                  </a:lnTo>
                  <a:lnTo>
                    <a:pt x="2" y="21"/>
                  </a:lnTo>
                  <a:lnTo>
                    <a:pt x="1" y="27"/>
                  </a:lnTo>
                  <a:lnTo>
                    <a:pt x="0" y="32"/>
                  </a:lnTo>
                  <a:lnTo>
                    <a:pt x="0" y="38"/>
                  </a:lnTo>
                  <a:lnTo>
                    <a:pt x="2" y="44"/>
                  </a:lnTo>
                  <a:lnTo>
                    <a:pt x="5" y="49"/>
                  </a:lnTo>
                  <a:lnTo>
                    <a:pt x="9" y="54"/>
                  </a:lnTo>
                  <a:lnTo>
                    <a:pt x="14" y="58"/>
                  </a:lnTo>
                  <a:lnTo>
                    <a:pt x="21" y="62"/>
                  </a:lnTo>
                  <a:lnTo>
                    <a:pt x="43" y="3"/>
                  </a:lnTo>
                  <a:close/>
                </a:path>
              </a:pathLst>
            </a:custGeom>
            <a:solidFill>
              <a:srgbClr val="d81e04"/>
            </a:solidFill>
            <a:ln w="28440">
              <a:solidFill>
                <a:srgbClr val="ccccff"/>
              </a:solidFill>
              <a:round/>
            </a:ln>
          </p:spPr>
          <p:style>
            <a:lnRef idx="0"/>
            <a:fillRef idx="0"/>
            <a:effectRef idx="0"/>
            <a:fontRef idx="minor"/>
          </p:style>
          <p:txBody>
            <a:bodyPr lIns="90000" rIns="90000" tIns="-34920" bIns="-34920" anchor="t">
              <a:noAutofit/>
            </a:bodyPr>
            <a:p>
              <a:endParaRPr b="0" lang="en-US" sz="2400" strike="noStrike" u="none">
                <a:solidFill>
                  <a:srgbClr val="000000"/>
                </a:solidFill>
                <a:effectLst/>
                <a:uFillTx/>
                <a:latin typeface="Times New Roman"/>
              </a:endParaRPr>
            </a:p>
          </p:txBody>
        </p:sp>
        <p:sp>
          <p:nvSpPr>
            <p:cNvPr id="263" name=""/>
            <p:cNvSpPr/>
            <p:nvPr/>
          </p:nvSpPr>
          <p:spPr>
            <a:xfrm>
              <a:off x="7025040" y="6073200"/>
              <a:ext cx="10800" cy="12240"/>
            </a:xfrm>
            <a:custGeom>
              <a:avLst/>
              <a:gdLst/>
              <a:ahLst/>
              <a:rect l="l" t="t" r="r" b="b"/>
              <a:pathLst>
                <a:path w="41" h="63">
                  <a:moveTo>
                    <a:pt x="0" y="62"/>
                  </a:moveTo>
                  <a:lnTo>
                    <a:pt x="8" y="63"/>
                  </a:lnTo>
                  <a:lnTo>
                    <a:pt x="14" y="63"/>
                  </a:lnTo>
                  <a:lnTo>
                    <a:pt x="21" y="62"/>
                  </a:lnTo>
                  <a:lnTo>
                    <a:pt x="26" y="58"/>
                  </a:lnTo>
                  <a:lnTo>
                    <a:pt x="31" y="55"/>
                  </a:lnTo>
                  <a:lnTo>
                    <a:pt x="35" y="50"/>
                  </a:lnTo>
                  <a:lnTo>
                    <a:pt x="38" y="45"/>
                  </a:lnTo>
                  <a:lnTo>
                    <a:pt x="39" y="39"/>
                  </a:lnTo>
                  <a:lnTo>
                    <a:pt x="41" y="34"/>
                  </a:lnTo>
                  <a:lnTo>
                    <a:pt x="41" y="28"/>
                  </a:lnTo>
                  <a:lnTo>
                    <a:pt x="41" y="22"/>
                  </a:lnTo>
                  <a:lnTo>
                    <a:pt x="38" y="16"/>
                  </a:lnTo>
                  <a:lnTo>
                    <a:pt x="35" y="10"/>
                  </a:lnTo>
                  <a:lnTo>
                    <a:pt x="30" y="7"/>
                  </a:lnTo>
                  <a:lnTo>
                    <a:pt x="25" y="3"/>
                  </a:lnTo>
                  <a:lnTo>
                    <a:pt x="18" y="0"/>
                  </a:lnTo>
                  <a:lnTo>
                    <a:pt x="0" y="62"/>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64" name=""/>
            <p:cNvSpPr/>
            <p:nvPr/>
          </p:nvSpPr>
          <p:spPr>
            <a:xfrm>
              <a:off x="6929640" y="6054480"/>
              <a:ext cx="99360" cy="30960"/>
            </a:xfrm>
            <a:custGeom>
              <a:avLst/>
              <a:gdLst/>
              <a:ahLst/>
              <a:rect l="l" t="t" r="r" b="b"/>
              <a:pathLst>
                <a:path w="370" h="162">
                  <a:moveTo>
                    <a:pt x="9" y="30"/>
                  </a:moveTo>
                  <a:lnTo>
                    <a:pt x="0" y="62"/>
                  </a:lnTo>
                  <a:lnTo>
                    <a:pt x="352" y="162"/>
                  </a:lnTo>
                  <a:lnTo>
                    <a:pt x="370" y="100"/>
                  </a:lnTo>
                  <a:lnTo>
                    <a:pt x="18" y="0"/>
                  </a:lnTo>
                  <a:lnTo>
                    <a:pt x="9" y="30"/>
                  </a:lnTo>
                  <a:close/>
                </a:path>
              </a:pathLst>
            </a:custGeom>
            <a:solidFill>
              <a:srgbClr val="d81e04"/>
            </a:solidFill>
            <a:ln w="28440">
              <a:solidFill>
                <a:srgbClr val="ccccff"/>
              </a:solidFill>
              <a:round/>
            </a:ln>
          </p:spPr>
          <p:style>
            <a:lnRef idx="0"/>
            <a:fillRef idx="0"/>
            <a:effectRef idx="0"/>
            <a:fontRef idx="minor"/>
          </p:style>
          <p:txBody>
            <a:bodyPr lIns="90000" rIns="90000" tIns="-15840" bIns="-15840" anchor="t">
              <a:noAutofit/>
            </a:bodyPr>
            <a:p>
              <a:endParaRPr b="0" lang="en-US" sz="2400" strike="noStrike" u="none">
                <a:solidFill>
                  <a:srgbClr val="000000"/>
                </a:solidFill>
                <a:effectLst/>
                <a:uFillTx/>
                <a:latin typeface="Times New Roman"/>
              </a:endParaRPr>
            </a:p>
          </p:txBody>
        </p:sp>
        <p:sp>
          <p:nvSpPr>
            <p:cNvPr id="265" name=""/>
            <p:cNvSpPr/>
            <p:nvPr/>
          </p:nvSpPr>
          <p:spPr>
            <a:xfrm>
              <a:off x="6922800" y="6054480"/>
              <a:ext cx="10800" cy="11880"/>
            </a:xfrm>
            <a:custGeom>
              <a:avLst/>
              <a:gdLst/>
              <a:ahLst/>
              <a:rect l="l" t="t" r="r" b="b"/>
              <a:pathLst>
                <a:path w="41" h="63">
                  <a:moveTo>
                    <a:pt x="41" y="1"/>
                  </a:moveTo>
                  <a:lnTo>
                    <a:pt x="33" y="0"/>
                  </a:lnTo>
                  <a:lnTo>
                    <a:pt x="27" y="0"/>
                  </a:lnTo>
                  <a:lnTo>
                    <a:pt x="20" y="1"/>
                  </a:lnTo>
                  <a:lnTo>
                    <a:pt x="15" y="4"/>
                  </a:lnTo>
                  <a:lnTo>
                    <a:pt x="11" y="8"/>
                  </a:lnTo>
                  <a:lnTo>
                    <a:pt x="7" y="12"/>
                  </a:lnTo>
                  <a:lnTo>
                    <a:pt x="3" y="17"/>
                  </a:lnTo>
                  <a:lnTo>
                    <a:pt x="2" y="23"/>
                  </a:lnTo>
                  <a:lnTo>
                    <a:pt x="0" y="29"/>
                  </a:lnTo>
                  <a:lnTo>
                    <a:pt x="0" y="35"/>
                  </a:lnTo>
                  <a:lnTo>
                    <a:pt x="0" y="41"/>
                  </a:lnTo>
                  <a:lnTo>
                    <a:pt x="3" y="46"/>
                  </a:lnTo>
                  <a:lnTo>
                    <a:pt x="5" y="51"/>
                  </a:lnTo>
                  <a:lnTo>
                    <a:pt x="11" y="56"/>
                  </a:lnTo>
                  <a:lnTo>
                    <a:pt x="16" y="60"/>
                  </a:lnTo>
                  <a:lnTo>
                    <a:pt x="23" y="63"/>
                  </a:lnTo>
                  <a:lnTo>
                    <a:pt x="41" y="1"/>
                  </a:lnTo>
                  <a:close/>
                </a:path>
              </a:pathLst>
            </a:custGeom>
            <a:solidFill>
              <a:srgbClr val="d81e04"/>
            </a:solidFill>
            <a:ln w="28440">
              <a:solidFill>
                <a:srgbClr val="ccccff"/>
              </a:solidFill>
              <a:round/>
            </a:ln>
          </p:spPr>
          <p:style>
            <a:lnRef idx="0"/>
            <a:fillRef idx="0"/>
            <a:effectRef idx="0"/>
            <a:fontRef idx="minor"/>
          </p:style>
          <p:txBody>
            <a:bodyPr lIns="90000" rIns="90000" tIns="-34920" bIns="-34920" anchor="t">
              <a:noAutofit/>
            </a:bodyPr>
            <a:p>
              <a:endParaRPr b="0" lang="en-US" sz="2400" strike="noStrike" u="none">
                <a:solidFill>
                  <a:srgbClr val="000000"/>
                </a:solidFill>
                <a:effectLst/>
                <a:uFillTx/>
                <a:latin typeface="Times New Roman"/>
              </a:endParaRPr>
            </a:p>
          </p:txBody>
        </p:sp>
        <p:sp>
          <p:nvSpPr>
            <p:cNvPr id="266" name=""/>
            <p:cNvSpPr/>
            <p:nvPr/>
          </p:nvSpPr>
          <p:spPr>
            <a:xfrm>
              <a:off x="7112160" y="6088320"/>
              <a:ext cx="10800" cy="10800"/>
            </a:xfrm>
            <a:custGeom>
              <a:avLst/>
              <a:gdLst/>
              <a:ahLst/>
              <a:rect l="l" t="t" r="r" b="b"/>
              <a:pathLst>
                <a:path w="39" h="63">
                  <a:moveTo>
                    <a:pt x="0" y="62"/>
                  </a:moveTo>
                  <a:lnTo>
                    <a:pt x="6" y="63"/>
                  </a:lnTo>
                  <a:lnTo>
                    <a:pt x="13" y="63"/>
                  </a:lnTo>
                  <a:lnTo>
                    <a:pt x="19" y="61"/>
                  </a:lnTo>
                  <a:lnTo>
                    <a:pt x="25" y="58"/>
                  </a:lnTo>
                  <a:lnTo>
                    <a:pt x="30" y="54"/>
                  </a:lnTo>
                  <a:lnTo>
                    <a:pt x="33" y="50"/>
                  </a:lnTo>
                  <a:lnTo>
                    <a:pt x="37" y="45"/>
                  </a:lnTo>
                  <a:lnTo>
                    <a:pt x="38" y="38"/>
                  </a:lnTo>
                  <a:lnTo>
                    <a:pt x="39" y="33"/>
                  </a:lnTo>
                  <a:lnTo>
                    <a:pt x="39" y="26"/>
                  </a:lnTo>
                  <a:lnTo>
                    <a:pt x="38" y="21"/>
                  </a:lnTo>
                  <a:lnTo>
                    <a:pt x="35" y="16"/>
                  </a:lnTo>
                  <a:lnTo>
                    <a:pt x="33" y="11"/>
                  </a:lnTo>
                  <a:lnTo>
                    <a:pt x="27" y="5"/>
                  </a:lnTo>
                  <a:lnTo>
                    <a:pt x="22" y="3"/>
                  </a:lnTo>
                  <a:lnTo>
                    <a:pt x="14" y="0"/>
                  </a:lnTo>
                  <a:lnTo>
                    <a:pt x="0" y="62"/>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67" name=""/>
            <p:cNvSpPr/>
            <p:nvPr/>
          </p:nvSpPr>
          <p:spPr>
            <a:xfrm>
              <a:off x="7025040" y="6073200"/>
              <a:ext cx="91080" cy="25920"/>
            </a:xfrm>
            <a:custGeom>
              <a:avLst/>
              <a:gdLst/>
              <a:ahLst/>
              <a:rect l="l" t="t" r="r" b="b"/>
              <a:pathLst>
                <a:path w="335" h="142">
                  <a:moveTo>
                    <a:pt x="8" y="30"/>
                  </a:moveTo>
                  <a:lnTo>
                    <a:pt x="0" y="62"/>
                  </a:lnTo>
                  <a:lnTo>
                    <a:pt x="321" y="142"/>
                  </a:lnTo>
                  <a:lnTo>
                    <a:pt x="335" y="80"/>
                  </a:lnTo>
                  <a:lnTo>
                    <a:pt x="16" y="0"/>
                  </a:lnTo>
                  <a:lnTo>
                    <a:pt x="8" y="30"/>
                  </a:lnTo>
                  <a:close/>
                </a:path>
              </a:pathLst>
            </a:custGeom>
            <a:solidFill>
              <a:srgbClr val="d81e04"/>
            </a:solidFill>
            <a:ln w="28440">
              <a:solidFill>
                <a:srgbClr val="ccccff"/>
              </a:solidFill>
              <a:round/>
            </a:ln>
          </p:spPr>
          <p:style>
            <a:lnRef idx="0"/>
            <a:fillRef idx="0"/>
            <a:effectRef idx="0"/>
            <a:fontRef idx="minor"/>
          </p:style>
          <p:txBody>
            <a:bodyPr lIns="90000" rIns="90000" tIns="-20880" bIns="-20880" anchor="t">
              <a:noAutofit/>
            </a:bodyPr>
            <a:p>
              <a:endParaRPr b="0" lang="en-US" sz="2400" strike="noStrike" u="none">
                <a:solidFill>
                  <a:srgbClr val="000000"/>
                </a:solidFill>
                <a:effectLst/>
                <a:uFillTx/>
                <a:latin typeface="Times New Roman"/>
              </a:endParaRPr>
            </a:p>
          </p:txBody>
        </p:sp>
        <p:sp>
          <p:nvSpPr>
            <p:cNvPr id="268" name=""/>
            <p:cNvSpPr/>
            <p:nvPr/>
          </p:nvSpPr>
          <p:spPr>
            <a:xfrm>
              <a:off x="7017840" y="6073200"/>
              <a:ext cx="10800" cy="12240"/>
            </a:xfrm>
            <a:custGeom>
              <a:avLst/>
              <a:gdLst/>
              <a:ahLst/>
              <a:rect l="l" t="t" r="r" b="b"/>
              <a:pathLst>
                <a:path w="40" h="63">
                  <a:moveTo>
                    <a:pt x="40" y="1"/>
                  </a:moveTo>
                  <a:lnTo>
                    <a:pt x="32" y="0"/>
                  </a:lnTo>
                  <a:lnTo>
                    <a:pt x="25" y="0"/>
                  </a:lnTo>
                  <a:lnTo>
                    <a:pt x="19" y="2"/>
                  </a:lnTo>
                  <a:lnTo>
                    <a:pt x="14" y="5"/>
                  </a:lnTo>
                  <a:lnTo>
                    <a:pt x="10" y="9"/>
                  </a:lnTo>
                  <a:lnTo>
                    <a:pt x="6" y="13"/>
                  </a:lnTo>
                  <a:lnTo>
                    <a:pt x="3" y="18"/>
                  </a:lnTo>
                  <a:lnTo>
                    <a:pt x="0" y="23"/>
                  </a:lnTo>
                  <a:lnTo>
                    <a:pt x="0" y="30"/>
                  </a:lnTo>
                  <a:lnTo>
                    <a:pt x="0" y="36"/>
                  </a:lnTo>
                  <a:lnTo>
                    <a:pt x="2" y="42"/>
                  </a:lnTo>
                  <a:lnTo>
                    <a:pt x="3" y="47"/>
                  </a:lnTo>
                  <a:lnTo>
                    <a:pt x="7" y="52"/>
                  </a:lnTo>
                  <a:lnTo>
                    <a:pt x="11" y="56"/>
                  </a:lnTo>
                  <a:lnTo>
                    <a:pt x="18" y="60"/>
                  </a:lnTo>
                  <a:lnTo>
                    <a:pt x="24" y="63"/>
                  </a:lnTo>
                  <a:lnTo>
                    <a:pt x="40" y="1"/>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69" name=""/>
            <p:cNvSpPr/>
            <p:nvPr/>
          </p:nvSpPr>
          <p:spPr>
            <a:xfrm>
              <a:off x="7209000" y="6099120"/>
              <a:ext cx="10800" cy="12240"/>
            </a:xfrm>
            <a:custGeom>
              <a:avLst/>
              <a:gdLst/>
              <a:ahLst/>
              <a:rect l="l" t="t" r="r" b="b"/>
              <a:pathLst>
                <a:path w="38" h="63">
                  <a:moveTo>
                    <a:pt x="0" y="63"/>
                  </a:moveTo>
                  <a:lnTo>
                    <a:pt x="8" y="63"/>
                  </a:lnTo>
                  <a:lnTo>
                    <a:pt x="15" y="62"/>
                  </a:lnTo>
                  <a:lnTo>
                    <a:pt x="20" y="61"/>
                  </a:lnTo>
                  <a:lnTo>
                    <a:pt x="25" y="57"/>
                  </a:lnTo>
                  <a:lnTo>
                    <a:pt x="31" y="53"/>
                  </a:lnTo>
                  <a:lnTo>
                    <a:pt x="33" y="49"/>
                  </a:lnTo>
                  <a:lnTo>
                    <a:pt x="36" y="42"/>
                  </a:lnTo>
                  <a:lnTo>
                    <a:pt x="37" y="37"/>
                  </a:lnTo>
                  <a:lnTo>
                    <a:pt x="38" y="32"/>
                  </a:lnTo>
                  <a:lnTo>
                    <a:pt x="37" y="25"/>
                  </a:lnTo>
                  <a:lnTo>
                    <a:pt x="36" y="20"/>
                  </a:lnTo>
                  <a:lnTo>
                    <a:pt x="33" y="15"/>
                  </a:lnTo>
                  <a:lnTo>
                    <a:pt x="29" y="9"/>
                  </a:lnTo>
                  <a:lnTo>
                    <a:pt x="25" y="5"/>
                  </a:lnTo>
                  <a:lnTo>
                    <a:pt x="19" y="2"/>
                  </a:lnTo>
                  <a:lnTo>
                    <a:pt x="12" y="0"/>
                  </a:lnTo>
                  <a:lnTo>
                    <a:pt x="0" y="63"/>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70" name=""/>
            <p:cNvSpPr/>
            <p:nvPr/>
          </p:nvSpPr>
          <p:spPr>
            <a:xfrm>
              <a:off x="7113600" y="6088320"/>
              <a:ext cx="99360" cy="23040"/>
            </a:xfrm>
            <a:custGeom>
              <a:avLst/>
              <a:gdLst/>
              <a:ahLst/>
              <a:rect l="l" t="t" r="r" b="b"/>
              <a:pathLst>
                <a:path w="364" h="127">
                  <a:moveTo>
                    <a:pt x="7" y="31"/>
                  </a:moveTo>
                  <a:lnTo>
                    <a:pt x="0" y="63"/>
                  </a:lnTo>
                  <a:lnTo>
                    <a:pt x="352" y="127"/>
                  </a:lnTo>
                  <a:lnTo>
                    <a:pt x="364" y="64"/>
                  </a:lnTo>
                  <a:lnTo>
                    <a:pt x="12" y="0"/>
                  </a:lnTo>
                  <a:lnTo>
                    <a:pt x="7" y="31"/>
                  </a:lnTo>
                  <a:close/>
                </a:path>
              </a:pathLst>
            </a:custGeom>
            <a:solidFill>
              <a:srgbClr val="d81e04"/>
            </a:solidFill>
            <a:ln w="28440">
              <a:solidFill>
                <a:srgbClr val="ccccff"/>
              </a:solidFill>
              <a:round/>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271" name=""/>
            <p:cNvSpPr/>
            <p:nvPr/>
          </p:nvSpPr>
          <p:spPr>
            <a:xfrm>
              <a:off x="7105320" y="6088320"/>
              <a:ext cx="10800" cy="10800"/>
            </a:xfrm>
            <a:custGeom>
              <a:avLst/>
              <a:gdLst/>
              <a:ahLst/>
              <a:rect l="l" t="t" r="r" b="b"/>
              <a:pathLst>
                <a:path w="38" h="63">
                  <a:moveTo>
                    <a:pt x="38" y="1"/>
                  </a:moveTo>
                  <a:lnTo>
                    <a:pt x="30" y="0"/>
                  </a:lnTo>
                  <a:lnTo>
                    <a:pt x="23" y="1"/>
                  </a:lnTo>
                  <a:lnTo>
                    <a:pt x="17" y="2"/>
                  </a:lnTo>
                  <a:lnTo>
                    <a:pt x="13" y="6"/>
                  </a:lnTo>
                  <a:lnTo>
                    <a:pt x="8" y="10"/>
                  </a:lnTo>
                  <a:lnTo>
                    <a:pt x="5" y="16"/>
                  </a:lnTo>
                  <a:lnTo>
                    <a:pt x="2" y="21"/>
                  </a:lnTo>
                  <a:lnTo>
                    <a:pt x="1" y="26"/>
                  </a:lnTo>
                  <a:lnTo>
                    <a:pt x="0" y="33"/>
                  </a:lnTo>
                  <a:lnTo>
                    <a:pt x="1" y="38"/>
                  </a:lnTo>
                  <a:lnTo>
                    <a:pt x="2" y="44"/>
                  </a:lnTo>
                  <a:lnTo>
                    <a:pt x="5" y="50"/>
                  </a:lnTo>
                  <a:lnTo>
                    <a:pt x="9" y="54"/>
                  </a:lnTo>
                  <a:lnTo>
                    <a:pt x="13" y="58"/>
                  </a:lnTo>
                  <a:lnTo>
                    <a:pt x="20" y="62"/>
                  </a:lnTo>
                  <a:lnTo>
                    <a:pt x="26" y="63"/>
                  </a:lnTo>
                  <a:lnTo>
                    <a:pt x="38" y="1"/>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72" name=""/>
            <p:cNvSpPr/>
            <p:nvPr/>
          </p:nvSpPr>
          <p:spPr>
            <a:xfrm>
              <a:off x="7296120" y="6109920"/>
              <a:ext cx="10800" cy="10800"/>
            </a:xfrm>
            <a:custGeom>
              <a:avLst/>
              <a:gdLst/>
              <a:ahLst/>
              <a:rect l="l" t="t" r="r" b="b"/>
              <a:pathLst>
                <a:path w="37" h="63">
                  <a:moveTo>
                    <a:pt x="0" y="63"/>
                  </a:moveTo>
                  <a:lnTo>
                    <a:pt x="8" y="63"/>
                  </a:lnTo>
                  <a:lnTo>
                    <a:pt x="14" y="62"/>
                  </a:lnTo>
                  <a:lnTo>
                    <a:pt x="21" y="59"/>
                  </a:lnTo>
                  <a:lnTo>
                    <a:pt x="25" y="57"/>
                  </a:lnTo>
                  <a:lnTo>
                    <a:pt x="30" y="53"/>
                  </a:lnTo>
                  <a:lnTo>
                    <a:pt x="33" y="47"/>
                  </a:lnTo>
                  <a:lnTo>
                    <a:pt x="35" y="42"/>
                  </a:lnTo>
                  <a:lnTo>
                    <a:pt x="37" y="36"/>
                  </a:lnTo>
                  <a:lnTo>
                    <a:pt x="37" y="30"/>
                  </a:lnTo>
                  <a:lnTo>
                    <a:pt x="37" y="24"/>
                  </a:lnTo>
                  <a:lnTo>
                    <a:pt x="35" y="19"/>
                  </a:lnTo>
                  <a:lnTo>
                    <a:pt x="32" y="13"/>
                  </a:lnTo>
                  <a:lnTo>
                    <a:pt x="29" y="8"/>
                  </a:lnTo>
                  <a:lnTo>
                    <a:pt x="24" y="4"/>
                  </a:lnTo>
                  <a:lnTo>
                    <a:pt x="17" y="1"/>
                  </a:lnTo>
                  <a:lnTo>
                    <a:pt x="10" y="0"/>
                  </a:lnTo>
                  <a:lnTo>
                    <a:pt x="0" y="63"/>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73" name=""/>
            <p:cNvSpPr/>
            <p:nvPr/>
          </p:nvSpPr>
          <p:spPr>
            <a:xfrm>
              <a:off x="7209000" y="6099120"/>
              <a:ext cx="89640" cy="21600"/>
            </a:xfrm>
            <a:custGeom>
              <a:avLst/>
              <a:gdLst/>
              <a:ahLst/>
              <a:rect l="l" t="t" r="r" b="b"/>
              <a:pathLst>
                <a:path w="329" h="113">
                  <a:moveTo>
                    <a:pt x="4" y="32"/>
                  </a:moveTo>
                  <a:lnTo>
                    <a:pt x="0" y="63"/>
                  </a:lnTo>
                  <a:lnTo>
                    <a:pt x="319" y="113"/>
                  </a:lnTo>
                  <a:lnTo>
                    <a:pt x="329" y="50"/>
                  </a:lnTo>
                  <a:lnTo>
                    <a:pt x="9" y="0"/>
                  </a:lnTo>
                  <a:lnTo>
                    <a:pt x="4" y="32"/>
                  </a:lnTo>
                  <a:close/>
                </a:path>
              </a:pathLst>
            </a:custGeom>
            <a:solidFill>
              <a:srgbClr val="d81e04"/>
            </a:solidFill>
            <a:ln w="28440">
              <a:solidFill>
                <a:srgbClr val="ccccff"/>
              </a:solidFill>
              <a:round/>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274" name=""/>
            <p:cNvSpPr/>
            <p:nvPr/>
          </p:nvSpPr>
          <p:spPr>
            <a:xfrm>
              <a:off x="7202160" y="6099120"/>
              <a:ext cx="9360" cy="12240"/>
            </a:xfrm>
            <a:custGeom>
              <a:avLst/>
              <a:gdLst/>
              <a:ahLst/>
              <a:rect l="l" t="t" r="r" b="b"/>
              <a:pathLst>
                <a:path w="37" h="64">
                  <a:moveTo>
                    <a:pt x="37" y="1"/>
                  </a:moveTo>
                  <a:lnTo>
                    <a:pt x="29" y="0"/>
                  </a:lnTo>
                  <a:lnTo>
                    <a:pt x="22" y="1"/>
                  </a:lnTo>
                  <a:lnTo>
                    <a:pt x="17" y="4"/>
                  </a:lnTo>
                  <a:lnTo>
                    <a:pt x="12" y="8"/>
                  </a:lnTo>
                  <a:lnTo>
                    <a:pt x="8" y="12"/>
                  </a:lnTo>
                  <a:lnTo>
                    <a:pt x="4" y="16"/>
                  </a:lnTo>
                  <a:lnTo>
                    <a:pt x="3" y="22"/>
                  </a:lnTo>
                  <a:lnTo>
                    <a:pt x="0" y="27"/>
                  </a:lnTo>
                  <a:lnTo>
                    <a:pt x="0" y="34"/>
                  </a:lnTo>
                  <a:lnTo>
                    <a:pt x="1" y="39"/>
                  </a:lnTo>
                  <a:lnTo>
                    <a:pt x="3" y="45"/>
                  </a:lnTo>
                  <a:lnTo>
                    <a:pt x="5" y="50"/>
                  </a:lnTo>
                  <a:lnTo>
                    <a:pt x="9" y="55"/>
                  </a:lnTo>
                  <a:lnTo>
                    <a:pt x="14" y="59"/>
                  </a:lnTo>
                  <a:lnTo>
                    <a:pt x="20" y="62"/>
                  </a:lnTo>
                  <a:lnTo>
                    <a:pt x="28" y="64"/>
                  </a:lnTo>
                  <a:lnTo>
                    <a:pt x="37" y="1"/>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75" name=""/>
            <p:cNvSpPr/>
            <p:nvPr/>
          </p:nvSpPr>
          <p:spPr>
            <a:xfrm>
              <a:off x="7392960" y="6116760"/>
              <a:ext cx="9360" cy="12240"/>
            </a:xfrm>
            <a:custGeom>
              <a:avLst/>
              <a:gdLst/>
              <a:ahLst/>
              <a:rect l="l" t="t" r="r" b="b"/>
              <a:pathLst>
                <a:path w="35" h="63">
                  <a:moveTo>
                    <a:pt x="0" y="63"/>
                  </a:moveTo>
                  <a:lnTo>
                    <a:pt x="7" y="63"/>
                  </a:lnTo>
                  <a:lnTo>
                    <a:pt x="14" y="62"/>
                  </a:lnTo>
                  <a:lnTo>
                    <a:pt x="19" y="59"/>
                  </a:lnTo>
                  <a:lnTo>
                    <a:pt x="24" y="57"/>
                  </a:lnTo>
                  <a:lnTo>
                    <a:pt x="28" y="51"/>
                  </a:lnTo>
                  <a:lnTo>
                    <a:pt x="32" y="46"/>
                  </a:lnTo>
                  <a:lnTo>
                    <a:pt x="34" y="41"/>
                  </a:lnTo>
                  <a:lnTo>
                    <a:pt x="35" y="36"/>
                  </a:lnTo>
                  <a:lnTo>
                    <a:pt x="35" y="29"/>
                  </a:lnTo>
                  <a:lnTo>
                    <a:pt x="34" y="24"/>
                  </a:lnTo>
                  <a:lnTo>
                    <a:pt x="32" y="17"/>
                  </a:lnTo>
                  <a:lnTo>
                    <a:pt x="30" y="12"/>
                  </a:lnTo>
                  <a:lnTo>
                    <a:pt x="26" y="8"/>
                  </a:lnTo>
                  <a:lnTo>
                    <a:pt x="21" y="4"/>
                  </a:lnTo>
                  <a:lnTo>
                    <a:pt x="14" y="2"/>
                  </a:lnTo>
                  <a:lnTo>
                    <a:pt x="6" y="0"/>
                  </a:lnTo>
                  <a:lnTo>
                    <a:pt x="0" y="63"/>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76" name=""/>
            <p:cNvSpPr/>
            <p:nvPr/>
          </p:nvSpPr>
          <p:spPr>
            <a:xfrm>
              <a:off x="7296120" y="6109920"/>
              <a:ext cx="98280" cy="19080"/>
            </a:xfrm>
            <a:custGeom>
              <a:avLst/>
              <a:gdLst/>
              <a:ahLst/>
              <a:rect l="l" t="t" r="r" b="b"/>
              <a:pathLst>
                <a:path w="359" h="102">
                  <a:moveTo>
                    <a:pt x="4" y="33"/>
                  </a:moveTo>
                  <a:lnTo>
                    <a:pt x="0" y="64"/>
                  </a:lnTo>
                  <a:lnTo>
                    <a:pt x="353" y="102"/>
                  </a:lnTo>
                  <a:lnTo>
                    <a:pt x="359" y="39"/>
                  </a:lnTo>
                  <a:lnTo>
                    <a:pt x="8" y="0"/>
                  </a:lnTo>
                  <a:lnTo>
                    <a:pt x="4" y="33"/>
                  </a:lnTo>
                  <a:close/>
                </a:path>
              </a:pathLst>
            </a:custGeom>
            <a:solidFill>
              <a:srgbClr val="d81e04"/>
            </a:solidFill>
            <a:ln w="28440">
              <a:solidFill>
                <a:srgbClr val="ccccff"/>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77" name=""/>
            <p:cNvSpPr/>
            <p:nvPr/>
          </p:nvSpPr>
          <p:spPr>
            <a:xfrm>
              <a:off x="7289280" y="6109920"/>
              <a:ext cx="9360" cy="10800"/>
            </a:xfrm>
            <a:custGeom>
              <a:avLst/>
              <a:gdLst/>
              <a:ahLst/>
              <a:rect l="l" t="t" r="r" b="b"/>
              <a:pathLst>
                <a:path w="35" h="64">
                  <a:moveTo>
                    <a:pt x="35" y="0"/>
                  </a:moveTo>
                  <a:lnTo>
                    <a:pt x="27" y="0"/>
                  </a:lnTo>
                  <a:lnTo>
                    <a:pt x="21" y="1"/>
                  </a:lnTo>
                  <a:lnTo>
                    <a:pt x="14" y="4"/>
                  </a:lnTo>
                  <a:lnTo>
                    <a:pt x="10" y="8"/>
                  </a:lnTo>
                  <a:lnTo>
                    <a:pt x="6" y="12"/>
                  </a:lnTo>
                  <a:lnTo>
                    <a:pt x="2" y="17"/>
                  </a:lnTo>
                  <a:lnTo>
                    <a:pt x="1" y="23"/>
                  </a:lnTo>
                  <a:lnTo>
                    <a:pt x="0" y="29"/>
                  </a:lnTo>
                  <a:lnTo>
                    <a:pt x="0" y="35"/>
                  </a:lnTo>
                  <a:lnTo>
                    <a:pt x="0" y="41"/>
                  </a:lnTo>
                  <a:lnTo>
                    <a:pt x="2" y="46"/>
                  </a:lnTo>
                  <a:lnTo>
                    <a:pt x="5" y="51"/>
                  </a:lnTo>
                  <a:lnTo>
                    <a:pt x="9" y="56"/>
                  </a:lnTo>
                  <a:lnTo>
                    <a:pt x="14" y="60"/>
                  </a:lnTo>
                  <a:lnTo>
                    <a:pt x="21" y="63"/>
                  </a:lnTo>
                  <a:lnTo>
                    <a:pt x="27" y="64"/>
                  </a:lnTo>
                  <a:lnTo>
                    <a:pt x="35"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grpSp>
      <p:sp>
        <p:nvSpPr>
          <p:cNvPr id="278" name=""/>
          <p:cNvSpPr/>
          <p:nvPr/>
        </p:nvSpPr>
        <p:spPr>
          <a:xfrm>
            <a:off x="4380120" y="6191280"/>
            <a:ext cx="61992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Return</a:t>
            </a:r>
            <a:endParaRPr b="0" lang="en-US" sz="1600" strike="noStrike" u="none">
              <a:solidFill>
                <a:srgbClr val="000000"/>
              </a:solidFill>
              <a:effectLst/>
              <a:uFillTx/>
              <a:latin typeface="Times New Roman"/>
            </a:endParaRPr>
          </a:p>
        </p:txBody>
      </p:sp>
      <p:sp>
        <p:nvSpPr>
          <p:cNvPr id="279" name=""/>
          <p:cNvSpPr/>
          <p:nvPr/>
        </p:nvSpPr>
        <p:spPr>
          <a:xfrm>
            <a:off x="4598640" y="5927760"/>
            <a:ext cx="770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0</a:t>
            </a:r>
            <a:endParaRPr b="0" lang="en-US" sz="1200" strike="noStrike" u="none">
              <a:solidFill>
                <a:srgbClr val="000000"/>
              </a:solidFill>
              <a:effectLst/>
              <a:uFillTx/>
              <a:latin typeface="Times New Roman"/>
            </a:endParaRPr>
          </a:p>
        </p:txBody>
      </p:sp>
      <p:sp>
        <p:nvSpPr>
          <p:cNvPr id="280" name=""/>
          <p:cNvSpPr/>
          <p:nvPr/>
        </p:nvSpPr>
        <p:spPr>
          <a:xfrm>
            <a:off x="2655360" y="5954760"/>
            <a:ext cx="2293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5%</a:t>
            </a:r>
            <a:endParaRPr b="0" lang="en-US" sz="1200" strike="noStrike" u="none">
              <a:solidFill>
                <a:srgbClr val="000000"/>
              </a:solidFill>
              <a:effectLst/>
              <a:uFillTx/>
              <a:latin typeface="Times New Roman"/>
            </a:endParaRPr>
          </a:p>
        </p:txBody>
      </p:sp>
      <p:sp>
        <p:nvSpPr>
          <p:cNvPr id="281" name=""/>
          <p:cNvSpPr/>
          <p:nvPr/>
        </p:nvSpPr>
        <p:spPr>
          <a:xfrm>
            <a:off x="1596240" y="5653080"/>
            <a:ext cx="17604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Times New Roman"/>
              </a:rPr>
              <a:t>0.1</a:t>
            </a:r>
            <a:endParaRPr b="0" lang="en-US" sz="1100" strike="noStrike" u="none">
              <a:solidFill>
                <a:srgbClr val="000000"/>
              </a:solidFill>
              <a:effectLst/>
              <a:uFillTx/>
              <a:latin typeface="Times New Roman"/>
            </a:endParaRPr>
          </a:p>
        </p:txBody>
      </p:sp>
      <p:sp>
        <p:nvSpPr>
          <p:cNvPr id="282" name=""/>
          <p:cNvSpPr/>
          <p:nvPr/>
        </p:nvSpPr>
        <p:spPr>
          <a:xfrm>
            <a:off x="1801800" y="5730840"/>
            <a:ext cx="13644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2877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2000-02-28T16:50:26Z</dcterms:created>
  <dc:creator>mdalia</dc:creator>
  <dc:description/>
  <dc:language>en-US</dc:language>
  <cp:lastModifiedBy>keith considine</cp:lastModifiedBy>
  <cp:lastPrinted>2000-11-08T18:40:33Z</cp:lastPrinted>
  <dcterms:modified xsi:type="dcterms:W3CDTF">2001-08-31T10:09:11Z</dcterms:modified>
  <cp:revision>70</cp:revision>
  <dc:subject/>
  <dc:title>Value at Risk </dc:title>
</cp:coreProperties>
</file>