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8.jpeg" ContentType="image/jpeg"/>
  <Override PartName="/ppt/media/image15.wmf" ContentType="image/x-wmf"/>
  <Override PartName="/ppt/media/image14.wmf" ContentType="image/x-wmf"/>
  <Override PartName="/ppt/media/image5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.png" ContentType="image/png"/>
  <Override PartName="/ppt/media/image6.jpeg" ContentType="image/jpeg"/>
  <Override PartName="/ppt/media/image12.wmf" ContentType="image/x-wmf"/>
  <Override PartName="/ppt/media/image10.jpeg" ContentType="image/jpeg"/>
  <Override PartName="/ppt/media/image7.jpeg" ContentType="image/jpeg"/>
  <Override PartName="/ppt/media/image9.jpeg" ContentType="image/jpeg"/>
  <Override PartName="/ppt/media/image11.wmf" ContentType="image/x-wmf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embeddings/oleObject4.xlsx" ContentType="application/vnd.openxmlformats-officedocument.spreadsheetml.sheet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3328920" y="6560640"/>
            <a:ext cx="2463840" cy="29700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8F2188E5-F16D-4152-B09E-CADBC1D82777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339840" y="79200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3328920" y="6560640"/>
            <a:ext cx="2463840" cy="29700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C1FF7C23-87B5-4CB0-85C9-A407082BFCAB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339840" y="79200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32160" y="27475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" name=""/>
          <p:cNvSpPr/>
          <p:nvPr/>
        </p:nvSpPr>
        <p:spPr>
          <a:xfrm>
            <a:off x="425520" y="938160"/>
            <a:ext cx="1565280" cy="5695920"/>
          </a:xfrm>
          <a:custGeom>
            <a:avLst/>
            <a:gdLst>
              <a:gd name="textAreaLeft" fmla="*/ 104400 w 1565280"/>
              <a:gd name="textAreaRight" fmla="*/ 1460880 w 1565280"/>
              <a:gd name="textAreaTop" fmla="*/ 104400 h 5695920"/>
              <a:gd name="textAreaBottom" fmla="*/ 5591520 h 5695920"/>
            </a:gdLst>
            <a:ahLst/>
            <a:cxnLst/>
            <a:rect l="textAreaLeft" t="textAreaTop" r="textAreaRight" b="textAreaBottom"/>
            <a:pathLst>
              <a:path w="21600" h="78587">
                <a:moveTo>
                  <a:pt x="4933" y="0"/>
                </a:moveTo>
                <a:arcTo wR="4933" hR="4933" stAng="16200000" swAng="-5400000"/>
                <a:lnTo>
                  <a:pt x="0" y="73654"/>
                </a:lnTo>
                <a:arcTo wR="4933" hR="4933" stAng="10800000" swAng="-5400000"/>
                <a:lnTo>
                  <a:pt x="16667" y="78587"/>
                </a:lnTo>
                <a:arcTo wR="4933" hR="4933" stAng="5400000" swAng="-5400000"/>
                <a:lnTo>
                  <a:pt x="21600" y="4933"/>
                </a:lnTo>
                <a:arcTo wR="4933" hR="4933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425520" y="212760"/>
            <a:ext cx="8221680" cy="173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592200" y="35712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2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92420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3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592200" y="500076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4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460224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5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593568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6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726912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7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592200" y="191124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8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3260880" y="378000"/>
            <a:ext cx="1225440" cy="144432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57">
                <a:moveTo>
                  <a:pt x="4393" y="0"/>
                </a:moveTo>
                <a:arcTo wR="4393" hR="4393" stAng="16200000" swAng="-5400000"/>
                <a:lnTo>
                  <a:pt x="0" y="21064"/>
                </a:lnTo>
                <a:arcTo wR="4393" hR="4393" stAng="10800000" swAng="-5400000"/>
                <a:lnTo>
                  <a:pt x="17207" y="25457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9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93640" y="3454560"/>
            <a:ext cx="1225800" cy="1444320"/>
          </a:xfrm>
          <a:custGeom>
            <a:avLst/>
            <a:gdLst>
              <a:gd name="textAreaLeft" fmla="*/ 72720 w 1225800"/>
              <a:gd name="textAreaRight" fmla="*/ 1153080 w 122580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49">
                <a:moveTo>
                  <a:pt x="4393" y="0"/>
                </a:moveTo>
                <a:arcTo wR="4393" hR="4393" stAng="16200000" swAng="-5400000"/>
                <a:lnTo>
                  <a:pt x="0" y="21056"/>
                </a:lnTo>
                <a:arcTo wR="4393" hR="4393" stAng="10800000" swAng="-5400000"/>
                <a:lnTo>
                  <a:pt x="17207" y="25449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10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E_RGB_R" descr=""/>
          <p:cNvPicPr/>
          <p:nvPr/>
        </p:nvPicPr>
        <p:blipFill>
          <a:blip r:embed="rId11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3481560" y="6654960"/>
            <a:ext cx="2162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3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14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15.wmf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374920" y="35827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Vice President New Hire &amp; Promotion Process</a:t>
            </a:r>
            <a:br>
              <a:rPr sz="3200"/>
            </a:br>
            <a:br>
              <a:rPr sz="3200"/>
            </a:b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97447D2-4849-445F-B526-4740D8039A2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"/>
          <p:cNvGrpSpPr/>
          <p:nvPr/>
        </p:nvGrpSpPr>
        <p:grpSpPr>
          <a:xfrm>
            <a:off x="250920" y="874800"/>
            <a:ext cx="8667720" cy="4021200"/>
            <a:chOff x="250920" y="874800"/>
            <a:chExt cx="8667720" cy="4021200"/>
          </a:xfrm>
        </p:grpSpPr>
        <p:sp>
          <p:nvSpPr>
            <p:cNvPr id="27" name=""/>
            <p:cNvSpPr/>
            <p:nvPr/>
          </p:nvSpPr>
          <p:spPr>
            <a:xfrm>
              <a:off x="250920" y="874800"/>
              <a:ext cx="8667720" cy="4021200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3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714240" y="1766880"/>
              <a:ext cx="7489800" cy="1941480"/>
            </a:xfrm>
            <a:prstGeom prst="roundRect">
              <a:avLst>
                <a:gd name="adj" fmla="val 16667"/>
              </a:avLst>
            </a:prstGeom>
            <a:solidFill>
              <a:srgbClr val="f7f7f7"/>
            </a:solidFill>
            <a:ln w="9360">
              <a:solidFill>
                <a:srgbClr val="eaeae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" name=""/>
          <p:cNvGrpSpPr/>
          <p:nvPr/>
        </p:nvGrpSpPr>
        <p:grpSpPr>
          <a:xfrm>
            <a:off x="450720" y="1004760"/>
            <a:ext cx="8469360" cy="4107960"/>
            <a:chOff x="450720" y="1004760"/>
            <a:chExt cx="8469360" cy="4107960"/>
          </a:xfrm>
        </p:grpSpPr>
        <p:sp>
          <p:nvSpPr>
            <p:cNvPr id="30" name=""/>
            <p:cNvSpPr/>
            <p:nvPr/>
          </p:nvSpPr>
          <p:spPr>
            <a:xfrm>
              <a:off x="450720" y="1004760"/>
              <a:ext cx="8469360" cy="4107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25360" indent="-225360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SUMMARY OF CURRENT PROCESS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The following existing criteria is applied at the conclusion of PRC rating session to refine 140+ nominees to a selection of 80/90 promotions across all 4 Peer Groups: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Process conducted once a year, in January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Individual cases argued by an advocate typically from their business unit and often, their actual supervisor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Decisions are final.  No appeals.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 additional data used other than that supplied for rating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225360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706320" y="1754280"/>
              <a:ext cx="7515360" cy="203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2680" indent="-11268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SzPct val="8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Typically held the current grade for one year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SzPct val="8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Ranked at Superior/Excellent in the last 12 months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SzPct val="8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For those in Commercial: managed a deal process from start to finish with successful conclusion and/or created significant value for Enron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SzPct val="8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Possesses visionary skills/Enron-wide influence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SzPct val="8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Exhibits Vision and Values behaviors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SzPct val="8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There should be a belief that the nominee would rank in the top 3 categories on the VP table; assessment of potential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" name=""/>
          <p:cNvSpPr/>
          <p:nvPr/>
        </p:nvSpPr>
        <p:spPr>
          <a:xfrm>
            <a:off x="4657680" y="5056200"/>
            <a:ext cx="3683160" cy="1365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1313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ff131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739800" y="5056200"/>
            <a:ext cx="3682800" cy="1365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10ee1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10ee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Current Promotion Guidelines 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5" name=""/>
          <p:cNvSpPr/>
          <p:nvPr/>
        </p:nvSpPr>
        <p:spPr>
          <a:xfrm>
            <a:off x="4809960" y="5056200"/>
            <a:ext cx="339120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Possible attrition of  employees who just miss cutoff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not permit BU’s to raise key employees to VP role if there is a business need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941400" y="5048280"/>
            <a:ext cx="3405240" cy="11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a higher bar and more selectivity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expectations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Ensures consistent standards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206280" y="863640"/>
            <a:ext cx="8763120" cy="135252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569880" y="9360"/>
            <a:ext cx="7994520" cy="13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Promotion Options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206280" y="2259000"/>
            <a:ext cx="8699760" cy="4033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12840" y="3905280"/>
            <a:ext cx="8435880" cy="2292480"/>
          </a:xfrm>
          <a:prstGeom prst="roundRect">
            <a:avLst>
              <a:gd name="adj" fmla="val 16667"/>
            </a:avLst>
          </a:prstGeom>
          <a:solidFill>
            <a:srgbClr val="f7f7f7"/>
          </a:solidFill>
          <a:ln w="9360">
            <a:solidFill>
              <a:srgbClr val="eaeae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6224760" y="4014720"/>
            <a:ext cx="2492280" cy="2102040"/>
            <a:chOff x="6224760" y="4014720"/>
            <a:chExt cx="2492280" cy="2102040"/>
          </a:xfrm>
        </p:grpSpPr>
        <p:sp>
          <p:nvSpPr>
            <p:cNvPr id="44" name=""/>
            <p:cNvSpPr/>
            <p:nvPr/>
          </p:nvSpPr>
          <p:spPr>
            <a:xfrm>
              <a:off x="6224760" y="4014720"/>
              <a:ext cx="2406600" cy="2102040"/>
            </a:xfrm>
            <a:prstGeom prst="flowChartOr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0ee10"/>
                </a:gs>
              </a:gsLst>
              <a:path path="rect">
                <a:fillToRect l="50000" t="50000" r="50000" b="50000"/>
              </a:path>
            </a:gradFill>
            <a:ln w="38160">
              <a:solidFill>
                <a:srgbClr val="22de5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344000" y="4425840"/>
              <a:ext cx="1039680" cy="55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Mobilizing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Others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6336000" y="4427640"/>
              <a:ext cx="1182600" cy="55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Visualizes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the Future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331040" y="5129280"/>
              <a:ext cx="1386000" cy="55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Communication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&amp; Networks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6411960" y="5140440"/>
              <a:ext cx="957240" cy="55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" name=""/>
          <p:cNvSpPr/>
          <p:nvPr/>
        </p:nvSpPr>
        <p:spPr>
          <a:xfrm>
            <a:off x="474840" y="4157640"/>
            <a:ext cx="5483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Promotions by current process, but with modifications, i.e.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708120" y="4484520"/>
            <a:ext cx="5386320" cy="105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Nominations matched against individual Peer Group criteria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Final nomination list  provided to the PRC Committee, decisions on promotions made against consistent criteria that embody the characteristics of a successful VP at Enron: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26960" y="4184640"/>
            <a:ext cx="281160" cy="237960"/>
          </a:xfrm>
          <a:prstGeom prst="rightArrow">
            <a:avLst>
              <a:gd name="adj1" fmla="val 46269"/>
              <a:gd name="adj2" fmla="val 60614"/>
            </a:avLst>
          </a:prstGeom>
          <a:solidFill>
            <a:srgbClr val="22de5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77720" y="2643120"/>
            <a:ext cx="8555040" cy="128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Separate promotion discussion from ranking process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Assessment by committee conducted before meeting (some nominations may be taken off at this stage)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Consider obtaining “additional” data about leadership, management and P&amp;L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Consider interviewing nominees’ Managers in advance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26960" y="2681280"/>
            <a:ext cx="281160" cy="237960"/>
          </a:xfrm>
          <a:prstGeom prst="rightArrow">
            <a:avLst>
              <a:gd name="adj1" fmla="val 46269"/>
              <a:gd name="adj2" fmla="val 6061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426960" y="2995560"/>
            <a:ext cx="281160" cy="238320"/>
          </a:xfrm>
          <a:prstGeom prst="rightArrow">
            <a:avLst>
              <a:gd name="adj1" fmla="val 46269"/>
              <a:gd name="adj2" fmla="val 60522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426960" y="3335400"/>
            <a:ext cx="281160" cy="237960"/>
          </a:xfrm>
          <a:prstGeom prst="rightArrow">
            <a:avLst>
              <a:gd name="adj1" fmla="val 46269"/>
              <a:gd name="adj2" fmla="val 6061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426960" y="3627360"/>
            <a:ext cx="281160" cy="238320"/>
          </a:xfrm>
          <a:prstGeom prst="rightArrow">
            <a:avLst>
              <a:gd name="adj1" fmla="val 46269"/>
              <a:gd name="adj2" fmla="val 60522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00040" y="1168560"/>
            <a:ext cx="6627960" cy="9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Promotions once a year (at year end)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Promotions at BU discretion at any point in the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Promotions twice a year by PRC Committee or promotion panel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41360" y="1200240"/>
            <a:ext cx="280800" cy="237960"/>
          </a:xfrm>
          <a:prstGeom prst="rightArrow">
            <a:avLst>
              <a:gd name="adj1" fmla="val 46269"/>
              <a:gd name="adj2" fmla="val 6053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441360" y="1501920"/>
            <a:ext cx="280800" cy="237960"/>
          </a:xfrm>
          <a:prstGeom prst="rightArrow">
            <a:avLst>
              <a:gd name="adj1" fmla="val 46269"/>
              <a:gd name="adj2" fmla="val 6053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23720" y="1828800"/>
            <a:ext cx="281160" cy="237960"/>
          </a:xfrm>
          <a:prstGeom prst="rightArrow">
            <a:avLst>
              <a:gd name="adj1" fmla="val 46269"/>
              <a:gd name="adj2" fmla="val 6061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31920" y="876240"/>
            <a:ext cx="1527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FREQUENCY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331920" y="2395440"/>
            <a:ext cx="1527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>
            <a:off x="6756480" y="2166840"/>
            <a:ext cx="22176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85000"/>
              </a:lnSpc>
              <a:spcBef>
                <a:spcPts val="187"/>
              </a:spcBef>
              <a:buClr>
                <a:srgbClr val="000000"/>
              </a:buClr>
              <a:buFont typeface="Microsoft Sans Serif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Consistent panel of reviewers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85000"/>
              </a:lnSpc>
              <a:spcBef>
                <a:spcPts val="187"/>
              </a:spcBef>
              <a:buClr>
                <a:srgbClr val="000000"/>
              </a:buClr>
              <a:buFont typeface="Microsoft Sans Serif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Train interviewers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2680" indent="-112680">
              <a:lnSpc>
                <a:spcPct val="85000"/>
              </a:lnSpc>
              <a:spcBef>
                <a:spcPts val="187"/>
              </a:spcBef>
              <a:buClr>
                <a:srgbClr val="000000"/>
              </a:buClr>
              <a:buFont typeface="Microsoft Sans Serif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Accountability of reviewers for candidates’ performance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Current External Hiring Process &amp; Proposed Options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5" name=""/>
          <p:cNvSpPr/>
          <p:nvPr/>
        </p:nvSpPr>
        <p:spPr>
          <a:xfrm>
            <a:off x="4468680" y="1236600"/>
            <a:ext cx="0" cy="5357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702480" y="1249200"/>
            <a:ext cx="0" cy="5329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184480" y="1241280"/>
            <a:ext cx="0" cy="5335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89000" y="963720"/>
            <a:ext cx="2041560" cy="11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CURRENT PROCESS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External candidates can be hired into Enron as a VP at any point in the year subject to: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65240" y="2122560"/>
            <a:ext cx="1993680" cy="40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6040" indent="-1760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Support of the OTC of the hiring BU supporting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Interview and support by 3 members of the Exec Committee from other than hiring BU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Circulation of resume and list of individuals who have interviewed candidate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Affirmation by the sponsoring OTC at the next scheduled Exec Committee meeting that there are no objections to extending the candidate an offer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6040" indent="-1760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2270160" y="963720"/>
            <a:ext cx="2141640" cy="92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NO EXTERNAL VP HIRING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External candidates will be brought in at Director/ Sr. Director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4464000" y="963720"/>
            <a:ext cx="2271600" cy="128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CREATE ADDITIONAL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All external VP candidates will come in at a newly created level (Equity v. Non-Equity, Executive Director, VVP, etc.)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6718320" y="963720"/>
            <a:ext cx="2425680" cy="128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REFINE CURENT PROCESS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Microsoft Sans Serif"/>
              </a:rPr>
              <a:t>Create a more stringent hiring process to ensure a better organizational fit of external VP candidates.  Modifications may include: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" name=""/>
          <p:cNvGrpSpPr/>
          <p:nvPr/>
        </p:nvGrpSpPr>
        <p:grpSpPr>
          <a:xfrm>
            <a:off x="2181240" y="2928960"/>
            <a:ext cx="4532400" cy="3147840"/>
            <a:chOff x="2181240" y="2928960"/>
            <a:chExt cx="4532400" cy="3147840"/>
          </a:xfrm>
        </p:grpSpPr>
        <p:sp>
          <p:nvSpPr>
            <p:cNvPr id="74" name=""/>
            <p:cNvSpPr/>
            <p:nvPr/>
          </p:nvSpPr>
          <p:spPr>
            <a:xfrm>
              <a:off x="2239920" y="4319640"/>
              <a:ext cx="2171880" cy="1757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1313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ff131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5" name=""/>
            <p:cNvGrpSpPr/>
            <p:nvPr/>
          </p:nvGrpSpPr>
          <p:grpSpPr>
            <a:xfrm>
              <a:off x="2181240" y="2928960"/>
              <a:ext cx="4532400" cy="1306800"/>
              <a:chOff x="2181240" y="2928960"/>
              <a:chExt cx="4532400" cy="1306800"/>
            </a:xfrm>
          </p:grpSpPr>
          <p:sp>
            <p:nvSpPr>
              <p:cNvPr id="76" name=""/>
              <p:cNvSpPr/>
              <p:nvPr/>
            </p:nvSpPr>
            <p:spPr>
              <a:xfrm>
                <a:off x="2235240" y="2928960"/>
                <a:ext cx="2179440" cy="127152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0ee10"/>
                  </a:gs>
                </a:gsLst>
                <a:path path="rect">
                  <a:fillToRect l="50000" t="50000" r="50000" b="50000"/>
                </a:path>
              </a:gradFill>
              <a:ln w="9360">
                <a:solidFill>
                  <a:srgbClr val="10ee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2181240" y="2981160"/>
                <a:ext cx="2241360" cy="936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2680" indent="-112680">
                  <a:lnSpc>
                    <a:spcPct val="100000"/>
                  </a:lnSpc>
                  <a:spcBef>
                    <a:spcPts val="624"/>
                  </a:spcBef>
                  <a:buClr>
                    <a:srgbClr val="000000"/>
                  </a:buClr>
                  <a:buFont typeface="Microsoft Sans Serif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Microsoft Sans Serif"/>
                  </a:rPr>
                  <a:t>Gives individual opportunity to learn the organization 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2680" indent="-112680">
                  <a:lnSpc>
                    <a:spcPct val="100000"/>
                  </a:lnSpc>
                  <a:spcBef>
                    <a:spcPts val="624"/>
                  </a:spcBef>
                  <a:buClr>
                    <a:srgbClr val="000000"/>
                  </a:buClr>
                  <a:buFont typeface="Microsoft Sans Serif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Microsoft Sans Serif"/>
                  </a:rPr>
                  <a:t>Allows individual to prove themselves through the PRC Process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78" name=""/>
              <p:cNvGrpSpPr/>
              <p:nvPr/>
            </p:nvGrpSpPr>
            <p:grpSpPr>
              <a:xfrm>
                <a:off x="4476600" y="2928960"/>
                <a:ext cx="2237040" cy="1306800"/>
                <a:chOff x="4476600" y="2928960"/>
                <a:chExt cx="2237040" cy="1306800"/>
              </a:xfrm>
            </p:grpSpPr>
            <p:sp>
              <p:nvSpPr>
                <p:cNvPr id="79" name=""/>
                <p:cNvSpPr/>
                <p:nvPr/>
              </p:nvSpPr>
              <p:spPr>
                <a:xfrm>
                  <a:off x="4524480" y="2928960"/>
                  <a:ext cx="2119320" cy="127152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10ee10"/>
                    </a:gs>
                  </a:gsLst>
                  <a:path path="rect">
                    <a:fillToRect l="50000" t="50000" r="50000" b="50000"/>
                  </a:path>
                </a:gradFill>
                <a:ln w="9360">
                  <a:solidFill>
                    <a:srgbClr val="10ee1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" name=""/>
                <p:cNvSpPr/>
                <p:nvPr/>
              </p:nvSpPr>
              <p:spPr>
                <a:xfrm>
                  <a:off x="4476600" y="2994120"/>
                  <a:ext cx="2237040" cy="12416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spAutoFit/>
                </a:bodyPr>
                <a:p>
                  <a:pPr marL="112680" indent="-112680">
                    <a:lnSpc>
                      <a:spcPct val="100000"/>
                    </a:lnSpc>
                    <a:spcBef>
                      <a:spcPts val="624"/>
                    </a:spcBef>
                    <a:buClr>
                      <a:srgbClr val="000000"/>
                    </a:buClr>
                    <a:buFont typeface="Microsoft Sans Serif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Microsoft Sans Serif"/>
                    </a:rPr>
                    <a:t>Proving ground for VP candidates.  Promotion or placement in a Director position to occur within a specified time frame.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marL="112680" indent="-112680">
                    <a:lnSpc>
                      <a:spcPct val="100000"/>
                    </a:lnSpc>
                    <a:spcBef>
                      <a:spcPts val="624"/>
                    </a:spcBef>
                    <a:buClr>
                      <a:srgbClr val="000000"/>
                    </a:buClr>
                    <a:buFont typeface="Microsoft Sans Serif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Microsoft Sans Serif"/>
                    </a:rPr>
                    <a:t>Candidates will be reviewed separately from internal VP’s in the PRC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81" name=""/>
            <p:cNvSpPr/>
            <p:nvPr/>
          </p:nvSpPr>
          <p:spPr>
            <a:xfrm>
              <a:off x="2219400" y="4437000"/>
              <a:ext cx="2241360" cy="162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2680" indent="-112680">
                <a:lnSpc>
                  <a:spcPct val="100000"/>
                </a:lnSpc>
                <a:spcBef>
                  <a:spcPts val="624"/>
                </a:spcBef>
                <a:buClr>
                  <a:srgbClr val="000000"/>
                </a:buClr>
                <a:buFont typeface="Microsoft Sans Serif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Microsoft Sans Serif"/>
                </a:rPr>
                <a:t>Perceived lack of authority/ status to move projects or implement change within the organization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624"/>
                </a:spcBef>
                <a:buClr>
                  <a:srgbClr val="000000"/>
                </a:buClr>
                <a:buFont typeface="Microsoft Sans Serif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Microsoft Sans Serif"/>
                </a:rPr>
                <a:t>Can hamper our ability to recruit top talent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624"/>
                </a:spcBef>
                <a:buClr>
                  <a:srgbClr val="000000"/>
                </a:buClr>
                <a:buFont typeface="Microsoft Sans Serif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Microsoft Sans Serif"/>
                </a:rPr>
                <a:t>Difficult to promote through current PRC process for sometimes up to 18 months due to lack of track record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>
            <a:off x="4486320" y="2928960"/>
            <a:ext cx="4506840" cy="3147840"/>
            <a:chOff x="4486320" y="2928960"/>
            <a:chExt cx="4506840" cy="3147840"/>
          </a:xfrm>
        </p:grpSpPr>
        <p:sp>
          <p:nvSpPr>
            <p:cNvPr id="83" name=""/>
            <p:cNvSpPr/>
            <p:nvPr/>
          </p:nvSpPr>
          <p:spPr>
            <a:xfrm>
              <a:off x="4529160" y="4309920"/>
              <a:ext cx="2122560" cy="1766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1313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ff131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4486320" y="4440240"/>
              <a:ext cx="2151000" cy="78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2680" indent="-112680">
                <a:lnSpc>
                  <a:spcPct val="100000"/>
                </a:lnSpc>
                <a:spcBef>
                  <a:spcPts val="624"/>
                </a:spcBef>
                <a:buClr>
                  <a:srgbClr val="000000"/>
                </a:buClr>
                <a:buFont typeface="Microsoft Sans Serif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Microsoft Sans Serif"/>
                </a:rPr>
                <a:t>Create additional hierarchical level; adds to bureaucracy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2680" indent="-112680">
                <a:lnSpc>
                  <a:spcPct val="100000"/>
                </a:lnSpc>
                <a:spcBef>
                  <a:spcPts val="624"/>
                </a:spcBef>
                <a:buClr>
                  <a:srgbClr val="000000"/>
                </a:buClr>
                <a:buFont typeface="Microsoft Sans Serif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Microsoft Sans Serif"/>
                </a:rPr>
                <a:t>Potentially divisive/ unnecessary competition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5" name=""/>
            <p:cNvGrpSpPr/>
            <p:nvPr/>
          </p:nvGrpSpPr>
          <p:grpSpPr>
            <a:xfrm>
              <a:off x="6737400" y="2928960"/>
              <a:ext cx="2255760" cy="3147840"/>
              <a:chOff x="6737400" y="2928960"/>
              <a:chExt cx="2255760" cy="3147840"/>
            </a:xfrm>
          </p:grpSpPr>
          <p:sp>
            <p:nvSpPr>
              <p:cNvPr id="86" name=""/>
              <p:cNvSpPr/>
              <p:nvPr/>
            </p:nvSpPr>
            <p:spPr>
              <a:xfrm>
                <a:off x="6757920" y="4309920"/>
                <a:ext cx="2190960" cy="176688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1313"/>
                  </a:gs>
                </a:gsLst>
                <a:path path="rect">
                  <a:fillToRect l="50000" t="50000" r="50000" b="50000"/>
                </a:path>
              </a:gradFill>
              <a:ln w="9360">
                <a:solidFill>
                  <a:srgbClr val="ff1313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7" name=""/>
              <p:cNvGrpSpPr/>
              <p:nvPr/>
            </p:nvGrpSpPr>
            <p:grpSpPr>
              <a:xfrm>
                <a:off x="6783480" y="2928960"/>
                <a:ext cx="2190600" cy="1271520"/>
                <a:chOff x="6783480" y="2928960"/>
                <a:chExt cx="2190600" cy="1271520"/>
              </a:xfrm>
            </p:grpSpPr>
            <p:sp>
              <p:nvSpPr>
                <p:cNvPr id="88" name=""/>
                <p:cNvSpPr/>
                <p:nvPr/>
              </p:nvSpPr>
              <p:spPr>
                <a:xfrm>
                  <a:off x="6783480" y="2928960"/>
                  <a:ext cx="2190600" cy="127152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10ee10"/>
                    </a:gs>
                  </a:gsLst>
                  <a:path path="rect">
                    <a:fillToRect l="50000" t="50000" r="50000" b="50000"/>
                  </a:path>
                </a:gradFill>
                <a:ln w="9360">
                  <a:solidFill>
                    <a:srgbClr val="10ee1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" name=""/>
                <p:cNvSpPr/>
                <p:nvPr/>
              </p:nvSpPr>
              <p:spPr>
                <a:xfrm>
                  <a:off x="6784920" y="3014640"/>
                  <a:ext cx="2189160" cy="353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spAutoFit/>
                </a:bodyPr>
                <a:p>
                  <a:pPr marL="112680" indent="-112680">
                    <a:lnSpc>
                      <a:spcPct val="85000"/>
                    </a:lnSpc>
                    <a:spcBef>
                      <a:spcPts val="187"/>
                    </a:spcBef>
                    <a:buClr>
                      <a:srgbClr val="000000"/>
                    </a:buClr>
                    <a:buFont typeface="Microsoft Sans Serif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Microsoft Sans Serif"/>
                    </a:rPr>
                    <a:t>Improve the quality of external VP recruits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90" name=""/>
              <p:cNvSpPr/>
              <p:nvPr/>
            </p:nvSpPr>
            <p:spPr>
              <a:xfrm>
                <a:off x="6737400" y="4443480"/>
                <a:ext cx="2255760" cy="399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2680" indent="-112680">
                  <a:lnSpc>
                    <a:spcPct val="100000"/>
                  </a:lnSpc>
                  <a:spcBef>
                    <a:spcPts val="624"/>
                  </a:spcBef>
                  <a:buClr>
                    <a:srgbClr val="000000"/>
                  </a:buClr>
                  <a:buFont typeface="Microsoft Sans Serif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Microsoft Sans Serif"/>
                  </a:rPr>
                  <a:t>Difficult to make stick in Enron’s culture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91" name=""/>
          <p:cNvSpPr/>
          <p:nvPr/>
        </p:nvSpPr>
        <p:spPr>
          <a:xfrm>
            <a:off x="2906640" y="774720"/>
            <a:ext cx="9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175360" y="774720"/>
            <a:ext cx="9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29680" y="774720"/>
            <a:ext cx="9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0" y="9360"/>
            <a:ext cx="914400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0" y="0"/>
            <a:ext cx="914400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Mid-Year vs. Year-End 2000 Results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763560" y="863640"/>
          <a:ext cx="7377120" cy="588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3560" y="863640"/>
                    <a:ext cx="7377120" cy="588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4459320" y="876240"/>
            <a:ext cx="0" cy="58676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0" y="9360"/>
            <a:ext cx="914400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New Hire Distributions by Peer Group for 2000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06360" y="3683160"/>
            <a:ext cx="8406000" cy="1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306360" y="876240"/>
          <a:ext cx="4146480" cy="2774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6360" y="876240"/>
                    <a:ext cx="4146480" cy="277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" name=""/>
          <p:cNvGraphicFramePr/>
          <p:nvPr/>
        </p:nvGraphicFramePr>
        <p:xfrm>
          <a:off x="4452840" y="876240"/>
          <a:ext cx="4397400" cy="27748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0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52840" y="876240"/>
                    <a:ext cx="4397400" cy="277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5" name=""/>
          <p:cNvGraphicFramePr/>
          <p:nvPr/>
        </p:nvGraphicFramePr>
        <p:xfrm>
          <a:off x="306360" y="3701880"/>
          <a:ext cx="4146480" cy="304200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06360" y="3701880"/>
                    <a:ext cx="4146480" cy="304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" name=""/>
          <p:cNvGraphicFramePr/>
          <p:nvPr/>
        </p:nvGraphicFramePr>
        <p:xfrm>
          <a:off x="4452840" y="3701880"/>
          <a:ext cx="4397400" cy="304200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452840" y="3701880"/>
                    <a:ext cx="4397400" cy="304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2000-12-12T20:30:29Z</dcterms:created>
  <dc:creator>rdaly</dc:creator>
  <dc:description/>
  <dc:language>en-US</dc:language>
  <cp:lastModifiedBy>jmartin11</cp:lastModifiedBy>
  <cp:lastPrinted>2001-01-26T18:45:08Z</cp:lastPrinted>
  <dcterms:modified xsi:type="dcterms:W3CDTF">2001-06-13T22:36:03Z</dcterms:modified>
  <cp:revision>371</cp:revision>
  <dc:subject/>
  <dc:title>No Slide Title</dc:title>
</cp:coreProperties>
</file>