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9520" y="9000"/>
            <a:ext cx="7994520" cy="946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3399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3399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69520" y="1220760"/>
            <a:ext cx="7994520" cy="482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0080" indent="-28404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50800" indent="-27936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82720" indent="-23004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82720" indent="-230040">
              <a:spcBef>
                <a:spcPts val="689"/>
              </a:spcBef>
              <a:spcAft>
                <a:spcPts val="41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82720" indent="-230040">
              <a:spcBef>
                <a:spcPts val="689"/>
              </a:spcBef>
              <a:spcAft>
                <a:spcPts val="41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3328920" y="6560640"/>
            <a:ext cx="2463840" cy="2970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fld id="{791847D6-E1EC-45F2-9FE2-3A320991C667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and Proprietary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39840" y="932040"/>
            <a:ext cx="8518320" cy="0"/>
          </a:xfrm>
          <a:prstGeom prst="line">
            <a:avLst/>
          </a:prstGeom>
          <a:ln w="38160">
            <a:solidFill>
              <a:srgbClr val="ff000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RGB_R" descr=""/>
          <p:cNvPicPr/>
          <p:nvPr/>
        </p:nvPicPr>
        <p:blipFill>
          <a:blip r:embed="rId2"/>
          <a:stretch/>
        </p:blipFill>
        <p:spPr>
          <a:xfrm>
            <a:off x="8369280" y="6093000"/>
            <a:ext cx="736560" cy="7268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84360" y="5662440"/>
            <a:ext cx="7785000" cy="530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33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667400" y="1027080"/>
            <a:ext cx="4197240" cy="4537080"/>
          </a:xfrm>
          <a:custGeom>
            <a:avLst/>
            <a:gdLst>
              <a:gd name="textAreaLeft" fmla="*/ 204840 w 4197240"/>
              <a:gd name="textAreaRight" fmla="*/ 3992400 w 4197240"/>
              <a:gd name="textAreaTop" fmla="*/ 204840 h 4537080"/>
              <a:gd name="textAreaBottom" fmla="*/ 4332240 h 4537080"/>
            </a:gdLst>
            <a:ahLst/>
            <a:cxnLst/>
            <a:rect l="textAreaLeft" t="textAreaTop" r="textAreaRight" b="textAreaBottom"/>
            <a:pathLst>
              <a:path w="21600" h="23349">
                <a:moveTo>
                  <a:pt x="3600" y="0"/>
                </a:moveTo>
                <a:arcTo wR="3600" hR="3600" stAng="16200000" swAng="-5400000"/>
                <a:lnTo>
                  <a:pt x="0" y="19749"/>
                </a:lnTo>
                <a:arcTo wR="3600" hR="3600" stAng="10800000" swAng="-5400000"/>
                <a:lnTo>
                  <a:pt x="18000" y="2334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22de53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22de5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71440" y="1027080"/>
            <a:ext cx="4195800" cy="4537080"/>
          </a:xfrm>
          <a:custGeom>
            <a:avLst/>
            <a:gdLst>
              <a:gd name="textAreaLeft" fmla="*/ 204840 w 4195800"/>
              <a:gd name="textAreaRight" fmla="*/ 3990960 w 4195800"/>
              <a:gd name="textAreaTop" fmla="*/ 204840 h 4537080"/>
              <a:gd name="textAreaBottom" fmla="*/ 4332240 h 4537080"/>
            </a:gdLst>
            <a:ahLst/>
            <a:cxnLst/>
            <a:rect l="textAreaLeft" t="textAreaTop" r="textAreaRight" b="textAreaBottom"/>
            <a:pathLst>
              <a:path w="21600" h="23357">
                <a:moveTo>
                  <a:pt x="3600" y="0"/>
                </a:moveTo>
                <a:arcTo wR="3600" hR="3600" stAng="16200000" swAng="-5400000"/>
                <a:lnTo>
                  <a:pt x="0" y="19757"/>
                </a:lnTo>
                <a:arcTo wR="3600" hR="3600" stAng="10800000" swAng="-5400000"/>
                <a:lnTo>
                  <a:pt x="18000" y="2335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22de53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22de5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52360" y="1440000"/>
            <a:ext cx="4240440" cy="423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1634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Candidate should be reviewed by an interview committee comprising: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of hiring BU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randomly selected Executive Committee members external to hiring BU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randomly selected Policy Committee member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1634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Interview committee will be provided with a competency based interview format to ensure consistency throughout the interview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1634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interviews will be documented; interview package will be presented to the Executive Committee upon completion of the interview cycle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16344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hiring BU may elect to hire approved candidates  as a Director or VP.  Externally hired Directors will be flagged and eligible for promotion at next cycle (i.e. tenure in position will not apply), subject to PRC rating in top 2 categories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1634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Hire progress and performance will be tracked and included as an exception report to the PRC and Policy Committees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69520" y="9000"/>
            <a:ext cx="7994520" cy="946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VP Hiring &amp; Promotions</a:t>
            </a:r>
            <a:r>
              <a:rPr b="1" lang="en-US" sz="30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 </a:t>
            </a:r>
            <a:br>
              <a:rPr sz="2400"/>
            </a:br>
            <a:r>
              <a:rPr b="1" lang="en-US" sz="18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PRC Sub Committee Recommendations</a:t>
            </a:r>
            <a:endParaRPr b="0" lang="en-US" sz="1800" strike="noStrike" u="none">
              <a:solidFill>
                <a:srgbClr val="003399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"/>
          <p:cNvSpPr/>
          <p:nvPr/>
        </p:nvSpPr>
        <p:spPr>
          <a:xfrm>
            <a:off x="4673520" y="1440000"/>
            <a:ext cx="4249800" cy="381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6040" indent="-17604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the current annual promotion schedule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Abolish the 12 month guideline which prevents new hires from being quickly promoted to VP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promotion discussion from the VP PRC;  i.e. PRC committee to convene day after VP PRC to consider promotions.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Circulate a list of VP promotion nominees to  committee, and ensure all committee members have pertinent data and information for discussion at the promotion meeting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Make available, prior to the promotion meeting, details on each BU’s VP activity to ensure balance and equity, including: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number of VPs (com. vs. com. supt.)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hired during the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departed or transferred during the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9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of VPs relative to other peer groups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31960" y="1076400"/>
            <a:ext cx="325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EXTERNAL VP HIRING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222880" y="1076400"/>
            <a:ext cx="292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VP PROMOTIONS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62040" y="5751360"/>
            <a:ext cx="7829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PRC PROCESS: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committee agreed to limit PRC Meetings to no more than 12 hours.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2000-12-12T20:30:29Z</dcterms:created>
  <dc:creator>rdaly</dc:creator>
  <dc:description/>
  <dc:language>en-US</dc:language>
  <cp:lastModifiedBy>gcortese</cp:lastModifiedBy>
  <cp:lastPrinted>2001-01-26T18:45:08Z</cp:lastPrinted>
  <dcterms:modified xsi:type="dcterms:W3CDTF">2001-07-05T10:59:29Z</dcterms:modified>
  <cp:revision>366</cp:revision>
  <dc:subject/>
  <dc:title>No Slide Title</dc:title>
</cp:coreProperties>
</file>