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6840" y="609120"/>
            <a:ext cx="838188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65fb"/>
                </a:solidFill>
                <a:effectLst/>
                <a:uFillTx/>
                <a:latin typeface="Times New Roman"/>
              </a:rPr>
              <a:t>KEY POINTS ON VALUE CREATION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6212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Management’s primary job is to create value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Companies with high ROEs create value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for growth’s sake does not add value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Reject investments that earn less than their    risk-adjusted cost of capital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is king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Every tub on its own bottom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Incentives matter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399960" y="1428840"/>
          <a:ext cx="6029280" cy="522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9960" y="1428840"/>
                    <a:ext cx="6029280" cy="522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528480" y="374760"/>
            <a:ext cx="8087040" cy="106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PROFITABILITY PRINCIPLES: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Profitability and Value Creation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303960" y="1442880"/>
            <a:ext cx="2708280" cy="512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Allied Corp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AA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Co. of America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AMB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 Brands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 Can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AXP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 Express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 Telephone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Bethlehem Steel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CHV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Chevron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DuPont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Eastman Kodak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XON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Exxon Corp.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Electric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GF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Foods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Motors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Goodyear Tires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Inco Limited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IBM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Int. Business Mach.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Int. Harvester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Int.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MRK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Merck &amp; Co.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MMM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Minnesota Mining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Owens-Illinois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Proctor &amp; Gamble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Sears, Roebuck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TX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Texaco, Inc.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Union Carbide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Steel Corp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UTX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United Technologies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WX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Westinghouse El.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Woolworth (F.W.)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401760" y="1523880"/>
          <a:ext cx="5789520" cy="487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1760" y="1523880"/>
                    <a:ext cx="5789520" cy="487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6303960" y="1442880"/>
            <a:ext cx="2708280" cy="512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Allied Corp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AA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Co. of America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AMB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 Brands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 Can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AXP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 Express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 Telephone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Bethlehem Steel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CHV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Chevron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DuPont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Eastman Kodak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XON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Exxon Corp.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Electric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GF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Foods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GM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Motors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Goodyear Tires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Inco Limited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IBM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Int. Business Mach.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Int. Harvester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Int.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MRK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Merck &amp; Co.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MMM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Minnesota Mining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Owens-Illinois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Proctor &amp; Gamble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Sears, Roebuck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TX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Texaco, Inc.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Union Carbide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Steel Corp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UTX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United Technologies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WX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Westinghouse El.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Woolworth (F.W.)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6200" y="284040"/>
            <a:ext cx="8315280" cy="106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PROFITABILITY PRINCIPLES: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Growth and Value Creation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1920" y="533160"/>
            <a:ext cx="891540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VALUE CREATION TENDS TO BE HIGHLY CONCENTRATED</a:t>
            </a:r>
            <a:br>
              <a:rPr sz="3000"/>
            </a:br>
            <a:r>
              <a:rPr b="0" lang="en-US" sz="20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Value Concentration Across Business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3360" y="2050920"/>
            <a:ext cx="127332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- Book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848280" y="6242040"/>
            <a:ext cx="20052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Employed (%)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38080" y="2593800"/>
            <a:ext cx="0" cy="329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44560" y="5896080"/>
            <a:ext cx="77598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44560" y="4840200"/>
            <a:ext cx="72277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920880" y="2593800"/>
            <a:ext cx="215640" cy="224028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49480" y="2874960"/>
            <a:ext cx="291960" cy="19591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454040" y="3930480"/>
            <a:ext cx="139680" cy="9036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06680" y="4070520"/>
            <a:ext cx="63360" cy="76356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682640" y="4213080"/>
            <a:ext cx="63720" cy="6210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758960" y="4424400"/>
            <a:ext cx="63360" cy="40968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835280" y="4494240"/>
            <a:ext cx="217440" cy="33984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065320" y="4564080"/>
            <a:ext cx="519120" cy="2700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597040" y="4635360"/>
            <a:ext cx="141480" cy="1987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751120" y="4635360"/>
            <a:ext cx="63360" cy="1987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827440" y="4705200"/>
            <a:ext cx="214200" cy="12888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3276720" y="3285720"/>
            <a:ext cx="0" cy="268596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13240" y="4846680"/>
            <a:ext cx="137880" cy="5868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664080" y="4846680"/>
            <a:ext cx="291960" cy="5868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968640" y="4846680"/>
            <a:ext cx="290520" cy="5868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272120" y="4846680"/>
            <a:ext cx="64800" cy="12708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349880" y="4846680"/>
            <a:ext cx="217440" cy="12708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579920" y="4846680"/>
            <a:ext cx="61920" cy="19836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654440" y="4846680"/>
            <a:ext cx="141480" cy="19836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808520" y="4846680"/>
            <a:ext cx="63360" cy="33984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884840" y="4846680"/>
            <a:ext cx="214200" cy="40968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111640" y="4846680"/>
            <a:ext cx="63720" cy="54936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181480" y="3225960"/>
            <a:ext cx="0" cy="273348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187960" y="4846680"/>
            <a:ext cx="1204920" cy="69048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405480" y="4846680"/>
            <a:ext cx="673200" cy="76212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091280" y="4846680"/>
            <a:ext cx="598680" cy="83016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702560" y="4846680"/>
            <a:ext cx="596880" cy="90324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305920" y="4564080"/>
            <a:ext cx="0" cy="1395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063280" y="6021360"/>
            <a:ext cx="4766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988760" y="4262400"/>
            <a:ext cx="4766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42800" y="419112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18760" y="4754520"/>
            <a:ext cx="244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43520" y="5246640"/>
            <a:ext cx="3499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67200" y="5738760"/>
            <a:ext cx="4132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034080" y="6021360"/>
            <a:ext cx="4132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463080" y="6021360"/>
            <a:ext cx="4132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008680" y="6021360"/>
            <a:ext cx="4903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629400" y="5902200"/>
            <a:ext cx="0" cy="57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755280" y="5826240"/>
            <a:ext cx="88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755280" y="5332320"/>
            <a:ext cx="88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755280" y="2587680"/>
            <a:ext cx="88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755280" y="4840200"/>
            <a:ext cx="88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755280" y="4276800"/>
            <a:ext cx="88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>
            <a:off x="755280" y="3782880"/>
            <a:ext cx="88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755280" y="3219480"/>
            <a:ext cx="88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66840" y="3063960"/>
            <a:ext cx="3711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66840" y="2430360"/>
            <a:ext cx="4345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66840" y="3699000"/>
            <a:ext cx="3711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528920" y="2522520"/>
            <a:ext cx="1741320" cy="690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Gain = $800M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Capital = 25%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Capital = 37%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359160" y="2522520"/>
            <a:ext cx="1739880" cy="690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Loss = $200M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Capital = 28%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Capital = 30%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340240" y="2522520"/>
            <a:ext cx="1738440" cy="690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Loss = $320M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Capital = 47%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Capital = 33%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52280" y="1752480"/>
            <a:ext cx="8686800" cy="495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86160" y="1419120"/>
            <a:ext cx="6149160" cy="637560"/>
          </a:xfrm>
          <a:prstGeom prst="rect">
            <a:avLst/>
          </a:prstGeom>
          <a:solidFill>
            <a:srgbClr val="c0fef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major insight for most companies is the degree to which value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creation is concentrated within the corporate portfolio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56040" y="4730760"/>
            <a:ext cx="214200" cy="1033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360600" y="4846680"/>
            <a:ext cx="138240" cy="2376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3040" bIns="-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281400" y="4846680"/>
            <a:ext cx="65160" cy="23760"/>
          </a:xfrm>
          <a:prstGeom prst="rect">
            <a:avLst/>
          </a:prstGeom>
          <a:solidFill>
            <a:srgbClr val="7b00e4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3040" bIns="-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"/>
          <p:cNvGraphicFramePr/>
          <p:nvPr/>
        </p:nvGraphicFramePr>
        <p:xfrm>
          <a:off x="-130320" y="1219320"/>
          <a:ext cx="15346440" cy="9275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30320" y="1219320"/>
                    <a:ext cx="15346440" cy="927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744480" y="498600"/>
            <a:ext cx="763128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AETNA 1993 SBU EARNINGS AND ROE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28600" y="609120"/>
            <a:ext cx="876312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VALUE CREATION TENDS TO BE CONCENTRATED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57120" y="1974960"/>
            <a:ext cx="2314800" cy="576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Product Line Value Relative to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933360" y="3390840"/>
            <a:ext cx="1082160" cy="820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947880" y="4321080"/>
            <a:ext cx="3644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008000" y="2698920"/>
            <a:ext cx="223920" cy="161604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244520" y="2984400"/>
            <a:ext cx="399960" cy="133056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657440" y="3265560"/>
            <a:ext cx="163440" cy="10494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833480" y="3759120"/>
            <a:ext cx="695520" cy="55584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541600" y="4255920"/>
            <a:ext cx="458640" cy="5904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013200" y="4327560"/>
            <a:ext cx="458640" cy="12708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484440" y="4327560"/>
            <a:ext cx="106560" cy="27144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603600" y="4327560"/>
            <a:ext cx="103320" cy="34272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719520" y="4327560"/>
            <a:ext cx="225360" cy="55404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957480" y="4327560"/>
            <a:ext cx="163800" cy="83664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133880" y="4327560"/>
            <a:ext cx="163440" cy="119052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309920" y="4327560"/>
            <a:ext cx="282600" cy="147312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947880" y="297828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947880" y="347184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947880" y="389556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001880" y="2557440"/>
            <a:ext cx="0" cy="3243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947880" y="467676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947880" y="509904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947880" y="552456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21200" y="2846520"/>
            <a:ext cx="508320" cy="302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21200" y="3341520"/>
            <a:ext cx="508320" cy="302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21200" y="3767040"/>
            <a:ext cx="508320" cy="302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15240" y="4191120"/>
            <a:ext cx="270720" cy="302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57120" y="4546440"/>
            <a:ext cx="638280" cy="302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-10%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62160" y="4970520"/>
            <a:ext cx="567720" cy="302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-20%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62160" y="5394240"/>
            <a:ext cx="567720" cy="302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-30%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868400" y="2571840"/>
            <a:ext cx="1616400" cy="698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16040" y="5823000"/>
            <a:ext cx="3835440" cy="454680"/>
          </a:xfrm>
          <a:prstGeom prst="rect">
            <a:avLst/>
          </a:prstGeom>
          <a:solidFill>
            <a:srgbClr val="c0fef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Economic Profit = Earnings minus a capital charge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(cost of capital x investment)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09600" y="1300320"/>
            <a:ext cx="4638600" cy="454680"/>
          </a:xfrm>
          <a:prstGeom prst="rect">
            <a:avLst/>
          </a:prstGeom>
          <a:solidFill>
            <a:srgbClr val="c0fef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and Customer Profitability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291520" y="3873600"/>
            <a:ext cx="3711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019920" y="1641600"/>
            <a:ext cx="0" cy="2239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951520" y="3605040"/>
            <a:ext cx="2503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951520" y="170352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951520" y="191628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951520" y="381636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951520" y="212724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951520" y="233856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951520" y="254952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951520" y="276084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951520" y="297180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951520" y="318276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951520" y="3394080"/>
            <a:ext cx="6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707080" y="3730680"/>
            <a:ext cx="2869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634000" y="197172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634000" y="218124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34000" y="23922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634000" y="260496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634000" y="288612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634000" y="309708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706720" y="3308400"/>
            <a:ext cx="244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706720" y="3519360"/>
            <a:ext cx="244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634000" y="154944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634000" y="175896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026040" y="1851120"/>
            <a:ext cx="61920" cy="17478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100920" y="2556000"/>
            <a:ext cx="60120" cy="10429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173640" y="2978280"/>
            <a:ext cx="61920" cy="62064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248520" y="3048120"/>
            <a:ext cx="61920" cy="5508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323040" y="3119400"/>
            <a:ext cx="60120" cy="4795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396120" y="3330720"/>
            <a:ext cx="61920" cy="268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470640" y="3400560"/>
            <a:ext cx="357120" cy="19836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840360" y="3400560"/>
            <a:ext cx="135000" cy="19836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988320" y="3471840"/>
            <a:ext cx="209520" cy="12708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210440" y="3541680"/>
            <a:ext cx="431640" cy="5724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655040" y="3611520"/>
            <a:ext cx="135000" cy="5724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802640" y="3611520"/>
            <a:ext cx="282600" cy="12852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8097840" y="3611520"/>
            <a:ext cx="61920" cy="12852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8172360" y="3611520"/>
            <a:ext cx="135000" cy="19836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8319960" y="3611520"/>
            <a:ext cx="61920" cy="19836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853400" y="38718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335720" y="38718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558200" y="38718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075520" y="38718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039080" y="3871800"/>
            <a:ext cx="3394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891480" y="38718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669000" y="38718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446880" y="38718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226200" y="38718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003720" y="3871800"/>
            <a:ext cx="2764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252560" y="3201840"/>
            <a:ext cx="148860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 Volume (%)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405400" y="1290600"/>
            <a:ext cx="122868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Profit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 Sales Dollar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464160" y="1569960"/>
            <a:ext cx="0" cy="1395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075000" y="1427040"/>
            <a:ext cx="39420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067440" y="1849320"/>
            <a:ext cx="425520" cy="57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026040" y="1774800"/>
            <a:ext cx="43200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796160" y="1569960"/>
            <a:ext cx="0" cy="1606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470640" y="1774800"/>
            <a:ext cx="131940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788520" y="1407960"/>
            <a:ext cx="72252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893280" y="1830240"/>
            <a:ext cx="5151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$0.8M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8388360" y="1557000"/>
            <a:ext cx="0" cy="1631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802640" y="1774800"/>
            <a:ext cx="57924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772760" y="1427040"/>
            <a:ext cx="61812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882560" y="1849320"/>
            <a:ext cx="39708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429960" y="2443320"/>
            <a:ext cx="14511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Product B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947880" y="471816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019920" y="4359240"/>
            <a:ext cx="0" cy="1957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026040" y="5689440"/>
            <a:ext cx="2425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101920" y="4405320"/>
            <a:ext cx="68328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 Per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 Dollar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977080" y="445608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77080" y="530208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977080" y="487836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977080" y="607536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977080" y="6218280"/>
            <a:ext cx="47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026040" y="4429080"/>
            <a:ext cx="63720" cy="125424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102360" y="5554800"/>
            <a:ext cx="139680" cy="1285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624640" y="433692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624640" y="475920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700600" y="5183280"/>
            <a:ext cx="244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700960" y="5956200"/>
            <a:ext cx="2869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700600" y="5603760"/>
            <a:ext cx="244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700960" y="6167520"/>
            <a:ext cx="2869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254640" y="5627520"/>
            <a:ext cx="139680" cy="558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000" bIns="9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407280" y="5695920"/>
            <a:ext cx="291960" cy="12852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711840" y="5695920"/>
            <a:ext cx="520920" cy="33804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245360" y="5695920"/>
            <a:ext cx="216000" cy="47952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473960" y="5695920"/>
            <a:ext cx="216000" cy="54936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702560" y="5695920"/>
            <a:ext cx="596880" cy="62064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553080" y="5627520"/>
            <a:ext cx="0" cy="5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934320" y="5627520"/>
            <a:ext cx="0" cy="5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7315200" y="5627520"/>
            <a:ext cx="0" cy="5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772400" y="5627520"/>
            <a:ext cx="0" cy="5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8305920" y="5627520"/>
            <a:ext cx="0" cy="5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387120" y="5392800"/>
            <a:ext cx="4132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6691680" y="5392800"/>
            <a:ext cx="4132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072920" y="5392800"/>
            <a:ext cx="4132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530120" y="5392800"/>
            <a:ext cx="4132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8063280" y="5392800"/>
            <a:ext cx="4766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6539040" y="4878360"/>
            <a:ext cx="149364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Product N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6320160" y="4341960"/>
            <a:ext cx="85932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2.5% of Volume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H="1">
            <a:off x="6165360" y="4497480"/>
            <a:ext cx="241560" cy="1299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035680" y="1301760"/>
            <a:ext cx="3720960" cy="2882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035680" y="4273560"/>
            <a:ext cx="3720960" cy="21970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11040" y="1911240"/>
            <a:ext cx="4635720" cy="4559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7222320" y="5199120"/>
            <a:ext cx="148860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 Volume (%)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380880" y="380520"/>
            <a:ext cx="83822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FAILED VISION AT AMERICAN </a:t>
            </a:r>
            <a:r>
              <a:rPr b="1" lang="en-US" sz="36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EXPRESS: A TEN-YEAR HISTORY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3809880" cy="4038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The Vision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 superstore that would sell a wide array of financial services to AMEX customers and others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The strategy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acquisitions financed by cash from TRS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E.F. Hutton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Development 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Shearson Lehman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Investors Diversified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The reality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return on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Underperforming stock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Trouble at TRS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superstore undone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2" name=""/>
          <p:cNvGraphicFramePr/>
          <p:nvPr/>
        </p:nvGraphicFramePr>
        <p:xfrm>
          <a:off x="3657600" y="1676520"/>
          <a:ext cx="5388120" cy="4647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57600" y="1676520"/>
                    <a:ext cx="5388120" cy="464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4" name=""/>
          <p:cNvSpPr/>
          <p:nvPr/>
        </p:nvSpPr>
        <p:spPr>
          <a:xfrm>
            <a:off x="-4680" y="5979960"/>
            <a:ext cx="925992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“We will stop trying to be all things to all people all over the world .”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D. Robinson, III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AMERICAN EXPRESS MILKS </a:t>
            </a:r>
            <a:r>
              <a:rPr b="1" lang="en-US" sz="40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TRAVEL-RELATED SERVICES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6" name=""/>
          <p:cNvGraphicFramePr/>
          <p:nvPr/>
        </p:nvGraphicFramePr>
        <p:xfrm>
          <a:off x="677880" y="1989000"/>
          <a:ext cx="7789680" cy="4380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7880" y="1989000"/>
                    <a:ext cx="7789680" cy="438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65fb"/>
                </a:solidFill>
                <a:effectLst/>
                <a:uFillTx/>
                <a:latin typeface="Times New Roman"/>
              </a:rPr>
              <a:t>PRINCIPLES OF VALUE-BASED MANAGEMENT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 the highest valued use for all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 investments to opportunities with credible potential to create value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 cash to shareholders when value-creating investments are not available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incentives for managers and employees to focus on the drivers that create value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228600" y="609120"/>
            <a:ext cx="861048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RAISING RETURN ON INVESTMENT:</a:t>
            </a:r>
            <a:br>
              <a:rPr sz="3600"/>
            </a:br>
            <a:r>
              <a:rPr b="1" lang="en-US" sz="32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Lessons from LBOS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your business for cash flow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and liquidate surplus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Divest uneconomic activities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Boost sales where scale economies are important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appropriate hurdle rates for new investments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 for performance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PROCTER &amp; GAMBLE OVERHAULS </a:t>
            </a:r>
            <a:br>
              <a:rPr sz="3200"/>
            </a:br>
            <a:r>
              <a:rPr b="1" lang="en-US" sz="32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ITSELF TO STAY COMPETITIVE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PlaceHolder 2"/>
          <p:cNvSpPr>
            <a:spLocks noGrp="1"/>
          </p:cNvSpPr>
          <p:nvPr>
            <p:ph/>
          </p:nvPr>
        </p:nvSpPr>
        <p:spPr>
          <a:xfrm>
            <a:off x="762120" y="1676160"/>
            <a:ext cx="7772400" cy="3733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The situation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Escalating competition from branded and private label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wars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trade and promotional expenses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Manufacturing inefficiencies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The solution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Simplify product lines and cull weak brands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Slash promotional spending and coupons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 everyday low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Cut manufacturing and administrative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931320" y="5533920"/>
            <a:ext cx="7509600" cy="9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“We must slim down to stay competitive.  The consumer wants better value.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Our competitors are getting leaner and quicker, and we are simply going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have to run faster to stay ahead.”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Edwin L. Artzt, P&amp;G Chairman and CEO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80520" y="609120"/>
            <a:ext cx="85345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WHY IS SHAREHOLDER VALUE IMPORTANT?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has a fiduciary responsibility to create economic value for its shareholders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Shareholders supply the risk capital that protects the claims of other stakeholders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best defense against becoming a hostile takeover target is a high stock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stakeholders benefit from more corporate wealth, not just shareholders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7621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COOPER TIRE VS. GOODYEAR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/>
          </p:nvPr>
        </p:nvSpPr>
        <p:spPr>
          <a:xfrm>
            <a:off x="380880" y="15238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14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Intense focus on tire replacement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minimal advertising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fewer assets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 secondhand factories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asset turnover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R&amp;D expenses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predictable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14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High employee stock ownership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Make dealers money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PlaceHolder 3"/>
          <p:cNvSpPr>
            <a:spLocks noGrp="1"/>
          </p:cNvSpPr>
          <p:nvPr>
            <p:ph/>
          </p:nvPr>
        </p:nvSpPr>
        <p:spPr>
          <a:xfrm>
            <a:off x="4419720" y="1523880"/>
            <a:ext cx="441936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550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Focus on OEM tire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volumes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margins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asset turnover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cyclical and unpredictable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R&amp;D expenses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Diversify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and gas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pipelines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aerospace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estate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52520" y="5862600"/>
            <a:ext cx="816300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“We have no designs on getting X share of the market. Our goal is return on equity.”</a:t>
            </a:r>
            <a:r>
              <a:rPr b="1" lang="en-US" sz="20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Ivan W. Gorr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"/>
          <p:cNvGraphicFramePr/>
          <p:nvPr/>
        </p:nvGraphicFramePr>
        <p:xfrm>
          <a:off x="243000" y="457200"/>
          <a:ext cx="8690040" cy="6045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000" y="457200"/>
                    <a:ext cx="8690040" cy="604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65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SHAREHOLDER VALUE AND MARKET SHARE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 txBox="1"/>
          <p:nvPr/>
        </p:nvSpPr>
        <p:spPr>
          <a:xfrm>
            <a:off x="380880" y="1980720"/>
            <a:ext cx="8382240" cy="4419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“Cooper’s emphasis has </a:t>
            </a:r>
            <a:r>
              <a:rPr b="1" i="1" lang="en-US" sz="36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never, never </a:t>
            </a: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been on market share, but on our customers and on giving the highest return possible to our shareholders. I wouldn’t be surprised if we lost market share, but it doesn’t concern me a bit.”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Ivan W. Gorr, Cooper Chairman and CEO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" name=""/>
          <p:cNvGraphicFramePr/>
          <p:nvPr/>
        </p:nvGraphicFramePr>
        <p:xfrm>
          <a:off x="237960" y="95400"/>
          <a:ext cx="8664840" cy="5921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7960" y="95400"/>
                    <a:ext cx="8664840" cy="5921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WAL-MART VS. SEARS, ROEBUCK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3809880" cy="327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 Walton’s leadership and culture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Focus on asset turnover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Everyday low price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Strong decentralization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 store locations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Efficient distribution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Fast, accurate intelligence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employee stock ownership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PlaceHolder 3"/>
          <p:cNvSpPr>
            <a:spLocks noGrp="1"/>
          </p:cNvSpPr>
          <p:nvPr>
            <p:ph/>
          </p:nvPr>
        </p:nvSpPr>
        <p:spPr>
          <a:xfrm>
            <a:off x="4572000" y="1676160"/>
            <a:ext cx="4038480" cy="3276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basic business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Loss of focus (“socks to stocks”)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asset turnover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costs, high markups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Huge bureaucracy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Poor locations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Unmotivated employees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Problematic information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employee stock ownership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847440" y="5283360"/>
            <a:ext cx="7768080" cy="100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“Instead of having one entrepreneur who founded the business, we have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250,000 entrepreneurs out there running their part of the business.”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Glass, Wal-Mart CEO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9" name=""/>
          <p:cNvGraphicFramePr/>
          <p:nvPr/>
        </p:nvGraphicFramePr>
        <p:xfrm>
          <a:off x="190440" y="371520"/>
          <a:ext cx="8420040" cy="605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440" y="371520"/>
                    <a:ext cx="8420040" cy="605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65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IN SAM WALTON’S WORDS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“Communication is one of the real key to our success. What good is figuring out a better way to sell beach towels if you aren’t going to tell everybody in your company about it?”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65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WAL-MART DOESN’T REST ON ITS LAURELS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 txBox="1"/>
          <p:nvPr/>
        </p:nvSpPr>
        <p:spPr>
          <a:xfrm>
            <a:off x="304920" y="2057400"/>
            <a:ext cx="853416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7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lang="en-US" sz="2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“We know we have opportunities for improvement that we have yet to imagine. There are </a:t>
            </a:r>
            <a:r>
              <a:rPr b="1" i="1" lang="en-US" sz="29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no excuses</a:t>
            </a:r>
            <a:r>
              <a:rPr b="1" lang="en-US" sz="29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 underachievement and we are convinced that the shortest route to marginal performance is for us to fail to ‘extend the limits of the possible.’ The Wal-Mart Way of the 90’s makes no provision for those that wish to revel in past success or maintain current performance. We are driven to continuously improve.”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afd00"/>
                </a:solidFill>
                <a:effectLst/>
                <a:uFillTx/>
                <a:latin typeface="Times New Roman"/>
              </a:rPr>
              <a:t>David Glass, Wal-Mart CEO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ABBOTT VS. BAXTER: 1986-1990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42840" y="1371600"/>
          <a:ext cx="8960040" cy="551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2840" y="1371600"/>
                    <a:ext cx="8960040" cy="551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ABBOTT VS. BAXTER: 1986-1990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71280" y="1371600"/>
          <a:ext cx="8920440" cy="5602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1280" y="1371600"/>
                    <a:ext cx="8920440" cy="560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ABBOTT VS. BAXTER: 1986-1990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176040" y="1295280"/>
          <a:ext cx="8902800" cy="54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6040" y="1295280"/>
                    <a:ext cx="890280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67880" y="615960"/>
            <a:ext cx="7759800" cy="97776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HOW COMPANIES CREATE VALUE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038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Empirical research indicates that value is determined by three factors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c0128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cash 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c0128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long-term expected performance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c0128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Companies create value by earning a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return on equity capital that exceeds their cost of equity capital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excess return translates into bigger dividends and a higher stock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Companies that earn a return on equity capital that is below their cost of equity capital destroy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shows up in the form of a lower stock price and smaller dividends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6560" y="5770440"/>
            <a:ext cx="85626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Companies that show positive earnings can still be destroying value.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KEY DEFINITIONS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80880" y="1447920"/>
            <a:ext cx="822960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COST OF CAPITAL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Risk-free rate + Risk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 6.5%  +  6.3%  =  12.8%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SHAREHOLDER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Dividend  + Stock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RETURN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yield           appreciation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=  4%  +  6%  =  10%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RETURN ON EQUITY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Net income/Book value of equity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= $80,000,000/$1,000,000,000 = 8%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CASH FLOW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Net income + Depreciation + Amortization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    of goodwill and other non-cash charges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  - Increase in working capital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  - Necessary investment to maintain 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     productive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BIOTECH’S 10 TOP COMPANIES</a:t>
            </a:r>
            <a:br>
              <a:rPr sz="3600"/>
            </a:br>
            <a:r>
              <a:rPr b="0" lang="en-US" sz="32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(all figures in millions)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754200" y="1905120"/>
          <a:ext cx="7910280" cy="4573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4200" y="1905120"/>
                    <a:ext cx="7910280" cy="457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52280" y="60912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sng">
                <a:solidFill>
                  <a:srgbClr val="081d58"/>
                </a:solidFill>
                <a:effectLst/>
                <a:uFillTx/>
                <a:latin typeface="Times New Roman"/>
              </a:rPr>
              <a:t>HOW TO BOOST CURRENT EARNINGS:</a:t>
            </a:r>
            <a:br>
              <a:rPr sz="3600"/>
            </a:br>
            <a:r>
              <a:rPr b="1" lang="en-US" sz="3200" strike="noStrike" u="none">
                <a:solidFill>
                  <a:srgbClr val="081d58"/>
                </a:solidFill>
                <a:effectLst/>
                <a:uFillTx/>
                <a:latin typeface="Times New Roman"/>
              </a:rPr>
              <a:t>Tricks of the Trade-Off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Postpone capital outlays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Cut advertising and market research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Cut research and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 plant maintenance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Cut corners on quality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customer service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c0128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Launch special price promotions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1995-10-04T16:21:52Z</dcterms:created>
  <dc:creator>Alan C. Shapiro</dc:creator>
  <dc:description/>
  <dc:language>en-US</dc:language>
  <cp:lastModifiedBy>asb</cp:lastModifiedBy>
  <cp:lastPrinted>1996-03-05T06:29:08Z</cp:lastPrinted>
  <dcterms:modified xsi:type="dcterms:W3CDTF">2001-05-03T15:38:49Z</dcterms:modified>
  <cp:revision>152</cp:revision>
  <dc:subject/>
  <dc:title>Key Points on Value Creation</dc:title>
</cp:coreProperties>
</file>