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257640" y="67680"/>
            <a:ext cx="417816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257640" y="67680"/>
            <a:ext cx="417816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257640" y="67680"/>
            <a:ext cx="417816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393920" y="6705720"/>
            <a:ext cx="643248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319040" y="6657840"/>
            <a:ext cx="65534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57722AE-DC41-43FB-B911-D5A45EAA1890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1520" y="6675480"/>
            <a:ext cx="95652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UpstreamOrig2001Plan.ppt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165240"/>
            <a:ext cx="593640" cy="58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762120" y="88920"/>
            <a:ext cx="2957400" cy="38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Upstream Products -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57640" y="777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98600"/>
            <a:ext cx="817560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14400" y="565200"/>
            <a:ext cx="822960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8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-14400" y="4194000"/>
            <a:ext cx="9144000" cy="115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Upstream Products</a:t>
            </a:r>
            <a:br>
              <a:rPr sz="3400"/>
            </a:br>
            <a:r>
              <a:rPr b="1" i="1" lang="en-US" sz="3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Plan</a:t>
            </a:r>
            <a:endParaRPr b="1" i="1" lang="en-US" sz="34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795240"/>
            <a:ext cx="9144000" cy="7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North America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18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0" name="E_COLOR_R" descr=""/>
          <p:cNvPicPr/>
          <p:nvPr/>
        </p:nvPicPr>
        <p:blipFill>
          <a:blip r:embed="rId1"/>
          <a:stretch/>
        </p:blipFill>
        <p:spPr>
          <a:xfrm>
            <a:off x="3578400" y="192240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1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22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" name=""/>
          <p:cNvSpPr/>
          <p:nvPr/>
        </p:nvSpPr>
        <p:spPr>
          <a:xfrm>
            <a:off x="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February, 2001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257640" y="777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Goals for Storage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939600" y="736200"/>
            <a:ext cx="7584840" cy="4824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Financial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2001 Forecasted Total Margin : $ 8 million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2001 Forecasted EBIT : $ 6.95 million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Current Headcount : 4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Strategy and Goals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a customer coverage list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Create a “pitch” book of financial products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Align with Principal Investing to focus on “Investment Targets”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 example, eCorp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Reengineer and/or monetize existing Brownfield sites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 example, National Fuels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Complete 4 transactions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3481200" y="77760"/>
            <a:ext cx="56624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(000s) - Producer Services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1982880" y="609480"/>
            <a:ext cx="5341680" cy="6008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481200" y="77760"/>
            <a:ext cx="56624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(000s) - Wellhead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1868400" y="609480"/>
            <a:ext cx="5329440" cy="5994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265200" y="77760"/>
            <a:ext cx="570060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Goals for Producer Ecommerce and Wellhead  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799920" y="774720"/>
            <a:ext cx="7584840" cy="5097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>
              <a:spcBef>
                <a:spcPts val="451"/>
              </a:spcBef>
              <a:spcAft>
                <a:spcPts val="7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Financial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2001 Forecasted Total Margin : $ 6 million ;  EBIT : $ 4.715 million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00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$ 4 million for Producer Ecommerce, $ 2 million for Wellhead 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Current Headcount : 4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Strategy and Goals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Create seamless “value chain” for producers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00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take care of all accounting, measurement, scheduling and marketing needs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Target 4 Producers as prototype “value chain” clients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00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 with production volumes &lt; 50,000 mmbtu/day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00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 with production volumes &gt; 250,000 mmbtu/day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Use Producer Origination and ECR as distribution channels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Align trading desks with Wellhead desk interests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00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want to transact on Enron Online to hedge surplus or shortages to portfolio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257640" y="777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(000s)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0" name="" descr=""/>
          <p:cNvPicPr/>
          <p:nvPr/>
        </p:nvPicPr>
        <p:blipFill>
          <a:blip r:embed="rId1"/>
          <a:stretch/>
        </p:blipFill>
        <p:spPr>
          <a:xfrm>
            <a:off x="546120" y="657360"/>
            <a:ext cx="8170920" cy="5925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257640" y="777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(000s)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2" name="" descr=""/>
          <p:cNvPicPr/>
          <p:nvPr/>
        </p:nvPicPr>
        <p:blipFill>
          <a:blip r:embed="rId1"/>
          <a:stretch/>
        </p:blipFill>
        <p:spPr>
          <a:xfrm>
            <a:off x="228600" y="649440"/>
            <a:ext cx="8602560" cy="5941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257640" y="777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(000s)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1855800" y="622440"/>
            <a:ext cx="5319720" cy="5983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481200" y="77760"/>
            <a:ext cx="56624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(000s) - Executive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1"/>
          <a:stretch/>
        </p:blipFill>
        <p:spPr>
          <a:xfrm>
            <a:off x="1868400" y="609480"/>
            <a:ext cx="5342040" cy="6008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257640" y="777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Goals &amp; Objectives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933480" y="541080"/>
            <a:ext cx="7585200" cy="595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5000"/>
              </a:lnSpc>
              <a:spcAft>
                <a:spcPts val="71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Financial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Aft>
                <a:spcPts val="63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Meet EBIT target for all product groups</a:t>
            </a:r>
            <a:endParaRPr b="1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Aft>
                <a:spcPts val="63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Maintain Overall ROCE -&gt; 50%</a:t>
            </a:r>
            <a:endParaRPr b="1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Aft>
                <a:spcPts val="71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Cost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Aft>
                <a:spcPts val="63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Each commercial business head has their own RC number</a:t>
            </a:r>
            <a:endParaRPr b="1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Aft>
                <a:spcPts val="63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Executive RC captures general group expenses such as:</a:t>
            </a:r>
            <a:endParaRPr b="1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5800" indent="-228600">
              <a:lnSpc>
                <a:spcPct val="95000"/>
              </a:lnSpc>
              <a:spcAft>
                <a:spcPts val="561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Magazine subscriptions, company memberships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5800" indent="-228600">
              <a:lnSpc>
                <a:spcPct val="95000"/>
              </a:lnSpc>
              <a:spcAft>
                <a:spcPts val="561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Office and floor supplies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Aft>
                <a:spcPts val="63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15% reduction in costs</a:t>
            </a:r>
            <a:endParaRPr b="1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Bef>
                <a:spcPts val="711"/>
              </a:spcBef>
              <a:spcAft>
                <a:spcPts val="71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Strategy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Aft>
                <a:spcPts val="425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Upstream origination has been streamlined from 56 to 32 employees and renamed “Upstream Products” to reflect the new focused vision</a:t>
            </a:r>
            <a:endParaRPr b="1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Aft>
                <a:spcPts val="737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Concentrate organization on refining their products for customer coverage</a:t>
            </a:r>
            <a:endParaRPr b="1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Aft>
                <a:spcPts val="737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Utilize originators across Central, East and West as distribution channels  </a:t>
            </a:r>
            <a:endParaRPr b="1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Aft>
                <a:spcPts val="737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Implement business plans and group website </a:t>
            </a:r>
            <a:endParaRPr b="1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Aft>
                <a:spcPts val="737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strategic “point of view” throughout North America</a:t>
            </a:r>
            <a:endParaRPr b="1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5800" indent="-228600">
              <a:lnSpc>
                <a:spcPct val="95000"/>
              </a:lnSpc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Interface with long-term fundamentals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5800" indent="-228600">
              <a:lnSpc>
                <a:spcPct val="95000"/>
              </a:lnSpc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Educate originators about financial 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5800" indent="-228600">
              <a:lnSpc>
                <a:spcPct val="95000"/>
              </a:lnSpc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Acclimate groups to all financial and physical products traded in gas and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466800" y="77760"/>
            <a:ext cx="56768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(000s) - Compression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1863720" y="596880"/>
            <a:ext cx="5342040" cy="6008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257640" y="777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Goals for Compression Services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858600" y="815760"/>
            <a:ext cx="7584840" cy="522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Financial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2001 Forecasted Total Margin: $ 16 million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2001 Forecasted EBIT: $ 14.3 million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Current Headcount: 7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Strategy and Goals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a customer coverage list to target non-affiliate counterparties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Create a “pitch” book of financial and physical products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diversify away from initial foundation of business -- short power, long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Align all origination and trading entities involved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Wholesale power and gas trading, EES Origination and 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Close 10+ deals (external)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Build sustainable 3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 Narrow"/>
              </a:rPr>
              <a:t>rd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party HP services 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Obtain 1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 Narrow"/>
              </a:rPr>
              <a:t>st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move advantage!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Become Enron HP services by end of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257640" y="777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(000s) - Offshore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1817640" y="609480"/>
            <a:ext cx="5319720" cy="5983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257640" y="777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Goals for Production Offshore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901440" y="698400"/>
            <a:ext cx="7864200" cy="534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Financial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2001 Forecasted Total Margin : $ 20 million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2001 Forecasted EBIT : $18.3 million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Current Headcount : 7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Strategy and Goals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By 2007, Gulf of Mexico (GOM) production growth for crude and natural gas is expected to be dominated by deepwater projects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Win one or more bids to develop a leased, production platform in the deepwater GOM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Target projects in reservoir corridors with high tieback potential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Use Residual Value Insurance to monetize the back-end value of the production platform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Entertain possible alliances with existing competitors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481200" y="77760"/>
            <a:ext cx="56624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(000s) - Storage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1677960" y="596880"/>
            <a:ext cx="5342040" cy="6008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9256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1999-10-25T15:58:35Z</dcterms:created>
  <dc:creator>Mark Frank</dc:creator>
  <dc:description/>
  <dc:language>en-US</dc:language>
  <cp:lastModifiedBy>mmoore2</cp:lastModifiedBy>
  <cp:lastPrinted>2001-02-26T15:15:26Z</cp:lastPrinted>
  <dcterms:modified xsi:type="dcterms:W3CDTF">2001-02-28T20:44:08Z</dcterms:modified>
  <cp:revision>837</cp:revision>
  <dc:subject/>
  <dc:title>Enron North America 2000 - 2002 Financial Plan</dc:title>
</cp:coreProperties>
</file>