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2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626320" y="6116760"/>
            <a:ext cx="42876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75CD58-F938-486F-B288-B43D7427852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6585120"/>
            <a:ext cx="808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7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626320" y="6116760"/>
            <a:ext cx="42876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25918F-E0DF-4A5D-81D8-B5B03A798B8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6585120"/>
            <a:ext cx="808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10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626320" y="6116760"/>
            <a:ext cx="42876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6C454B-954C-4D60-8AD1-46BCF67206C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6585120"/>
            <a:ext cx="808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2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9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4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7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30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3.png"/><Relationship Id="rId7" Type="http://schemas.openxmlformats.org/officeDocument/2006/relationships/image" Target="../media/image3.png"/><Relationship Id="rId8" Type="http://schemas.openxmlformats.org/officeDocument/2006/relationships/image" Target="../media/image3.png"/><Relationship Id="rId9" Type="http://schemas.openxmlformats.org/officeDocument/2006/relationships/image" Target="../media/image3.png"/><Relationship Id="rId10" Type="http://schemas.openxmlformats.org/officeDocument/2006/relationships/image" Target="../media/image3.png"/><Relationship Id="rId11" Type="http://schemas.openxmlformats.org/officeDocument/2006/relationships/image" Target="../media/image3.png"/><Relationship Id="rId1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5400"/>
            </a:b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UPSTREAM</a:t>
            </a:r>
            <a:br>
              <a:rPr sz="5400"/>
            </a:br>
            <a:br>
              <a:rPr sz="5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17 April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Upstream Organization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160" name=""/>
          <p:cNvGraphicFramePr/>
          <p:nvPr/>
        </p:nvGraphicFramePr>
        <p:xfrm>
          <a:off x="700200" y="2232000"/>
          <a:ext cx="7511760" cy="3054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0200" y="2232000"/>
                    <a:ext cx="7511760" cy="305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281160" y="56880"/>
            <a:ext cx="8581680" cy="93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253800" y="952560"/>
            <a:ext cx="8832600" cy="522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80000"/>
              </a:lnSpc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Opportunity to capitalize on upstream opportunities driven by: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Rapidly changing supply/demand for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Expected shortage or oversupply of asset related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Ability to create liquidity of asset/commodity 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Ability to offer value added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40000"/>
              </a:lnSpc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Opportunity to focus existing upstream origination resources: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80000"/>
              </a:lnSpc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Coordinate customer and market intelligence with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80000"/>
              </a:lnSpc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Deploy resources to meet market needs consistent with stated Enron preferences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40000"/>
              </a:lnSpc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Opportunity to leverage existing skills and knowledge of the gas market: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80000"/>
              </a:lnSpc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Technical resources and systems must be cost competitive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80000"/>
              </a:lnSpc>
              <a:spcAft>
                <a:spcPts val="7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Lessons learned allow for faster growth and redeployment of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"/>
          <p:cNvSpPr/>
          <p:nvPr/>
        </p:nvSpPr>
        <p:spPr>
          <a:xfrm>
            <a:off x="-317880" y="6585120"/>
            <a:ext cx="373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 Orientation-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Natural Gas &amp; Transmission 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81160" y="-36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Upstream Objectives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3760" y="1115640"/>
            <a:ext cx="8433000" cy="548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Aft>
                <a:spcPts val="14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Commercial: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Arbitrage gas commodity, transport, storage opportunities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Facilitate new supply/demand for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Effect cross commodity plays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 value-added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14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ROIC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capital velocity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1225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asset 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5589720" y="3144960"/>
            <a:ext cx="3314520" cy="260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Upstream Today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310680" y="1031760"/>
            <a:ext cx="8542440" cy="542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Most of our upstream positions are mature asset positions that are difficult to liquidate, and must be managed: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 - goodwill has prevented asset sale, ENA has monetized much of the asset value.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LRC - Use as a trading header and lack of firm contracts makes 3rd party valuation difficult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Mature assets compete based on cost of service and access to supply/market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Difficult to establish a lasting competitive advantage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Response time, price, and customer service is critical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Mature assets require close coordination of functional resources to capture value in a competitive market: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 - Must be driven by market / trading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Marketing - Must focus on optimizing transport and supply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-  Must have access to market, supply, operating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Engineering &amp; Operations - Must manage the asset to best meet the needs of its marketing and trading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Upstream Today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66840" y="1056960"/>
            <a:ext cx="8526240" cy="476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39840" indent="-339840"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Additional upstream capital investments must either: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-33624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Earn a sufficiently high return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-33624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Allow us to capture a strategic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-33624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Enable us to develop a platform to expand our trading or origination capability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Additional investment in our mature assets will be limited based on these considerations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0">
              <a:lnSpc>
                <a:spcPct val="50000"/>
              </a:lnSpc>
              <a:spcAft>
                <a:spcPts val="624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Our gas assets have enabled us to develop a tremendous knowledge and skill base with respect to the N. America gas market.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-33624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need closer coordination with the gas marketing/trading functions to identify/capture upstream opportunities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across 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-33624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need closer coordination with other origination/support groups in ENA to better leverage our combined resources/services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07920" indent="-33624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 need to use our knowledge of the gas market to create the most value while deploying the least amount of capital.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3360" y="50760"/>
            <a:ext cx="9144000" cy="88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Upstream Markets &amp; Opportunities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3" name=""/>
          <p:cNvSpPr/>
          <p:nvPr/>
        </p:nvSpPr>
        <p:spPr>
          <a:xfrm>
            <a:off x="5721480" y="1279440"/>
            <a:ext cx="2949480" cy="321588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ownership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Capacity ownership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 ownership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 contract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25600" y="1203480"/>
            <a:ext cx="3303360" cy="2990160"/>
          </a:xfrm>
          <a:prstGeom prst="rect">
            <a:avLst/>
          </a:prstGeom>
          <a:solidFill>
            <a:srgbClr val="cc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Markets/Customers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Storage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Gathering/Processing/Treating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Oilfield Service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5400000">
            <a:off x="3286080" y="1798560"/>
            <a:ext cx="2693880" cy="148104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01480" y="4268880"/>
            <a:ext cx="7955280" cy="23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39840" indent="-339840">
              <a:lnSpc>
                <a:spcPct val="100000"/>
              </a:lnSpc>
              <a:spcAft>
                <a:spcPts val="7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Originate transactions to capitalize on the following: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Rapidly changing supply/demand for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Expected shortage or oversupply of asset related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Ability to create liquidity of asset/commodity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Opportunity to offer value added services (outsourcing, risk management, marketing, operations, financing)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81160" y="77760"/>
            <a:ext cx="8581680" cy="94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ENA Upstream Strategy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296640" y="923760"/>
            <a:ext cx="8645400" cy="542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4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 for managing mature assets: cost reduction/efficiency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JV with other industry players to gain economies of scale and access to markets/supply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Understand and aggressively manage cost and revenue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new products and services ahead of industry trends to differentiate our upstream asset position vs.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4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 for upstream deal origination: leverage our upstream knowledge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37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ENA’s view of gas transport, storage, processing, treating capacity?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ENA’s view of gas supply sources, gas markets and cross commodity spreads?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ENA’s view of capital and services?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45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 for managing upstream positions: create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Use existing skills and resources to grow and optimize asset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trading positions or gain contractual rights to assets or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624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Recover invested capital for redeployment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81160" y="50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Upstream Business Model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0" name=""/>
          <p:cNvSpPr/>
          <p:nvPr/>
        </p:nvSpPr>
        <p:spPr>
          <a:xfrm>
            <a:off x="5999040" y="3149640"/>
            <a:ext cx="2006640" cy="1265040"/>
          </a:xfrm>
          <a:prstGeom prst="ellipse">
            <a:avLst/>
          </a:prstGeom>
          <a:solidFill>
            <a:srgbClr val="41414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99040" y="2998800"/>
            <a:ext cx="2006640" cy="1265400"/>
          </a:xfrm>
          <a:prstGeom prst="ellipse">
            <a:avLst/>
          </a:prstGeom>
          <a:solidFill>
            <a:srgbClr val="dad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932440" y="3274920"/>
            <a:ext cx="21319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“Upstream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Origination”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76360" y="3124080"/>
            <a:ext cx="2006640" cy="1265400"/>
          </a:xfrm>
          <a:prstGeom prst="ellipse">
            <a:avLst/>
          </a:prstGeom>
          <a:solidFill>
            <a:srgbClr val="41414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400" y="2986200"/>
            <a:ext cx="2006640" cy="1265040"/>
          </a:xfrm>
          <a:prstGeom prst="ellipse">
            <a:avLst/>
          </a:prstGeom>
          <a:solidFill>
            <a:srgbClr val="dad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82760" y="3265560"/>
            <a:ext cx="218268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“Mature Asset”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HPL, LRC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58720" y="5003640"/>
            <a:ext cx="7696440" cy="1219320"/>
          </a:xfrm>
          <a:prstGeom prst="ellipse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EngraversGothic BT"/>
              </a:rPr>
              <a:t>Upstream Competencies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EngraversGothic BT"/>
              </a:rPr>
              <a:t>Structuring, Risk Management, Commodity Trading, Marketing,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EngraversGothic BT"/>
              </a:rPr>
              <a:t>Asset Development, Finance, Construction, Engineering, Operations,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EngraversGothic BT"/>
              </a:rPr>
              <a:t>M&amp;A,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44760" y="4357800"/>
            <a:ext cx="887400" cy="74448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6188040" y="4379400"/>
            <a:ext cx="808200" cy="67788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6360" y="1211400"/>
            <a:ext cx="1668240" cy="825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Optimize,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Redeploy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154320" y="1189080"/>
            <a:ext cx="2006640" cy="1265040"/>
          </a:xfrm>
          <a:prstGeom prst="ellipse">
            <a:avLst/>
          </a:prstGeom>
          <a:solidFill>
            <a:srgbClr val="41414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56120" y="1041480"/>
            <a:ext cx="1995480" cy="1251000"/>
          </a:xfrm>
          <a:prstGeom prst="ellipse">
            <a:avLst/>
          </a:prstGeom>
          <a:solidFill>
            <a:srgbClr val="dada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flipV="1">
            <a:off x="1517760" y="2038320"/>
            <a:ext cx="1440" cy="95400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244600" y="2062080"/>
            <a:ext cx="1565280" cy="133056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03560" y="1108080"/>
            <a:ext cx="1936800" cy="6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rmAutofit fontScale="85000" lnSpcReduction="19999"/>
          </a:bodyPr>
          <a:p>
            <a:pPr marL="271440" indent="-271440" algn="ctr">
              <a:lnSpc>
                <a:spcPct val="90000"/>
              </a:lnSpc>
              <a:tabLst>
                <a:tab algn="l" pos="0"/>
                <a:tab algn="l" pos="722160"/>
                <a:tab algn="l" pos="1444680"/>
                <a:tab algn="l" pos="2166840"/>
                <a:tab algn="l" pos="2889360"/>
                <a:tab algn="l" pos="3611520"/>
                <a:tab algn="l" pos="4334040"/>
                <a:tab algn="l" pos="5056200"/>
                <a:tab algn="l" pos="5778360"/>
                <a:tab algn="l" pos="6500880"/>
                <a:tab algn="l" pos="7223040"/>
                <a:tab algn="l" pos="7945560"/>
                <a:tab algn="l" pos="8667720"/>
                <a:tab algn="l" pos="9390240"/>
                <a:tab algn="l" pos="10112400"/>
                <a:tab algn="l" pos="108345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Trading Positions &amp; Liquid Asset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541680" y="3070080"/>
            <a:ext cx="1130400" cy="1282680"/>
          </a:xfrm>
          <a:prstGeom prst="diamond">
            <a:avLst/>
          </a:prstGeom>
          <a:gradFill rotWithShape="0">
            <a:gsLst>
              <a:gs pos="0">
                <a:srgbClr val="c0c0c0"/>
              </a:gs>
              <a:gs pos="100000">
                <a:srgbClr val="7e7e7e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43080" y="3516480"/>
            <a:ext cx="218304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$$$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2228760" y="1665360"/>
            <a:ext cx="924120" cy="144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19640" y="1211400"/>
            <a:ext cx="1695600" cy="825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Invest, Grow, Structure, Redeploy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627440" y="3675240"/>
            <a:ext cx="1370160" cy="144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4368600" y="2044800"/>
            <a:ext cx="1734840" cy="136836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5143680" y="1712520"/>
            <a:ext cx="955440" cy="180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 flipV="1">
            <a:off x="6967080" y="2033640"/>
            <a:ext cx="1800" cy="95400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678640" y="2487600"/>
            <a:ext cx="314280" cy="625320"/>
          </a:xfrm>
          <a:custGeom>
            <a:avLst/>
            <a:gdLst>
              <a:gd name="textAreaLeft" fmla="*/ 42120 w 314280"/>
              <a:gd name="textAreaRight" fmla="*/ 272160 w 314280"/>
              <a:gd name="textAreaTop" fmla="*/ 109440 h 625320"/>
              <a:gd name="textAreaBottom" fmla="*/ 453600 h 62532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1058000">
            <a:off x="6173640" y="2449080"/>
            <a:ext cx="314640" cy="625680"/>
          </a:xfrm>
          <a:custGeom>
            <a:avLst/>
            <a:gdLst>
              <a:gd name="textAreaLeft" fmla="*/ 42120 w 314640"/>
              <a:gd name="textAreaRight" fmla="*/ 272520 w 314640"/>
              <a:gd name="textAreaTop" fmla="*/ 109440 h 625680"/>
              <a:gd name="textAreaBottom" fmla="*/ 453600 h 62568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635360" y="2603520"/>
            <a:ext cx="37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263760" y="2603520"/>
            <a:ext cx="37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978440" y="3670200"/>
            <a:ext cx="377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-360" y="-360"/>
            <a:ext cx="8582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Upstream Orig. Resource Deployment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310680" y="942480"/>
            <a:ext cx="8672760" cy="541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TRADING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WEST /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OFFSHORE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ROCKIES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 HPL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(OGC)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Allen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Shivley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Neal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/  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/ Texas/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/ Schwieger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Schwieger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70000"/>
              </a:lnSpc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REGIONAL ORIG.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TEAM LEADERS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Bierbach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TBD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Bertram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TBD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Byargeon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Sharp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30000"/>
              </a:lnSpc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 EXPERTISE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Transportation: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TBD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Storage: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Bieniawski +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Compression: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Courtney +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Supply/Gather/Process: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Sharp +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Witt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Bilberry +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Zivley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Legler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Bryan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Hoff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Riley +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Outsourcing Services: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Bertram +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Day Rate Hedging: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Peyton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vs. Power Grid: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Tapscott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70000"/>
              </a:lnSpc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Facility Engineering: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Cocavessis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Reservoir Engineering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Cocavessis +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Operations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Schneider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Permitting/Reg/ROW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Schneider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60000"/>
              </a:lnSpc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Management: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LaGrasta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Pearlman 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Aft>
                <a:spcPts val="337"/>
              </a:spcAft>
              <a:buNone/>
              <a:tabLst>
                <a:tab algn="l" pos="0"/>
                <a:tab algn="l" pos="1370160"/>
                <a:tab algn="l" pos="2622600"/>
                <a:tab algn="l" pos="3652920"/>
                <a:tab algn="l" pos="4462560"/>
                <a:tab algn="l" pos="5310360"/>
                <a:tab algn="l" pos="6172200"/>
                <a:tab algn="l" pos="725472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Finance: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Thompson/Jakubic+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"/>
          <p:cNvSpPr/>
          <p:nvPr/>
        </p:nvSpPr>
        <p:spPr>
          <a:xfrm>
            <a:off x="3052800" y="1189080"/>
            <a:ext cx="1440" cy="541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930480" y="1162080"/>
            <a:ext cx="0" cy="541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718160" y="1162080"/>
            <a:ext cx="0" cy="541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56240" y="1162080"/>
            <a:ext cx="0" cy="531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515360" y="927000"/>
            <a:ext cx="0" cy="553104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354480" y="2587680"/>
            <a:ext cx="0" cy="5601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268880" y="2600280"/>
            <a:ext cx="0" cy="5605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043600" y="2600280"/>
            <a:ext cx="0" cy="5605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796080" y="2612880"/>
            <a:ext cx="0" cy="5605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88320" y="2612880"/>
            <a:ext cx="0" cy="5605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432480" y="1162080"/>
            <a:ext cx="0" cy="531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883120" y="1768320"/>
            <a:ext cx="0" cy="53532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045040" y="1768320"/>
            <a:ext cx="0" cy="53532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82920" y="1768320"/>
            <a:ext cx="0" cy="53532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355920" y="1768320"/>
            <a:ext cx="0" cy="53532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797520" y="1768320"/>
            <a:ext cx="0" cy="53532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889760" y="1768320"/>
            <a:ext cx="0" cy="53532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869080" y="2600280"/>
            <a:ext cx="0" cy="5605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35800" y="3627360"/>
            <a:ext cx="1733400" cy="627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890800" y="3627360"/>
            <a:ext cx="85896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45080" y="3952800"/>
            <a:ext cx="612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022360" y="3952800"/>
            <a:ext cx="1514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419040" y="4968360"/>
            <a:ext cx="80755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431640" y="5971680"/>
            <a:ext cx="80758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431640" y="2669760"/>
            <a:ext cx="80758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547560" y="4280040"/>
            <a:ext cx="1565280" cy="234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44680" y="784080"/>
            <a:ext cx="1565280" cy="3414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900000" y="1168560"/>
            <a:ext cx="69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82280" y="1778040"/>
            <a:ext cx="93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Derivatives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98120" y="4646520"/>
            <a:ext cx="79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30080" y="5218200"/>
            <a:ext cx="107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71920" y="5880240"/>
            <a:ext cx="73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Munis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66160" y="762120"/>
            <a:ext cx="834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61160" y="4267080"/>
            <a:ext cx="1557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 Origination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92000" y="1133640"/>
            <a:ext cx="9144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92000" y="2352600"/>
            <a:ext cx="914400" cy="53352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92000" y="2962440"/>
            <a:ext cx="914400" cy="53316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92000" y="3570120"/>
            <a:ext cx="914400" cy="53352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92000" y="1743120"/>
            <a:ext cx="914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63560" y="5843520"/>
            <a:ext cx="914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1200" y="5221440"/>
            <a:ext cx="91440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81200" y="4611600"/>
            <a:ext cx="914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2" name=""/>
          <p:cNvGrpSpPr/>
          <p:nvPr/>
        </p:nvGrpSpPr>
        <p:grpSpPr>
          <a:xfrm>
            <a:off x="2189160" y="2178000"/>
            <a:ext cx="727200" cy="3271680"/>
            <a:chOff x="2189160" y="2178000"/>
            <a:chExt cx="727200" cy="3271680"/>
          </a:xfrm>
        </p:grpSpPr>
        <p:sp>
          <p:nvSpPr>
            <p:cNvPr id="123" name=""/>
            <p:cNvSpPr/>
            <p:nvPr/>
          </p:nvSpPr>
          <p:spPr>
            <a:xfrm>
              <a:off x="2189160" y="2178000"/>
              <a:ext cx="7239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194200" y="5449680"/>
              <a:ext cx="722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913120" y="2184840"/>
              <a:ext cx="0" cy="3264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2913120" y="2658960"/>
            <a:ext cx="86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913120" y="3724200"/>
            <a:ext cx="86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913120" y="5060880"/>
            <a:ext cx="86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68840" y="2249640"/>
            <a:ext cx="1197000" cy="81756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780720" y="2398680"/>
            <a:ext cx="1197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 Producer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768840" y="3314880"/>
            <a:ext cx="1197000" cy="81756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768840" y="4651200"/>
            <a:ext cx="1197000" cy="817560"/>
          </a:xfrm>
          <a:prstGeom prst="rect">
            <a:avLst/>
          </a:prstGeom>
          <a:blipFill rotWithShape="0">
            <a:blip r:embed="rId6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778560" y="3452760"/>
            <a:ext cx="121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 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614040" y="4802040"/>
            <a:ext cx="152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 Generation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Utility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192400" y="6210360"/>
            <a:ext cx="4435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192400" y="1616040"/>
            <a:ext cx="4435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550200" y="5940360"/>
            <a:ext cx="2054160" cy="6256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50200" y="1305000"/>
            <a:ext cx="2054160" cy="62532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24440" y="138924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Industrials, IPPs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Utilities &amp; Munis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720480" y="5977080"/>
            <a:ext cx="178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Industrials, IPPs,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Utilities &amp; Munis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550200" y="2351160"/>
            <a:ext cx="2054160" cy="625320"/>
          </a:xfrm>
          <a:prstGeom prst="flowChartAlternateProcess">
            <a:avLst/>
          </a:prstGeom>
          <a:blipFill rotWithShape="0">
            <a:blip r:embed="rId7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550200" y="4340160"/>
            <a:ext cx="2054160" cy="625680"/>
          </a:xfrm>
          <a:prstGeom prst="flowChartAlternateProcess">
            <a:avLst/>
          </a:prstGeom>
          <a:blipFill rotWithShape="0">
            <a:blip r:embed="rId8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550200" y="3406680"/>
            <a:ext cx="2054160" cy="625680"/>
          </a:xfrm>
          <a:prstGeom prst="flowChartAlternateProcess">
            <a:avLst/>
          </a:prstGeom>
          <a:blipFill rotWithShape="0">
            <a:blip r:embed="rId9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550200" y="5067360"/>
            <a:ext cx="2054160" cy="625320"/>
          </a:xfrm>
          <a:prstGeom prst="flowChartAlternateProcess">
            <a:avLst/>
          </a:prstGeom>
          <a:blipFill rotWithShape="0">
            <a:blip r:embed="rId10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78400" y="3672000"/>
            <a:ext cx="74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016680" y="4672080"/>
            <a:ext cx="0" cy="722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14880" y="4660920"/>
            <a:ext cx="53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029280" y="5396040"/>
            <a:ext cx="515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12960" y="2401920"/>
            <a:ext cx="612720" cy="459720"/>
          </a:xfrm>
          <a:prstGeom prst="rect">
            <a:avLst/>
          </a:prstGeom>
          <a:blipFill rotWithShape="0">
            <a:blip r:embed="rId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01720" y="2998800"/>
            <a:ext cx="89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690240" y="2424240"/>
            <a:ext cx="135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Producers on 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near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661440" y="3484440"/>
            <a:ext cx="167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Industrials plants 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 near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665400" y="4492800"/>
            <a:ext cx="1645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IPPs on or near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665040" y="5146560"/>
            <a:ext cx="163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Munis &amp; Utilities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 near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021280" y="267336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008680" y="3735360"/>
            <a:ext cx="1536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021280" y="5054760"/>
            <a:ext cx="99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28520" y="27000"/>
            <a:ext cx="8582040" cy="89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HPL Orig. Resource Deployment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kbenedi</cp:lastModifiedBy>
  <cp:lastPrinted>2000-04-17T17:14:08Z</cp:lastPrinted>
  <dcterms:modified xsi:type="dcterms:W3CDTF">2000-04-17T17:30:09Z</dcterms:modified>
  <cp:revision>147</cp:revision>
  <dc:subject/>
  <dc:title>No Slide Title</dc:title>
</cp:coreProperties>
</file>