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1.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22.xml" ContentType="application/vnd.openxmlformats-officedocument.presentationml.slide+xml"/>
  <Override PartName="/ppt/slides/slide34.xml" ContentType="application/vnd.openxmlformats-officedocument.presentationml.slide+xml"/>
  <Override PartName="/ppt/slides/slide23.xml" ContentType="application/vnd.openxmlformats-officedocument.presentationml.slide+xml"/>
  <Override PartName="/ppt/slides/slide35.xml" ContentType="application/vnd.openxmlformats-officedocument.presentationml.slide+xml"/>
  <Override PartName="/ppt/slides/slide24.xml" ContentType="application/vnd.openxmlformats-officedocument.presentationml.slide+xml"/>
  <Override PartName="/ppt/slides/slide36.xml" ContentType="application/vnd.openxmlformats-officedocument.presentationml.slide+xml"/>
  <Override PartName="/ppt/slides/slide25.xml" ContentType="application/vnd.openxmlformats-officedocument.presentationml.slide+xml"/>
  <Override PartName="/ppt/slides/slide37.xml" ContentType="application/vnd.openxmlformats-officedocument.presentationml.slide+xml"/>
  <Override PartName="/ppt/slides/_rels/slide16.xml.rels" ContentType="application/vnd.openxmlformats-package.relationships+xml"/>
  <Override PartName="/ppt/slides/_rels/slide8.xml.rels" ContentType="application/vnd.openxmlformats-package.relationships+xml"/>
  <Override PartName="/ppt/slides/_rels/slide25.xml.rels" ContentType="application/vnd.openxmlformats-package.relationships+xml"/>
  <Override PartName="/ppt/slides/_rels/slide10.xml.rels" ContentType="application/vnd.openxmlformats-package.relationships+xml"/>
  <Override PartName="/ppt/slides/_rels/slide17.xml.rels" ContentType="application/vnd.openxmlformats-package.relationships+xml"/>
  <Override PartName="/ppt/slides/_rels/slide9.xml.rels" ContentType="application/vnd.openxmlformats-package.relationships+xml"/>
  <Override PartName="/ppt/slides/_rels/slide26.xml.rels" ContentType="application/vnd.openxmlformats-package.relationships+xml"/>
  <Override PartName="/ppt/slides/_rels/slide11.xml.rels" ContentType="application/vnd.openxmlformats-package.relationships+xml"/>
  <Override PartName="/ppt/slides/_rels/slide34.xml.rels" ContentType="application/vnd.openxmlformats-package.relationships+xml"/>
  <Override PartName="/ppt/slides/_rels/slide33.xml.rels" ContentType="application/vnd.openxmlformats-package.relationships+xml"/>
  <Override PartName="/ppt/slides/_rels/slide23.xml.rels" ContentType="application/vnd.openxmlformats-package.relationships+xml"/>
  <Override PartName="/ppt/slides/_rels/slide6.xml.rels" ContentType="application/vnd.openxmlformats-package.relationships+xml"/>
  <Override PartName="/ppt/slides/_rels/slide32.xml.rels" ContentType="application/vnd.openxmlformats-package.relationships+xml"/>
  <Override PartName="/ppt/slides/_rels/slide31.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28.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27.xml.rels" ContentType="application/vnd.openxmlformats-package.relationships+xml"/>
  <Override PartName="/ppt/slides/_rels/slide1.xml.rels" ContentType="application/vnd.openxmlformats-package.relationships+xml"/>
  <Override PartName="/ppt/slides/_rels/slide36.xml.rels" ContentType="application/vnd.openxmlformats-package.relationships+xml"/>
  <Override PartName="/ppt/slides/_rels/slide35.xml.rels" ContentType="application/vnd.openxmlformats-package.relationships+xml"/>
  <Override PartName="/ppt/slides/_rels/slide7.xml.rels" ContentType="application/vnd.openxmlformats-package.relationships+xml"/>
  <Override PartName="/ppt/slides/_rels/slide24.xml.rels" ContentType="application/vnd.openxmlformats-package.relationships+xml"/>
  <Override PartName="/ppt/slides/_rels/slide37.xml.rels" ContentType="application/vnd.openxmlformats-package.relationships+xml"/>
  <Override PartName="/ppt/slides/_rels/slide2.xml.rels" ContentType="application/vnd.openxmlformats-package.relationships+xml"/>
  <Override PartName="/ppt/slides/_rels/slide38.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13.xml.rels" ContentType="application/vnd.openxmlformats-package.relationships+xml"/>
  <Override PartName="/ppt/slides/_rels/slide22.xml.rels" ContentType="application/vnd.openxmlformats-package.relationships+xml"/>
  <Override PartName="/ppt/slides/_rels/slide5.xml.rels" ContentType="application/vnd.openxmlformats-package.relationships+xml"/>
  <Override PartName="/ppt/slides/_rels/slide19.xml.rels" ContentType="application/vnd.openxmlformats-package.relationships+xml"/>
  <Override PartName="/ppt/slides/_rels/slide12.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18.xml.rels" ContentType="application/vnd.openxmlformats-package.relationships+xml"/>
  <Override PartName="/ppt/slides/slide38.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21.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11.xml" ContentType="application/vnd.openxmlformats-officedocument.presentationml.slide+xml"/>
  <Override PartName="/ppt/slides/slide3.xml" ContentType="application/vnd.openxmlformats-officedocument.presentationml.slide+xml"/>
  <Override PartName="/ppt/slides/slide9.xml" ContentType="application/vnd.openxmlformats-officedocument.presentationml.slide+xml"/>
  <Override PartName="/ppt/slides/slide17.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8.xml" ContentType="application/vnd.openxmlformats-officedocument.presentationml.slide+xml"/>
  <Override PartName="/ppt/slides/slide16.xml" ContentType="application/vnd.openxmlformats-officedocument.presentationml.slide+xml"/>
  <Override PartName="/ppt/_rels/presentation.xml.rels" ContentType="application/vnd.openxmlformats-package.relationships+xml"/>
  <Override PartName="/ppt/media/image14.wmf" ContentType="image/x-wmf"/>
  <Override PartName="/ppt/media/image1.png" ContentType="image/png"/>
  <Override PartName="/ppt/media/image2.png" ContentType="image/png"/>
  <Override PartName="/ppt/media/image5.png" ContentType="image/png"/>
  <Override PartName="/ppt/media/image13.wmf" ContentType="image/x-wmf"/>
  <Override PartName="/ppt/media/image4.wmf" ContentType="image/x-wmf"/>
  <Override PartName="/ppt/media/image6.wmf" ContentType="image/x-wmf"/>
  <Override PartName="/ppt/media/image10.wmf" ContentType="image/x-wmf"/>
  <Override PartName="/ppt/media/image7.wmf" ContentType="image/x-wmf"/>
  <Override PartName="/ppt/media/image11.wmf" ContentType="image/x-wmf"/>
  <Override PartName="/ppt/media/image8.wmf" ContentType="image/x-wmf"/>
  <Override PartName="/ppt/media/image12.wmf" ContentType="image/x-wmf"/>
  <Override PartName="/ppt/media/image3.wmf" ContentType="image/x-wmf"/>
  <Override PartName="/ppt/media/image9.wmf" ContentType="image/x-wmf"/>
  <Override PartName="/ppt/embeddings/oleObject1.xlsx" ContentType="application/vnd.openxmlformats-officedocument.spreadsheetml.sheet"/>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Lst>
  <p:sldSz cx="9144000" cy="6858000"/>
  <p:notesSz cx="6897688" cy="9183688"/>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slide" Target="slides/slide35.xml"/><Relationship Id="rId38" Type="http://schemas.openxmlformats.org/officeDocument/2006/relationships/slide" Target="slides/slide36.xml"/><Relationship Id="rId39" Type="http://schemas.openxmlformats.org/officeDocument/2006/relationships/slide" Target="slides/slide37.xml"/><Relationship Id="rId40" Type="http://schemas.openxmlformats.org/officeDocument/2006/relationships/slide" Target="slides/slide38.xml"/><Relationship Id="rId4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9" name="PlaceHolder 1"/>
          <p:cNvSpPr>
            <a:spLocks noGrp="1"/>
          </p:cNvSpPr>
          <p:nvPr>
            <p:ph type="title"/>
          </p:nvPr>
        </p:nvSpPr>
        <p:spPr>
          <a:xfrm>
            <a:off x="152280" y="151920"/>
            <a:ext cx="7772400" cy="685800"/>
          </a:xfrm>
          <a:prstGeom prst="rect">
            <a:avLst/>
          </a:prstGeom>
          <a:noFill/>
          <a:ln w="0">
            <a:noFill/>
          </a:ln>
        </p:spPr>
        <p:txBody>
          <a:bodyPr lIns="90000" rIns="90000" tIns="46800" bIns="4680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EAD03A04-1D4C-4C10-8542-6575BF638785}"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bl" preserve="1">
  <p:cSld name="Default">
    <p:spTree>
      <p:nvGrpSpPr>
        <p:cNvPr id="1" name=""/>
        <p:cNvGrpSpPr/>
        <p:nvPr/>
      </p:nvGrpSpPr>
      <p:grpSpPr>
        <a:xfrm>
          <a:off x="0" y="0"/>
          <a:ext cx="0" cy="0"/>
          <a:chOff x="0" y="0"/>
          <a:chExt cx="0" cy="0"/>
        </a:xfrm>
      </p:grpSpPr>
      <p:sp>
        <p:nvSpPr>
          <p:cNvPr id="10" name="PlaceHolder 1"/>
          <p:cNvSpPr>
            <a:spLocks noGrp="1"/>
          </p:cNvSpPr>
          <p:nvPr>
            <p:ph type="title"/>
          </p:nvPr>
        </p:nvSpPr>
        <p:spPr>
          <a:xfrm>
            <a:off x="152280" y="151920"/>
            <a:ext cx="7772400" cy="685800"/>
          </a:xfrm>
          <a:prstGeom prst="rect">
            <a:avLst/>
          </a:prstGeom>
          <a:noFill/>
          <a:ln w="0">
            <a:noFill/>
          </a:ln>
        </p:spPr>
        <p:txBody>
          <a:bodyPr lIns="90000" rIns="90000" tIns="46800" bIns="4680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11" name="PlaceHolder 2"/>
          <p:cNvSpPr>
            <a:spLocks noGrp="1"/>
          </p:cNvSpPr>
          <p:nvPr>
            <p:ph/>
          </p:nvPr>
        </p:nvSpPr>
        <p:spPr>
          <a:xfrm>
            <a:off x="609480" y="1295280"/>
            <a:ext cx="7772400" cy="4648320"/>
          </a:xfrm>
          <a:prstGeom prst="rect">
            <a:avLst/>
          </a:prstGeom>
          <a:noFill/>
          <a:ln w="0">
            <a:noFill/>
          </a:ln>
        </p:spPr>
        <p:txBody>
          <a:bodyPr lIns="90000" rIns="90000" tIns="46800" bIns="46800" anchor="t">
            <a:normAutofit/>
          </a:bodyPr>
          <a:p>
            <a:pPr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92DC6521-646B-4002-BC63-CA5736BFE466}"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2" name="PlaceHolder 1"/>
          <p:cNvSpPr>
            <a:spLocks noGrp="1"/>
          </p:cNvSpPr>
          <p:nvPr>
            <p:ph type="title"/>
          </p:nvPr>
        </p:nvSpPr>
        <p:spPr>
          <a:xfrm>
            <a:off x="152280" y="151920"/>
            <a:ext cx="7772400" cy="685800"/>
          </a:xfrm>
          <a:prstGeom prst="rect">
            <a:avLst/>
          </a:prstGeom>
          <a:noFill/>
          <a:ln w="0">
            <a:noFill/>
          </a:ln>
        </p:spPr>
        <p:txBody>
          <a:bodyPr lIns="90000" rIns="90000" tIns="46800" bIns="4680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13" name="PlaceHolder 2"/>
          <p:cNvSpPr>
            <a:spLocks noGrp="1"/>
          </p:cNvSpPr>
          <p:nvPr>
            <p:ph/>
          </p:nvPr>
        </p:nvSpPr>
        <p:spPr>
          <a:xfrm>
            <a:off x="609480" y="1295280"/>
            <a:ext cx="7772400" cy="4648320"/>
          </a:xfrm>
          <a:prstGeom prst="rect">
            <a:avLst/>
          </a:prstGeom>
          <a:noFill/>
          <a:ln w="0">
            <a:noFill/>
          </a:ln>
        </p:spPr>
        <p:txBody>
          <a:bodyPr lIns="90000" rIns="90000" tIns="46800" bIns="46800" anchor="t">
            <a:normAutofit/>
          </a:bodyPr>
          <a:p>
            <a:pPr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B276BBAB-DB51-4D83-BFC1-CCC7CD9506D7}"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2280" y="151920"/>
            <a:ext cx="777240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Click to edit the title text format</a:t>
            </a:r>
            <a:endParaRPr b="0" lang="en-US" sz="2400" strike="noStrike" u="none">
              <a:solidFill>
                <a:srgbClr val="000000"/>
              </a:solidFill>
              <a:effectLst/>
              <a:uFillTx/>
              <a:latin typeface="Arial"/>
            </a:endParaRPr>
          </a:p>
        </p:txBody>
      </p:sp>
      <p:sp>
        <p:nvSpPr>
          <p:cNvPr id="1" name="PlaceHolder 2"/>
          <p:cNvSpPr>
            <a:spLocks noGrp="1"/>
          </p:cNvSpPr>
          <p:nvPr>
            <p:ph type="body"/>
          </p:nvPr>
        </p:nvSpPr>
        <p:spPr>
          <a:xfrm>
            <a:off x="609480" y="1295280"/>
            <a:ext cx="7772400" cy="4648320"/>
          </a:xfrm>
          <a:prstGeom prst="rect">
            <a:avLst/>
          </a:prstGeom>
          <a:noFill/>
          <a:ln w="0">
            <a:noFill/>
          </a:ln>
        </p:spPr>
        <p:txBody>
          <a:bodyPr lIns="90000" rIns="90000" tIns="46800" bIns="46800" anchor="t">
            <a:normAutofit/>
          </a:bodyPr>
          <a:p>
            <a:pPr marL="343080" indent="-343080">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Click to edit the outline text format</a:t>
            </a:r>
            <a:endParaRPr b="1" lang="en-US" sz="1600" strike="noStrike" u="none">
              <a:solidFill>
                <a:srgbClr val="000000"/>
              </a:solidFill>
              <a:effectLst/>
              <a:uFillTx/>
              <a:latin typeface="Arial"/>
            </a:endParaRPr>
          </a:p>
          <a:p>
            <a:pPr lvl="1" marL="743040" indent="-285840">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Second Outline Level</a:t>
            </a:r>
            <a:endParaRPr b="1" lang="en-US" sz="1600" strike="noStrike" u="none">
              <a:solidFill>
                <a:srgbClr val="000000"/>
              </a:solidFill>
              <a:effectLst/>
              <a:uFillTx/>
              <a:latin typeface="Arial"/>
            </a:endParaRPr>
          </a:p>
          <a:p>
            <a:pPr lvl="2" marL="1143000" indent="-228600">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Third Outline Level</a:t>
            </a:r>
            <a:endParaRPr b="1" lang="en-US" sz="1600" strike="noStrike" u="none">
              <a:solidFill>
                <a:srgbClr val="000000"/>
              </a:solidFill>
              <a:effectLst/>
              <a:uFillTx/>
              <a:latin typeface="Arial"/>
            </a:endParaRPr>
          </a:p>
          <a:p>
            <a:pPr lvl="3" marL="1600200" indent="-228600">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Fourth Outline Level</a:t>
            </a:r>
            <a:endParaRPr b="1" lang="en-US" sz="1600" strike="noStrike" u="none">
              <a:solidFill>
                <a:srgbClr val="000000"/>
              </a:solidFill>
              <a:effectLst/>
              <a:uFillTx/>
              <a:latin typeface="Arial"/>
            </a:endParaRPr>
          </a:p>
          <a:p>
            <a:pPr lvl="4" marL="2057400" indent="-228600">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Fifth Outline Level</a:t>
            </a:r>
            <a:endParaRPr b="1" lang="en-US" sz="1600" strike="noStrike" u="none">
              <a:solidFill>
                <a:srgbClr val="000000"/>
              </a:solidFill>
              <a:effectLst/>
              <a:uFillTx/>
              <a:latin typeface="Arial"/>
            </a:endParaRPr>
          </a:p>
          <a:p>
            <a:pPr lvl="5" marL="2057400" indent="-228600">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Sixth Outline Level</a:t>
            </a:r>
            <a:endParaRPr b="1" lang="en-US" sz="1600" strike="noStrike" u="none">
              <a:solidFill>
                <a:srgbClr val="000000"/>
              </a:solidFill>
              <a:effectLst/>
              <a:uFillTx/>
              <a:latin typeface="Arial"/>
            </a:endParaRPr>
          </a:p>
          <a:p>
            <a:pPr lvl="6" marL="2057400" indent="-228600">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Seventh Outline Level</a:t>
            </a:r>
            <a:endParaRPr b="1" lang="en-US" sz="1600" strike="noStrike" u="none">
              <a:solidFill>
                <a:srgbClr val="000000"/>
              </a:solidFill>
              <a:effectLst/>
              <a:uFillTx/>
              <a:latin typeface="Arial"/>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1DAECC49-92CA-4EB5-8D0A-E359FC681C3F}"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grpSp>
        <p:nvGrpSpPr>
          <p:cNvPr id="5" name=""/>
          <p:cNvGrpSpPr/>
          <p:nvPr/>
        </p:nvGrpSpPr>
        <p:grpSpPr>
          <a:xfrm>
            <a:off x="228600" y="1066320"/>
            <a:ext cx="8457840" cy="0"/>
            <a:chOff x="228600" y="1066320"/>
            <a:chExt cx="8457840" cy="0"/>
          </a:xfrm>
        </p:grpSpPr>
        <p:sp>
          <p:nvSpPr>
            <p:cNvPr id="6" name=""/>
            <p:cNvSpPr/>
            <p:nvPr/>
          </p:nvSpPr>
          <p:spPr>
            <a:xfrm>
              <a:off x="228600" y="1066320"/>
              <a:ext cx="2819520" cy="0"/>
            </a:xfrm>
            <a:prstGeom prst="line">
              <a:avLst/>
            </a:prstGeom>
            <a:ln w="5724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 name=""/>
            <p:cNvSpPr/>
            <p:nvPr/>
          </p:nvSpPr>
          <p:spPr>
            <a:xfrm>
              <a:off x="3048120" y="1066320"/>
              <a:ext cx="2818800" cy="0"/>
            </a:xfrm>
            <a:prstGeom prst="line">
              <a:avLst/>
            </a:prstGeom>
            <a:ln w="57240">
              <a:solidFill>
                <a:srgbClr val="33cc33"/>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 name=""/>
            <p:cNvSpPr/>
            <p:nvPr/>
          </p:nvSpPr>
          <p:spPr>
            <a:xfrm>
              <a:off x="5866920" y="1066320"/>
              <a:ext cx="2819520" cy="0"/>
            </a:xfrm>
            <a:prstGeom prst="line">
              <a:avLst/>
            </a:prstGeom>
            <a:ln w="57240">
              <a:solidFill>
                <a:srgbClr val="0099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image" Target="../media/image3.wmf"/><Relationship Id="rId4" Type="http://schemas.openxmlformats.org/officeDocument/2006/relationships/slideLayout" Target="../slideLayouts/slideLayout1.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8.xml.rels><?xml version="1.0" encoding="UTF-8"?>
<Relationships xmlns="http://schemas.openxmlformats.org/package/2006/relationships"><Relationship Id="rId1" Type="http://schemas.openxmlformats.org/officeDocument/2006/relationships/image" Target="../media/image4.wmf"/><Relationship Id="rId2" Type="http://schemas.openxmlformats.org/officeDocument/2006/relationships/slideLayout" Target="../slideLayouts/slideLayout1.xml"/>
</Relationships>
</file>

<file path=ppt/slides/_rels/slide29.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0.xml.rels><?xml version="1.0" encoding="UTF-8"?>
<Relationships xmlns="http://schemas.openxmlformats.org/package/2006/relationships"><Relationship Id="rId1" Type="http://schemas.openxmlformats.org/officeDocument/2006/relationships/image" Target="../media/image6.wmf"/><Relationship Id="rId2" Type="http://schemas.openxmlformats.org/officeDocument/2006/relationships/slideLayout" Target="../slideLayouts/slideLayout1.xml"/>
</Relationships>
</file>

<file path=ppt/slides/_rels/slide31.xml.rels><?xml version="1.0" encoding="UTF-8"?>
<Relationships xmlns="http://schemas.openxmlformats.org/package/2006/relationships"><Relationship Id="rId1" Type="http://schemas.openxmlformats.org/officeDocument/2006/relationships/image" Target="../media/image7.wmf"/><Relationship Id="rId2" Type="http://schemas.openxmlformats.org/officeDocument/2006/relationships/slideLayout" Target="../slideLayouts/slideLayout1.xml"/>
</Relationships>
</file>

<file path=ppt/slides/_rels/slide32.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8.wmf"/><Relationship Id="rId3" Type="http://schemas.openxmlformats.org/officeDocument/2006/relationships/slideLayout" Target="../slideLayouts/slideLayout1.xml"/>
</Relationships>
</file>

<file path=ppt/slides/_rels/slide33.xml.rels><?xml version="1.0" encoding="UTF-8"?>
<Relationships xmlns="http://schemas.openxmlformats.org/package/2006/relationships"><Relationship Id="rId1" Type="http://schemas.openxmlformats.org/officeDocument/2006/relationships/image" Target="../media/image9.wmf"/><Relationship Id="rId2" Type="http://schemas.openxmlformats.org/officeDocument/2006/relationships/slideLayout" Target="../slideLayouts/slideLayout1.xml"/>
</Relationships>
</file>

<file path=ppt/slides/_rels/slide34.xml.rels><?xml version="1.0" encoding="UTF-8"?>
<Relationships xmlns="http://schemas.openxmlformats.org/package/2006/relationships"><Relationship Id="rId1" Type="http://schemas.openxmlformats.org/officeDocument/2006/relationships/image" Target="../media/image10.wmf"/><Relationship Id="rId2" Type="http://schemas.openxmlformats.org/officeDocument/2006/relationships/slideLayout" Target="../slideLayouts/slideLayout1.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6.xml.rels><?xml version="1.0" encoding="UTF-8"?>
<Relationships xmlns="http://schemas.openxmlformats.org/package/2006/relationships"><Relationship Id="rId1" Type="http://schemas.openxmlformats.org/officeDocument/2006/relationships/image" Target="../media/image11.wmf"/><Relationship Id="rId2" Type="http://schemas.openxmlformats.org/officeDocument/2006/relationships/image" Target="../media/image12.wmf"/><Relationship Id="rId3" Type="http://schemas.openxmlformats.org/officeDocument/2006/relationships/slideLayout" Target="../slideLayouts/slideLayout1.xml"/>
</Relationships>
</file>

<file path=ppt/slides/_rels/slide37.xml.rels><?xml version="1.0" encoding="UTF-8"?>
<Relationships xmlns="http://schemas.openxmlformats.org/package/2006/relationships"><Relationship Id="rId1" Type="http://schemas.openxmlformats.org/officeDocument/2006/relationships/image" Target="../media/image13.wmf"/><Relationship Id="rId2" Type="http://schemas.openxmlformats.org/officeDocument/2006/relationships/slideLayout" Target="../slideLayouts/slideLayout1.xml"/>
</Relationships>
</file>

<file path=ppt/slides/_rels/slide38.xml.rels><?xml version="1.0" encoding="UTF-8"?>
<Relationships xmlns="http://schemas.openxmlformats.org/package/2006/relationships"><Relationship Id="rId1" Type="http://schemas.openxmlformats.org/officeDocument/2006/relationships/image" Target="../media/image14.wmf"/><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 name="PlaceHolder 1"/>
          <p:cNvSpPr>
            <a:spLocks noGrp="1"/>
          </p:cNvSpPr>
          <p:nvPr>
            <p:ph type="title"/>
          </p:nvPr>
        </p:nvSpPr>
        <p:spPr>
          <a:xfrm>
            <a:off x="152280" y="151920"/>
            <a:ext cx="777240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Update on Ontario</a:t>
            </a:r>
            <a:endParaRPr b="0" lang="en-US" sz="2400" strike="noStrike" u="none">
              <a:solidFill>
                <a:srgbClr val="000000"/>
              </a:solidFill>
              <a:effectLst/>
              <a:uFillTx/>
              <a:latin typeface="Arial"/>
            </a:endParaRPr>
          </a:p>
        </p:txBody>
      </p:sp>
      <p:sp>
        <p:nvSpPr>
          <p:cNvPr id="15" name="PlaceHolder 2"/>
          <p:cNvSpPr>
            <a:spLocks noGrp="1"/>
          </p:cNvSpPr>
          <p:nvPr>
            <p:ph/>
          </p:nvPr>
        </p:nvSpPr>
        <p:spPr>
          <a:xfrm>
            <a:off x="1447560" y="1905120"/>
            <a:ext cx="6933960" cy="4038480"/>
          </a:xfrm>
          <a:prstGeom prst="rect">
            <a:avLst/>
          </a:prstGeom>
          <a:noFill/>
          <a:ln w="0">
            <a:noFill/>
          </a:ln>
        </p:spPr>
        <p:txBody>
          <a:bodyPr lIns="90000" rIns="90000" tIns="46800" bIns="46800" anchor="t">
            <a:normAutofit/>
          </a:bodyPr>
          <a:p>
            <a:pPr marL="343080" indent="-343080">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General Info</a:t>
            </a:r>
            <a:endParaRPr b="1" lang="en-US" sz="1600" strike="noStrike" u="none">
              <a:solidFill>
                <a:srgbClr val="000000"/>
              </a:solidFill>
              <a:effectLst/>
              <a:uFillTx/>
              <a:latin typeface="Arial"/>
            </a:endParaRPr>
          </a:p>
          <a:p>
            <a:pPr marL="343080" indent="-343080">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Critical Issues</a:t>
            </a:r>
            <a:endParaRPr b="1" lang="en-US" sz="1600" strike="noStrike" u="none">
              <a:solidFill>
                <a:srgbClr val="000000"/>
              </a:solidFill>
              <a:effectLst/>
              <a:uFillTx/>
              <a:latin typeface="Arial"/>
            </a:endParaRPr>
          </a:p>
          <a:p>
            <a:pPr marL="343080" indent="-343080">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Competition</a:t>
            </a:r>
            <a:endParaRPr b="1" lang="en-US" sz="1600" strike="noStrike" u="none">
              <a:solidFill>
                <a:srgbClr val="000000"/>
              </a:solidFill>
              <a:effectLst/>
              <a:uFillTx/>
              <a:latin typeface="Arial"/>
            </a:endParaRPr>
          </a:p>
          <a:p>
            <a:pPr marL="343080" indent="-343080">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Customers</a:t>
            </a:r>
            <a:endParaRPr b="1" lang="en-US" sz="1600" strike="noStrike" u="none">
              <a:solidFill>
                <a:srgbClr val="000000"/>
              </a:solidFill>
              <a:effectLst/>
              <a:uFillTx/>
              <a:latin typeface="Arial"/>
            </a:endParaRPr>
          </a:p>
          <a:p>
            <a:pPr marL="343080" indent="-343080">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Consultants</a:t>
            </a:r>
            <a:endParaRPr b="1" lang="en-US" sz="1600" strike="noStrike" u="none">
              <a:solidFill>
                <a:srgbClr val="000000"/>
              </a:solidFill>
              <a:effectLst/>
              <a:uFillTx/>
              <a:latin typeface="Arial"/>
            </a:endParaRPr>
          </a:p>
          <a:p>
            <a:pPr marL="343080" indent="-343080">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Retail</a:t>
            </a:r>
            <a:endParaRPr b="1" lang="en-US" sz="1600" strike="noStrike" u="none">
              <a:solidFill>
                <a:srgbClr val="000000"/>
              </a:solidFill>
              <a:effectLst/>
              <a:uFillTx/>
              <a:latin typeface="Arial"/>
            </a:endParaRPr>
          </a:p>
          <a:p>
            <a:pPr marL="343080" indent="-343080">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Information Retention</a:t>
            </a:r>
            <a:endParaRPr b="1" lang="en-US" sz="1600" strike="noStrike" u="none">
              <a:solidFill>
                <a:srgbClr val="000000"/>
              </a:solidFill>
              <a:effectLst/>
              <a:uFillTx/>
              <a:latin typeface="Arial"/>
            </a:endParaRPr>
          </a:p>
          <a:p>
            <a:pPr marL="343080" indent="-343080">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Appendices (detailed info)</a:t>
            </a:r>
            <a:endParaRPr b="1" lang="en-US" sz="1600" strike="noStrike" u="none">
              <a:solidFill>
                <a:srgbClr val="000000"/>
              </a:solidFill>
              <a:effectLst/>
              <a:uFillTx/>
              <a:latin typeface="Arial"/>
            </a:endParaRPr>
          </a:p>
          <a:p>
            <a:pPr lvl="1" marL="743040" indent="-285840">
              <a:spcBef>
                <a:spcPts val="524"/>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Operations</a:t>
            </a:r>
            <a:endParaRPr b="0" lang="en-US" sz="1400" strike="noStrike" u="none">
              <a:solidFill>
                <a:srgbClr val="000000"/>
              </a:solidFill>
              <a:effectLst/>
              <a:uFillTx/>
              <a:latin typeface="Arial"/>
            </a:endParaRPr>
          </a:p>
          <a:p>
            <a:pPr lvl="1" marL="743040" indent="-285840">
              <a:spcBef>
                <a:spcPts val="524"/>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Fundamentals</a:t>
            </a:r>
            <a:endParaRPr b="0" lang="en-US" sz="1400" strike="noStrike" u="none">
              <a:solidFill>
                <a:srgbClr val="000000"/>
              </a:solidFill>
              <a:effectLst/>
              <a:uFillTx/>
              <a:latin typeface="Arial"/>
            </a:endParaRPr>
          </a:p>
        </p:txBody>
      </p:sp>
      <p:sp>
        <p:nvSpPr>
          <p:cNvPr id="16" name=""/>
          <p:cNvSpPr/>
          <p:nvPr/>
        </p:nvSpPr>
        <p:spPr>
          <a:xfrm>
            <a:off x="1341360" y="1461960"/>
            <a:ext cx="1095120" cy="3682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4d4d4d"/>
                </a:solidFill>
                <a:effectLst/>
                <a:uFillTx/>
                <a:latin typeface="Arial"/>
              </a:rPr>
              <a:t>Agenda:</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2280" y="151920"/>
            <a:ext cx="777240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Services Contracts: Key Provisions</a:t>
            </a:r>
            <a:endParaRPr b="0" lang="en-US" sz="2400" strike="noStrike" u="none">
              <a:solidFill>
                <a:srgbClr val="000000"/>
              </a:solidFill>
              <a:effectLst/>
              <a:uFillTx/>
              <a:latin typeface="Arial"/>
            </a:endParaRPr>
          </a:p>
        </p:txBody>
      </p:sp>
      <p:graphicFrame>
        <p:nvGraphicFramePr>
          <p:cNvPr id="33" name=""/>
          <p:cNvGraphicFramePr/>
          <p:nvPr/>
        </p:nvGraphicFramePr>
        <p:xfrm>
          <a:off x="228600" y="961920"/>
          <a:ext cx="8610480" cy="5743800"/>
        </p:xfrm>
        <a:graphic>
          <a:graphicData uri="http://schemas.openxmlformats.org/drawingml/2006/table">
            <a:tbl>
              <a:tblPr/>
              <a:tblGrid>
                <a:gridCol w="1646280"/>
                <a:gridCol w="2163600"/>
                <a:gridCol w="2530440"/>
                <a:gridCol w="2270160"/>
              </a:tblGrid>
              <a:tr h="307440">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5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ASSIGNMENT</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5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TERMINATION</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5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DAMAGES</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noFill/>
                  </a:tcPr>
                </a:tc>
              </a:tr>
              <a:tr h="1868040">
                <a:tc>
                  <a:txBody>
                    <a:bodyPr lIns="90000" rIns="90000" tIns="46800" bIns="46800" anchor="t">
                      <a:noAutofit/>
                    </a:bodyPr>
                    <a:p>
                      <a:pPr>
                        <a:lnSpc>
                          <a:spcPct val="100000"/>
                        </a:lnSpc>
                        <a:spcBef>
                          <a:spcPts val="5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0000"/>
                          </a:solidFill>
                          <a:effectLst/>
                          <a:uFillTx/>
                          <a:latin typeface="Arial"/>
                        </a:rPr>
                        <a:t>ENERCONNECT</a:t>
                      </a:r>
                      <a:endParaRPr b="0" lang="en-US" sz="1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No assignment without approval of the Party.</a:t>
                      </a:r>
                      <a:endParaRPr b="0" lang="en-US" sz="1000" strike="noStrike" u="none">
                        <a:solidFill>
                          <a:srgbClr val="000000"/>
                        </a:solidFill>
                        <a:effectLst/>
                        <a:uFillTx/>
                        <a:latin typeface="Times New Roman"/>
                      </a:endParaRPr>
                    </a:p>
                    <a:p>
                      <a:pPr>
                        <a:lnSpc>
                          <a:spcPct val="100000"/>
                        </a:lnSpc>
                        <a:spcBef>
                          <a:spcPts val="3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Exception: ECC may assign to an affiliate that utilizes the “Enron Name”.</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Standard events of default which include: material breach of terms and conditions, representations and warranties untrue, bankruptcy/insolvency of ECC</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Standard waiver of indirect, incidental, consequential, exemplary and punitive damages.  Counterparty damages are limited to direct damages only (likely the excess cost of the replacement supplier).</a:t>
                      </a:r>
                      <a:endParaRPr b="0" lang="en-US" sz="1000" strike="noStrike" u="none">
                        <a:solidFill>
                          <a:srgbClr val="000000"/>
                        </a:solidFill>
                        <a:effectLst/>
                        <a:uFillTx/>
                        <a:latin typeface="Times New Roman"/>
                      </a:endParaRPr>
                    </a:p>
                    <a:p>
                      <a:pPr>
                        <a:lnSpc>
                          <a:spcPct val="100000"/>
                        </a:lnSpc>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The Counterparty receives certain rights (royalty-free licence) to computer hardware and software upon termination.</a:t>
                      </a:r>
                      <a:endParaRPr b="0" lang="en-US" sz="1000" strike="noStrike" u="none">
                        <a:solidFill>
                          <a:srgbClr val="000000"/>
                        </a:solidFill>
                        <a:effectLst/>
                        <a:uFillTx/>
                        <a:latin typeface="Times New Roman"/>
                      </a:endParaRPr>
                    </a:p>
                    <a:p>
                      <a:pPr>
                        <a:lnSpc>
                          <a:spcPct val="100000"/>
                        </a:lnSpc>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2373480">
                <a:tc>
                  <a:txBody>
                    <a:bodyPr lIns="90000" rIns="90000" tIns="46800" bIns="46800" anchor="t">
                      <a:noAutofit/>
                    </a:bodyPr>
                    <a:p>
                      <a:pPr>
                        <a:lnSpc>
                          <a:spcPct val="100000"/>
                        </a:lnSpc>
                        <a:spcBef>
                          <a:spcPts val="5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0000"/>
                          </a:solidFill>
                          <a:effectLst/>
                          <a:uFillTx/>
                          <a:latin typeface="Arial"/>
                        </a:rPr>
                        <a:t>OEFC</a:t>
                      </a:r>
                      <a:endParaRPr b="0" lang="en-US" sz="1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No assignment without consent, which consent may be withheld.</a:t>
                      </a:r>
                      <a:endParaRPr b="0" lang="en-US" sz="1000" strike="noStrike" u="none">
                        <a:solidFill>
                          <a:srgbClr val="000000"/>
                        </a:solidFill>
                        <a:effectLst/>
                        <a:uFillTx/>
                        <a:latin typeface="Times New Roman"/>
                      </a:endParaRPr>
                    </a:p>
                    <a:p>
                      <a:pPr>
                        <a:lnSpc>
                          <a:spcPct val="100000"/>
                        </a:lnSpc>
                        <a:spcBef>
                          <a:spcPts val="3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ECC may subcontract with consent, such consent not to be unreasonably withheld.</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Standard events of default which include: material breach of terms and conditions, representations and warranties untrue bankruptcy/insolvency, bulk sale by ECC and loss of governmental consent.</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Standard waiver of indirect, incidental, consequential, exemplary and punitive damages.  Counterparty damages are limited to direct damages only (likely the excess cost of the replacement supplier). </a:t>
                      </a:r>
                      <a:endParaRPr b="0" lang="en-US" sz="1000" strike="noStrike" u="none">
                        <a:solidFill>
                          <a:srgbClr val="000000"/>
                        </a:solidFill>
                        <a:effectLst/>
                        <a:uFillTx/>
                        <a:latin typeface="Times New Roman"/>
                      </a:endParaRPr>
                    </a:p>
                    <a:p>
                      <a:pPr>
                        <a:lnSpc>
                          <a:spcPct val="100000"/>
                        </a:lnSpc>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The Counterparty receives certain rights (licences and propriety rights) to computer hardware and software upon termination.</a:t>
                      </a:r>
                      <a:endParaRPr b="0" lang="en-US" sz="1000" strike="noStrike" u="none">
                        <a:solidFill>
                          <a:srgbClr val="000000"/>
                        </a:solidFill>
                        <a:effectLst/>
                        <a:uFillTx/>
                        <a:latin typeface="Times New Roman"/>
                      </a:endParaRPr>
                    </a:p>
                    <a:p>
                      <a:pPr>
                        <a:lnSpc>
                          <a:spcPct val="100000"/>
                        </a:lnSpc>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ECC is to provide termination assistance for up to six months to transition the services.</a:t>
                      </a:r>
                      <a:endParaRPr b="0" lang="en-US" sz="1000" strike="noStrike" u="none">
                        <a:solidFill>
                          <a:srgbClr val="000000"/>
                        </a:solidFill>
                        <a:effectLst/>
                        <a:uFillTx/>
                        <a:latin typeface="Times New Roman"/>
                      </a:endParaRPr>
                    </a:p>
                    <a:p>
                      <a:pPr>
                        <a:lnSpc>
                          <a:spcPct val="100000"/>
                        </a:lnSpc>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1209960">
                <a:tc>
                  <a:txBody>
                    <a:bodyPr lIns="90000" rIns="90000" tIns="46800" bIns="46800" anchor="t">
                      <a:noAutofit/>
                    </a:bodyPr>
                    <a:p>
                      <a:pPr>
                        <a:lnSpc>
                          <a:spcPct val="100000"/>
                        </a:lnSpc>
                        <a:spcBef>
                          <a:spcPts val="5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0000"/>
                          </a:solidFill>
                          <a:effectLst/>
                          <a:uFillTx/>
                          <a:latin typeface="Arial"/>
                        </a:rPr>
                        <a:t>SUNOCO</a:t>
                      </a:r>
                      <a:endParaRPr b="0" lang="en-US" sz="1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No assignment without written approval, which approval shall not be unreasonably withheld.</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Standard events of default which include: material breach of terms and conditions, representations and warranties untrue, bankruptcy/insolvency</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Standard waiver of indirect, incidental, consequential, exemplary and punitive damages.  Counterparty damages are limited to direct damages only (likely the excess cost of the replacement supplier).</a:t>
                      </a:r>
                      <a:endParaRPr b="0" lang="en-US" sz="1000" strike="noStrike" u="none">
                        <a:solidFill>
                          <a:srgbClr val="000000"/>
                        </a:solidFill>
                        <a:effectLst/>
                        <a:uFillTx/>
                        <a:latin typeface="Times New Roman"/>
                      </a:endParaRPr>
                    </a:p>
                    <a:p>
                      <a:pPr>
                        <a:lnSpc>
                          <a:spcPct val="100000"/>
                        </a:lnSpc>
                        <a:spcBef>
                          <a:spcPts val="3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4" name="PlaceHolder 1"/>
          <p:cNvSpPr>
            <a:spLocks noGrp="1"/>
          </p:cNvSpPr>
          <p:nvPr>
            <p:ph type="title"/>
          </p:nvPr>
        </p:nvSpPr>
        <p:spPr>
          <a:xfrm>
            <a:off x="152280" y="151920"/>
            <a:ext cx="868680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Alignment and Synergies Between </a:t>
            </a:r>
            <a:br>
              <a:rPr sz="2400"/>
            </a:br>
            <a:r>
              <a:rPr b="0" lang="en-US" sz="2400" strike="noStrike" u="none">
                <a:solidFill>
                  <a:srgbClr val="000000"/>
                </a:solidFill>
                <a:effectLst/>
                <a:uFillTx/>
                <a:latin typeface="Arial"/>
              </a:rPr>
              <a:t>Trading Competencies and Services Deals</a:t>
            </a:r>
            <a:endParaRPr b="0" lang="en-US" sz="2400" strike="noStrike" u="none">
              <a:solidFill>
                <a:srgbClr val="000000"/>
              </a:solidFill>
              <a:effectLst/>
              <a:uFillTx/>
              <a:latin typeface="Arial"/>
            </a:endParaRPr>
          </a:p>
        </p:txBody>
      </p:sp>
      <p:sp>
        <p:nvSpPr>
          <p:cNvPr id="35" name=""/>
          <p:cNvSpPr/>
          <p:nvPr/>
        </p:nvSpPr>
        <p:spPr>
          <a:xfrm>
            <a:off x="685800" y="2057400"/>
            <a:ext cx="2286000" cy="337680"/>
          </a:xfrm>
          <a:prstGeom prst="rect">
            <a:avLst/>
          </a:prstGeom>
          <a:solidFill>
            <a:srgbClr val="99ff99"/>
          </a:solid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Fundamentals and PMI</a:t>
            </a:r>
            <a:endParaRPr b="0" lang="en-US" sz="1600" strike="noStrike" u="none">
              <a:solidFill>
                <a:srgbClr val="000000"/>
              </a:solidFill>
              <a:effectLst/>
              <a:uFillTx/>
              <a:latin typeface="Times New Roman"/>
            </a:endParaRPr>
          </a:p>
        </p:txBody>
      </p:sp>
      <p:sp>
        <p:nvSpPr>
          <p:cNvPr id="36" name=""/>
          <p:cNvSpPr/>
          <p:nvPr/>
        </p:nvSpPr>
        <p:spPr>
          <a:xfrm>
            <a:off x="685800" y="2819520"/>
            <a:ext cx="2286000" cy="337680"/>
          </a:xfrm>
          <a:prstGeom prst="rect">
            <a:avLst/>
          </a:prstGeom>
          <a:solidFill>
            <a:srgbClr val="99ff99"/>
          </a:solid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Financial Trading </a:t>
            </a:r>
            <a:endParaRPr b="0" lang="en-US" sz="1600" strike="noStrike" u="none">
              <a:solidFill>
                <a:srgbClr val="000000"/>
              </a:solidFill>
              <a:effectLst/>
              <a:uFillTx/>
              <a:latin typeface="Times New Roman"/>
            </a:endParaRPr>
          </a:p>
        </p:txBody>
      </p:sp>
      <p:sp>
        <p:nvSpPr>
          <p:cNvPr id="37" name=""/>
          <p:cNvSpPr/>
          <p:nvPr/>
        </p:nvSpPr>
        <p:spPr>
          <a:xfrm>
            <a:off x="685800" y="4387680"/>
            <a:ext cx="2286000" cy="337680"/>
          </a:xfrm>
          <a:prstGeom prst="rect">
            <a:avLst/>
          </a:prstGeom>
          <a:solidFill>
            <a:srgbClr val="99ff99"/>
          </a:solid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Volume Management </a:t>
            </a:r>
            <a:endParaRPr b="0" lang="en-US" sz="1600" strike="noStrike" u="none">
              <a:solidFill>
                <a:srgbClr val="000000"/>
              </a:solidFill>
              <a:effectLst/>
              <a:uFillTx/>
              <a:latin typeface="Times New Roman"/>
            </a:endParaRPr>
          </a:p>
        </p:txBody>
      </p:sp>
      <p:sp>
        <p:nvSpPr>
          <p:cNvPr id="38" name=""/>
          <p:cNvSpPr/>
          <p:nvPr/>
        </p:nvSpPr>
        <p:spPr>
          <a:xfrm>
            <a:off x="685800" y="5149800"/>
            <a:ext cx="2286000" cy="337680"/>
          </a:xfrm>
          <a:prstGeom prst="rect">
            <a:avLst/>
          </a:prstGeom>
          <a:solidFill>
            <a:srgbClr val="99ff99"/>
          </a:solid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Risk  Management </a:t>
            </a:r>
            <a:endParaRPr b="0" lang="en-US" sz="1600" strike="noStrike" u="none">
              <a:solidFill>
                <a:srgbClr val="000000"/>
              </a:solidFill>
              <a:effectLst/>
              <a:uFillTx/>
              <a:latin typeface="Times New Roman"/>
            </a:endParaRPr>
          </a:p>
        </p:txBody>
      </p:sp>
      <p:sp>
        <p:nvSpPr>
          <p:cNvPr id="39" name=""/>
          <p:cNvSpPr/>
          <p:nvPr/>
        </p:nvSpPr>
        <p:spPr>
          <a:xfrm>
            <a:off x="685800" y="5911920"/>
            <a:ext cx="2286000" cy="337680"/>
          </a:xfrm>
          <a:prstGeom prst="rect">
            <a:avLst/>
          </a:prstGeom>
          <a:solidFill>
            <a:srgbClr val="99ff99"/>
          </a:solid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Settlements  </a:t>
            </a:r>
            <a:endParaRPr b="0" lang="en-US" sz="1600" strike="noStrike" u="none">
              <a:solidFill>
                <a:srgbClr val="000000"/>
              </a:solidFill>
              <a:effectLst/>
              <a:uFillTx/>
              <a:latin typeface="Times New Roman"/>
            </a:endParaRPr>
          </a:p>
        </p:txBody>
      </p:sp>
      <p:sp>
        <p:nvSpPr>
          <p:cNvPr id="40" name=""/>
          <p:cNvSpPr/>
          <p:nvPr/>
        </p:nvSpPr>
        <p:spPr>
          <a:xfrm>
            <a:off x="685800" y="3625920"/>
            <a:ext cx="2286000" cy="337680"/>
          </a:xfrm>
          <a:prstGeom prst="rect">
            <a:avLst/>
          </a:prstGeom>
          <a:solidFill>
            <a:srgbClr val="99ff99"/>
          </a:solid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Physical Trading </a:t>
            </a:r>
            <a:endParaRPr b="0" lang="en-US" sz="1600" strike="noStrike" u="none">
              <a:solidFill>
                <a:srgbClr val="000000"/>
              </a:solidFill>
              <a:effectLst/>
              <a:uFillTx/>
              <a:latin typeface="Times New Roman"/>
            </a:endParaRPr>
          </a:p>
        </p:txBody>
      </p:sp>
      <p:sp>
        <p:nvSpPr>
          <p:cNvPr id="41" name=""/>
          <p:cNvSpPr/>
          <p:nvPr/>
        </p:nvSpPr>
        <p:spPr>
          <a:xfrm>
            <a:off x="4419720" y="4191120"/>
            <a:ext cx="2133360" cy="337680"/>
          </a:xfrm>
          <a:prstGeom prst="rect">
            <a:avLst/>
          </a:prstGeom>
          <a:solidFill>
            <a:srgbClr val="ff9966"/>
          </a:solid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LDC Services </a:t>
            </a:r>
            <a:endParaRPr b="0" lang="en-US" sz="1600" strike="noStrike" u="none">
              <a:solidFill>
                <a:srgbClr val="000000"/>
              </a:solidFill>
              <a:effectLst/>
              <a:uFillTx/>
              <a:latin typeface="Times New Roman"/>
            </a:endParaRPr>
          </a:p>
        </p:txBody>
      </p:sp>
      <p:sp>
        <p:nvSpPr>
          <p:cNvPr id="42" name=""/>
          <p:cNvSpPr/>
          <p:nvPr/>
        </p:nvSpPr>
        <p:spPr>
          <a:xfrm>
            <a:off x="4419720" y="4616280"/>
            <a:ext cx="2133360" cy="337680"/>
          </a:xfrm>
          <a:prstGeom prst="rect">
            <a:avLst/>
          </a:prstGeom>
          <a:solidFill>
            <a:srgbClr val="ff9966"/>
          </a:solid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Industrial Services </a:t>
            </a:r>
            <a:endParaRPr b="0" lang="en-US" sz="1600" strike="noStrike" u="none">
              <a:solidFill>
                <a:srgbClr val="000000"/>
              </a:solidFill>
              <a:effectLst/>
              <a:uFillTx/>
              <a:latin typeface="Times New Roman"/>
            </a:endParaRPr>
          </a:p>
        </p:txBody>
      </p:sp>
      <p:sp>
        <p:nvSpPr>
          <p:cNvPr id="43" name=""/>
          <p:cNvSpPr/>
          <p:nvPr/>
        </p:nvSpPr>
        <p:spPr>
          <a:xfrm>
            <a:off x="4419720" y="2863800"/>
            <a:ext cx="2133360" cy="337680"/>
          </a:xfrm>
          <a:prstGeom prst="rect">
            <a:avLst/>
          </a:prstGeom>
          <a:solidFill>
            <a:srgbClr val="ff9966"/>
          </a:solid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NUG Services </a:t>
            </a:r>
            <a:endParaRPr b="0" lang="en-US" sz="1600" strike="noStrike" u="none">
              <a:solidFill>
                <a:srgbClr val="000000"/>
              </a:solidFill>
              <a:effectLst/>
              <a:uFillTx/>
              <a:latin typeface="Times New Roman"/>
            </a:endParaRPr>
          </a:p>
        </p:txBody>
      </p:sp>
      <p:sp>
        <p:nvSpPr>
          <p:cNvPr id="44" name=""/>
          <p:cNvSpPr/>
          <p:nvPr/>
        </p:nvSpPr>
        <p:spPr>
          <a:xfrm>
            <a:off x="6705720" y="1447920"/>
            <a:ext cx="2209680" cy="1600200"/>
          </a:xfrm>
          <a:prstGeom prst="wedgeRoundRectCallout">
            <a:avLst>
              <a:gd name="adj1" fmla="val -74351"/>
              <a:gd name="adj2" fmla="val 53175"/>
              <a:gd name="adj3" fmla="val 16667"/>
            </a:avLst>
          </a:prstGeom>
          <a:solidFill>
            <a:srgbClr val="ccccff"/>
          </a:solid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NUG Services use mainly their own systems but will be relying on Trading Expertise and Advice.  In turn, the traders get market intelligence</a:t>
            </a:r>
            <a:endParaRPr b="0" lang="en-US" sz="1400" strike="noStrike" u="none">
              <a:solidFill>
                <a:srgbClr val="000000"/>
              </a:solidFill>
              <a:effectLst/>
              <a:uFillTx/>
              <a:latin typeface="Times New Roman"/>
            </a:endParaRPr>
          </a:p>
        </p:txBody>
      </p:sp>
      <p:sp>
        <p:nvSpPr>
          <p:cNvPr id="45" name=""/>
          <p:cNvSpPr/>
          <p:nvPr/>
        </p:nvSpPr>
        <p:spPr>
          <a:xfrm>
            <a:off x="3200400" y="4572000"/>
            <a:ext cx="1219320" cy="0"/>
          </a:xfrm>
          <a:prstGeom prst="line">
            <a:avLst/>
          </a:prstGeom>
          <a:ln w="57240">
            <a:solidFill>
              <a:srgbClr val="b2b2b2"/>
            </a:solidFill>
            <a:miter/>
            <a:headEnd len="med" type="triangle" w="med"/>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6" name=""/>
          <p:cNvSpPr/>
          <p:nvPr/>
        </p:nvSpPr>
        <p:spPr>
          <a:xfrm>
            <a:off x="6858000" y="5181480"/>
            <a:ext cx="2133720" cy="1371600"/>
          </a:xfrm>
          <a:prstGeom prst="wedgeRoundRectCallout">
            <a:avLst>
              <a:gd name="adj1" fmla="val -78199"/>
              <a:gd name="adj2" fmla="val -84259"/>
              <a:gd name="adj3" fmla="val 16667"/>
            </a:avLst>
          </a:prstGeom>
          <a:solidFill>
            <a:srgbClr val="ccccff"/>
          </a:solid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LDC and Industrial Services rely on the VOLUME MANAGEMENT skills and systems</a:t>
            </a:r>
            <a:endParaRPr b="0" lang="en-US" sz="1600" strike="noStrike" u="none">
              <a:solidFill>
                <a:srgbClr val="000000"/>
              </a:solidFill>
              <a:effectLst/>
              <a:uFillTx/>
              <a:latin typeface="Times New Roman"/>
            </a:endParaRPr>
          </a:p>
        </p:txBody>
      </p:sp>
      <p:sp>
        <p:nvSpPr>
          <p:cNvPr id="47" name=""/>
          <p:cNvSpPr/>
          <p:nvPr/>
        </p:nvSpPr>
        <p:spPr>
          <a:xfrm flipV="1">
            <a:off x="5029200" y="3200400"/>
            <a:ext cx="0" cy="990720"/>
          </a:xfrm>
          <a:prstGeom prst="line">
            <a:avLst/>
          </a:prstGeom>
          <a:ln w="57240">
            <a:solidFill>
              <a:srgbClr val="b2b2b2"/>
            </a:solidFill>
            <a:miter/>
            <a:headEnd len="med" type="triangle" w="med"/>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8" name=""/>
          <p:cNvSpPr/>
          <p:nvPr/>
        </p:nvSpPr>
        <p:spPr>
          <a:xfrm>
            <a:off x="4208400" y="3489480"/>
            <a:ext cx="2568240" cy="337680"/>
          </a:xfrm>
          <a:prstGeom prst="rect">
            <a:avLst/>
          </a:prstGeom>
          <a:solidFill>
            <a:srgbClr val="dddddd"/>
          </a:solid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808080"/>
                </a:solidFill>
                <a:effectLst/>
                <a:uFillTx/>
                <a:latin typeface="Arial"/>
              </a:rPr>
              <a:t>Labour and Skill Sharing</a:t>
            </a:r>
            <a:endParaRPr b="0" lang="en-US" sz="1600" strike="noStrike" u="none">
              <a:solidFill>
                <a:srgbClr val="000000"/>
              </a:solidFill>
              <a:effectLst/>
              <a:uFillTx/>
              <a:latin typeface="Times New Roman"/>
            </a:endParaRPr>
          </a:p>
        </p:txBody>
      </p:sp>
      <p:sp>
        <p:nvSpPr>
          <p:cNvPr id="49" name=""/>
          <p:cNvSpPr/>
          <p:nvPr/>
        </p:nvSpPr>
        <p:spPr>
          <a:xfrm>
            <a:off x="308520" y="1143000"/>
            <a:ext cx="324720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sng">
                <a:solidFill>
                  <a:srgbClr val="4d4d4d"/>
                </a:solidFill>
                <a:effectLst/>
                <a:uFillTx/>
                <a:latin typeface="Arial"/>
              </a:rPr>
              <a:t>Trading Competencies</a:t>
            </a:r>
            <a:endParaRPr b="0" lang="en-US" sz="2400" strike="noStrike" u="none">
              <a:solidFill>
                <a:srgbClr val="000000"/>
              </a:solidFill>
              <a:effectLst/>
              <a:uFillTx/>
              <a:latin typeface="Times New Roman"/>
            </a:endParaRPr>
          </a:p>
        </p:txBody>
      </p:sp>
      <p:sp>
        <p:nvSpPr>
          <p:cNvPr id="50" name=""/>
          <p:cNvSpPr/>
          <p:nvPr/>
        </p:nvSpPr>
        <p:spPr>
          <a:xfrm>
            <a:off x="558000" y="1523880"/>
            <a:ext cx="233172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(Systems or Staff Skills)</a:t>
            </a:r>
            <a:endParaRPr b="0" lang="en-US" sz="1600" strike="noStrike" u="none">
              <a:solidFill>
                <a:srgbClr val="000000"/>
              </a:solidFill>
              <a:effectLst/>
              <a:uFillTx/>
              <a:latin typeface="Times New Roman"/>
            </a:endParaRPr>
          </a:p>
        </p:txBody>
      </p:sp>
      <p:sp>
        <p:nvSpPr>
          <p:cNvPr id="51" name=""/>
          <p:cNvSpPr/>
          <p:nvPr/>
        </p:nvSpPr>
        <p:spPr>
          <a:xfrm>
            <a:off x="4541760" y="2209680"/>
            <a:ext cx="1705320" cy="3682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4d4d4d"/>
                </a:solidFill>
                <a:effectLst/>
                <a:uFillTx/>
                <a:latin typeface="Arial"/>
              </a:rPr>
              <a:t>Services Deals</a:t>
            </a:r>
            <a:endParaRPr b="0" lang="en-US" sz="1800" strike="noStrike" u="none">
              <a:solidFill>
                <a:srgbClr val="000000"/>
              </a:solidFill>
              <a:effectLst/>
              <a:uFillTx/>
              <a:latin typeface="Times New Roman"/>
            </a:endParaRPr>
          </a:p>
        </p:txBody>
      </p:sp>
      <p:sp>
        <p:nvSpPr>
          <p:cNvPr id="52" name=""/>
          <p:cNvSpPr/>
          <p:nvPr/>
        </p:nvSpPr>
        <p:spPr>
          <a:xfrm>
            <a:off x="3962520" y="2514600"/>
            <a:ext cx="2895480" cy="2819520"/>
          </a:xfrm>
          <a:prstGeom prst="rect">
            <a:avLst/>
          </a:prstGeom>
          <a:noFill/>
          <a:ln w="38160">
            <a:solidFill>
              <a:srgbClr val="b2b2b2"/>
            </a:solidFill>
            <a:prstDash val="sysDot"/>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3" name=""/>
          <p:cNvSpPr/>
          <p:nvPr/>
        </p:nvSpPr>
        <p:spPr>
          <a:xfrm>
            <a:off x="380880" y="1828800"/>
            <a:ext cx="2895840" cy="4876920"/>
          </a:xfrm>
          <a:prstGeom prst="rect">
            <a:avLst/>
          </a:prstGeom>
          <a:noFill/>
          <a:ln w="38160">
            <a:solidFill>
              <a:srgbClr val="b2b2b2"/>
            </a:solidFill>
            <a:prstDash val="sysDot"/>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4" name=""/>
          <p:cNvSpPr/>
          <p:nvPr/>
        </p:nvSpPr>
        <p:spPr>
          <a:xfrm flipV="1">
            <a:off x="3048120" y="2971440"/>
            <a:ext cx="1371600" cy="609480"/>
          </a:xfrm>
          <a:prstGeom prst="line">
            <a:avLst/>
          </a:prstGeom>
          <a:ln w="57240">
            <a:solidFill>
              <a:srgbClr val="b2b2b2"/>
            </a:solidFill>
            <a:miter/>
            <a:headEnd len="med" type="triangle" w="med"/>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5" name=""/>
          <p:cNvSpPr/>
          <p:nvPr/>
        </p:nvSpPr>
        <p:spPr>
          <a:xfrm>
            <a:off x="7162920" y="3886200"/>
            <a:ext cx="1752480" cy="838080"/>
          </a:xfrm>
          <a:prstGeom prst="wedgeRoundRectCallout">
            <a:avLst>
              <a:gd name="adj1" fmla="val -129981"/>
              <a:gd name="adj2" fmla="val -66666"/>
              <a:gd name="adj3" fmla="val 16667"/>
            </a:avLst>
          </a:prstGeom>
          <a:solidFill>
            <a:srgbClr val="ccccff"/>
          </a:solid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Internal economies of scale synergies</a:t>
            </a:r>
            <a:endParaRPr b="0" lang="en-US" sz="1600" strike="noStrike" u="none">
              <a:solidFill>
                <a:srgbClr val="000000"/>
              </a:solidFill>
              <a:effectLst/>
              <a:uFillTx/>
              <a:latin typeface="Times New Roman"/>
            </a:endParaRPr>
          </a:p>
        </p:txBody>
      </p:sp>
      <p:sp>
        <p:nvSpPr>
          <p:cNvPr id="56" name=""/>
          <p:cNvSpPr/>
          <p:nvPr/>
        </p:nvSpPr>
        <p:spPr>
          <a:xfrm>
            <a:off x="7392960" y="990720"/>
            <a:ext cx="1019160" cy="3682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4d4d4d"/>
                </a:solidFill>
                <a:effectLst/>
                <a:uFillTx/>
                <a:latin typeface="Arial"/>
              </a:rPr>
              <a:t>Synergy</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7" name="PlaceHolder 1"/>
          <p:cNvSpPr>
            <a:spLocks noGrp="1"/>
          </p:cNvSpPr>
          <p:nvPr>
            <p:ph type="title"/>
          </p:nvPr>
        </p:nvSpPr>
        <p:spPr>
          <a:xfrm>
            <a:off x="151920" y="151920"/>
            <a:ext cx="853452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Ontario’s Process and System Development Requirements to Meet Market Needs</a:t>
            </a:r>
            <a:endParaRPr b="0" lang="en-US" sz="2400" strike="noStrike" u="none">
              <a:solidFill>
                <a:srgbClr val="000000"/>
              </a:solidFill>
              <a:effectLst/>
              <a:uFillTx/>
              <a:latin typeface="Arial"/>
            </a:endParaRPr>
          </a:p>
        </p:txBody>
      </p:sp>
      <p:sp>
        <p:nvSpPr>
          <p:cNvPr id="58" name="PlaceHolder 2"/>
          <p:cNvSpPr>
            <a:spLocks noGrp="1"/>
          </p:cNvSpPr>
          <p:nvPr>
            <p:ph/>
          </p:nvPr>
        </p:nvSpPr>
        <p:spPr>
          <a:xfrm>
            <a:off x="609480" y="1295280"/>
            <a:ext cx="7772400" cy="4648320"/>
          </a:xfrm>
          <a:prstGeom prst="rect">
            <a:avLst/>
          </a:prstGeom>
          <a:noFill/>
          <a:ln w="0">
            <a:noFill/>
          </a:ln>
        </p:spPr>
        <p:txBody>
          <a:bodyPr lIns="90000" rIns="90000" tIns="46800" bIns="46800" anchor="t">
            <a:normAutofit/>
          </a:bodyPr>
          <a:p>
            <a:pPr marL="343080" indent="-343080">
              <a:lnSpc>
                <a:spcPct val="120000"/>
              </a:lnSpc>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In 2000,  we developed business requirements and system need specifications to support financial and physical trading and our services deals.  USING RAZORFISH to develop VMS – Volume Management System.</a:t>
            </a:r>
            <a:endParaRPr b="1" lang="en-US" sz="1600" strike="noStrike" u="none">
              <a:solidFill>
                <a:srgbClr val="000000"/>
              </a:solidFill>
              <a:effectLst/>
              <a:uFillTx/>
              <a:latin typeface="Arial"/>
            </a:endParaRPr>
          </a:p>
          <a:p>
            <a:pPr marL="343080" indent="0">
              <a:lnSpc>
                <a:spcPct val="12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343080" indent="-343080">
              <a:lnSpc>
                <a:spcPct val="120000"/>
              </a:lnSpc>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Tactical tools were developed for use in the Spring and Summer of 2001 to complete the needs of  IMO ability testing with our clients while the strategic systems were being developed in the U.S. (VMS, Global, FSP)</a:t>
            </a:r>
            <a:endParaRPr b="1" lang="en-US" sz="1600" strike="noStrike" u="none">
              <a:solidFill>
                <a:srgbClr val="000000"/>
              </a:solidFill>
              <a:effectLst/>
              <a:uFillTx/>
              <a:latin typeface="Arial"/>
            </a:endParaRPr>
          </a:p>
          <a:p>
            <a:pPr marL="343080" indent="0">
              <a:lnSpc>
                <a:spcPct val="12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343080" indent="-343080">
              <a:lnSpc>
                <a:spcPct val="120000"/>
              </a:lnSpc>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In October 2001, we assembled a strategic systems development team to customize VMS, Global, and FSP for the Ontario Market </a:t>
            </a:r>
            <a:endParaRPr b="1" lang="en-US" sz="1600" strike="noStrike" u="none">
              <a:solidFill>
                <a:srgbClr val="000000"/>
              </a:solidFill>
              <a:effectLst/>
              <a:uFillTx/>
              <a:latin typeface="Arial"/>
            </a:endParaRPr>
          </a:p>
          <a:p>
            <a:pPr marL="343080" indent="0">
              <a:lnSpc>
                <a:spcPct val="12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343080" indent="-343080">
              <a:lnSpc>
                <a:spcPct val="120000"/>
              </a:lnSpc>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In late November, corporate difficulties caused our development project to be stopped</a:t>
            </a:r>
            <a:endParaRPr b="1" lang="en-US" sz="1600" strike="noStrike" u="none">
              <a:solidFill>
                <a:srgbClr val="000000"/>
              </a:solidFill>
              <a:effectLst/>
              <a:uFillTx/>
              <a:latin typeface="Arial"/>
            </a:endParaRPr>
          </a:p>
          <a:p>
            <a:pPr marL="343080" indent="-343080">
              <a:lnSpc>
                <a:spcPct val="12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343080" indent="0">
              <a:lnSpc>
                <a:spcPct val="12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p:txBody>
      </p:sp>
      <p:sp>
        <p:nvSpPr>
          <p:cNvPr id="59" name=""/>
          <p:cNvSpPr/>
          <p:nvPr/>
        </p:nvSpPr>
        <p:spPr>
          <a:xfrm>
            <a:off x="838080" y="5638680"/>
            <a:ext cx="7315200" cy="1068840"/>
          </a:xfrm>
          <a:prstGeom prst="rect">
            <a:avLst/>
          </a:prstGeom>
          <a:solidFill>
            <a:srgbClr val="0099ff"/>
          </a:solid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Since then, we’ve been working on improvements to our tactical tools and manual work-arounds  for use as the market opens with our services deals.  Trading functionality required for the OEFC contract and wholesale trading are not currently part of these tactical solutions</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0" name="PlaceHolder 1"/>
          <p:cNvSpPr>
            <a:spLocks noGrp="1"/>
          </p:cNvSpPr>
          <p:nvPr>
            <p:ph type="title"/>
          </p:nvPr>
        </p:nvSpPr>
        <p:spPr>
          <a:xfrm>
            <a:off x="228600" y="0"/>
            <a:ext cx="8686800" cy="914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Our plan was to open the market with a set of enduring operational systems.</a:t>
            </a:r>
            <a:r>
              <a:rPr b="0" lang="en-US" sz="1800" strike="noStrike" u="none">
                <a:solidFill>
                  <a:srgbClr val="000000"/>
                </a:solidFill>
                <a:effectLst/>
                <a:uFillTx/>
                <a:latin typeface="Arial"/>
              </a:rPr>
              <a:t> </a:t>
            </a:r>
            <a:br>
              <a:rPr sz="1800"/>
            </a:br>
            <a:r>
              <a:rPr b="0" lang="en-US" sz="1800" strike="noStrike" u="none">
                <a:solidFill>
                  <a:srgbClr val="000000"/>
                </a:solidFill>
                <a:effectLst/>
                <a:uFillTx/>
                <a:latin typeface="Arial"/>
              </a:rPr>
              <a:t> The fall of Enron has left us to scramble with “tactical tools” and manual effort</a:t>
            </a:r>
            <a:endParaRPr b="0" lang="en-US" sz="1800" strike="noStrike" u="none">
              <a:solidFill>
                <a:srgbClr val="000000"/>
              </a:solidFill>
              <a:effectLst/>
              <a:uFillTx/>
              <a:latin typeface="Arial"/>
            </a:endParaRPr>
          </a:p>
        </p:txBody>
      </p:sp>
      <p:sp>
        <p:nvSpPr>
          <p:cNvPr id="61" name="PlaceHolder 2"/>
          <p:cNvSpPr>
            <a:spLocks noGrp="1"/>
          </p:cNvSpPr>
          <p:nvPr>
            <p:ph/>
          </p:nvPr>
        </p:nvSpPr>
        <p:spPr>
          <a:xfrm>
            <a:off x="304920" y="1752480"/>
            <a:ext cx="4038480" cy="4648320"/>
          </a:xfrm>
          <a:prstGeom prst="rect">
            <a:avLst/>
          </a:prstGeom>
          <a:noFill/>
          <a:ln w="0">
            <a:noFill/>
          </a:ln>
        </p:spPr>
        <p:txBody>
          <a:bodyPr lIns="90000" rIns="90000" tIns="46800" bIns="46800" anchor="t">
            <a:normAutofit lnSpcReduction="9999"/>
          </a:bodyPr>
          <a:p>
            <a:pPr marL="343080" indent="-343080">
              <a:lnSpc>
                <a:spcPct val="90000"/>
              </a:lnSpc>
              <a:spcBef>
                <a:spcPts val="524"/>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NUG Service</a:t>
            </a:r>
            <a:endParaRPr b="1" lang="en-US" sz="1400" strike="noStrike" u="none">
              <a:solidFill>
                <a:srgbClr val="000000"/>
              </a:solidFill>
              <a:effectLst/>
              <a:uFillTx/>
              <a:latin typeface="Arial"/>
            </a:endParaRPr>
          </a:p>
          <a:p>
            <a:pPr lvl="1" marL="743040" indent="-285840">
              <a:lnSpc>
                <a:spcPct val="90000"/>
              </a:lnSpc>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Corporate Web Gateway, FTP site</a:t>
            </a:r>
            <a:endParaRPr b="0" lang="en-US" sz="1200" strike="noStrike" u="none">
              <a:solidFill>
                <a:srgbClr val="000000"/>
              </a:solidFill>
              <a:effectLst/>
              <a:uFillTx/>
              <a:latin typeface="Arial"/>
            </a:endParaRPr>
          </a:p>
          <a:p>
            <a:pPr lvl="1" marL="743040" indent="-285840">
              <a:lnSpc>
                <a:spcPct val="90000"/>
              </a:lnSpc>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Corporate Meter Data Base</a:t>
            </a:r>
            <a:endParaRPr b="0" lang="en-US" sz="1200" strike="noStrike" u="none">
              <a:solidFill>
                <a:srgbClr val="000000"/>
              </a:solidFill>
              <a:effectLst/>
              <a:uFillTx/>
              <a:latin typeface="Arial"/>
            </a:endParaRPr>
          </a:p>
          <a:p>
            <a:pPr lvl="1" marL="743040" indent="-285840">
              <a:lnSpc>
                <a:spcPct val="90000"/>
              </a:lnSpc>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NUGit ( PPA invoice quantity calculator)</a:t>
            </a:r>
            <a:endParaRPr b="0" lang="en-US" sz="1200" strike="noStrike" u="none">
              <a:solidFill>
                <a:srgbClr val="000000"/>
              </a:solidFill>
              <a:effectLst/>
              <a:uFillTx/>
              <a:latin typeface="Arial"/>
            </a:endParaRPr>
          </a:p>
          <a:p>
            <a:pPr lvl="1" marL="743040" indent="-285840">
              <a:lnSpc>
                <a:spcPct val="90000"/>
              </a:lnSpc>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Enpower, Global, Unify    (Calgary)</a:t>
            </a:r>
            <a:endParaRPr b="0" lang="en-US" sz="1200" strike="noStrike" u="none">
              <a:solidFill>
                <a:srgbClr val="000000"/>
              </a:solidFill>
              <a:effectLst/>
              <a:uFillTx/>
              <a:latin typeface="Arial"/>
            </a:endParaRPr>
          </a:p>
          <a:p>
            <a:pPr lvl="1" marL="743040" indent="-285840">
              <a:lnSpc>
                <a:spcPct val="90000"/>
              </a:lnSpc>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Local Reporting Software</a:t>
            </a:r>
            <a:endParaRPr b="0" lang="en-US" sz="1200" strike="noStrike" u="none">
              <a:solidFill>
                <a:srgbClr val="000000"/>
              </a:solidFill>
              <a:effectLst/>
              <a:uFillTx/>
              <a:latin typeface="Arial"/>
            </a:endParaRPr>
          </a:p>
          <a:p>
            <a:pPr lvl="1" marL="743040" indent="0">
              <a:lnSpc>
                <a:spcPct val="9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lvl="4" marL="2057400" indent="0">
              <a:lnSpc>
                <a:spcPct val="90000"/>
              </a:lnSpc>
              <a:spcBef>
                <a:spcPts val="337"/>
              </a:spcBef>
              <a:buNone/>
              <a:tabLst>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Arial"/>
            </a:endParaRPr>
          </a:p>
          <a:p>
            <a:pPr marL="343080" indent="-343080">
              <a:lnSpc>
                <a:spcPct val="90000"/>
              </a:lnSpc>
              <a:spcBef>
                <a:spcPts val="524"/>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LDC  and  Industrial Customer Service</a:t>
            </a:r>
            <a:endParaRPr b="1" lang="en-US" sz="1400" strike="noStrike" u="none">
              <a:solidFill>
                <a:srgbClr val="000000"/>
              </a:solidFill>
              <a:effectLst/>
              <a:uFillTx/>
              <a:latin typeface="Arial"/>
            </a:endParaRPr>
          </a:p>
          <a:p>
            <a:pPr lvl="1" marL="743040" indent="-285840">
              <a:lnSpc>
                <a:spcPct val="90000"/>
              </a:lnSpc>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Corporate Web Gateway, FTP site</a:t>
            </a:r>
            <a:endParaRPr b="0" lang="en-US" sz="1200" strike="noStrike" u="none">
              <a:solidFill>
                <a:srgbClr val="000000"/>
              </a:solidFill>
              <a:effectLst/>
              <a:uFillTx/>
              <a:latin typeface="Arial"/>
            </a:endParaRPr>
          </a:p>
          <a:p>
            <a:pPr lvl="1" marL="743040" indent="-285840">
              <a:lnSpc>
                <a:spcPct val="90000"/>
              </a:lnSpc>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Corporate Meter Data Base</a:t>
            </a:r>
            <a:endParaRPr b="0" lang="en-US" sz="1200" strike="noStrike" u="none">
              <a:solidFill>
                <a:srgbClr val="000000"/>
              </a:solidFill>
              <a:effectLst/>
              <a:uFillTx/>
              <a:latin typeface="Arial"/>
            </a:endParaRPr>
          </a:p>
          <a:p>
            <a:pPr lvl="1" marL="743040" indent="-285840">
              <a:lnSpc>
                <a:spcPct val="90000"/>
              </a:lnSpc>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VMS </a:t>
            </a:r>
            <a:endParaRPr b="0" lang="en-US" sz="1200" strike="noStrike" u="none">
              <a:solidFill>
                <a:srgbClr val="000000"/>
              </a:solidFill>
              <a:effectLst/>
              <a:uFillTx/>
              <a:latin typeface="Arial"/>
            </a:endParaRPr>
          </a:p>
          <a:p>
            <a:pPr lvl="1" marL="743040" indent="-285840">
              <a:lnSpc>
                <a:spcPct val="90000"/>
              </a:lnSpc>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Reporting Website</a:t>
            </a:r>
            <a:endParaRPr b="0" lang="en-US" sz="1200" strike="noStrike" u="none">
              <a:solidFill>
                <a:srgbClr val="000000"/>
              </a:solidFill>
              <a:effectLst/>
              <a:uFillTx/>
              <a:latin typeface="Arial"/>
            </a:endParaRPr>
          </a:p>
          <a:p>
            <a:pPr marL="343080" indent="0">
              <a:lnSpc>
                <a:spcPct val="90000"/>
              </a:lnSpc>
              <a:spcBef>
                <a:spcPts val="52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Arial"/>
            </a:endParaRPr>
          </a:p>
          <a:p>
            <a:pPr marL="343080" indent="0">
              <a:lnSpc>
                <a:spcPct val="90000"/>
              </a:lnSpc>
              <a:spcBef>
                <a:spcPts val="52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Arial"/>
            </a:endParaRPr>
          </a:p>
          <a:p>
            <a:pPr marL="343080" indent="-343080">
              <a:lnSpc>
                <a:spcPct val="90000"/>
              </a:lnSpc>
              <a:spcBef>
                <a:spcPts val="524"/>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Wholesale Trading Support</a:t>
            </a:r>
            <a:endParaRPr b="1" lang="en-US" sz="1400" strike="noStrike" u="none">
              <a:solidFill>
                <a:srgbClr val="000000"/>
              </a:solidFill>
              <a:effectLst/>
              <a:uFillTx/>
              <a:latin typeface="Arial"/>
            </a:endParaRPr>
          </a:p>
          <a:p>
            <a:pPr lvl="1" marL="743040" indent="-285840">
              <a:lnSpc>
                <a:spcPct val="90000"/>
              </a:lnSpc>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Corporate Meter Data Base</a:t>
            </a:r>
            <a:endParaRPr b="0" lang="en-US" sz="1200" strike="noStrike" u="none">
              <a:solidFill>
                <a:srgbClr val="000000"/>
              </a:solidFill>
              <a:effectLst/>
              <a:uFillTx/>
              <a:latin typeface="Arial"/>
            </a:endParaRPr>
          </a:p>
          <a:p>
            <a:pPr lvl="1" marL="743040" indent="-285840">
              <a:lnSpc>
                <a:spcPct val="90000"/>
              </a:lnSpc>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FSP</a:t>
            </a:r>
            <a:endParaRPr b="0" lang="en-US" sz="1200" strike="noStrike" u="none">
              <a:solidFill>
                <a:srgbClr val="000000"/>
              </a:solidFill>
              <a:effectLst/>
              <a:uFillTx/>
              <a:latin typeface="Arial"/>
            </a:endParaRPr>
          </a:p>
          <a:p>
            <a:pPr lvl="1" marL="743040" indent="-285840">
              <a:lnSpc>
                <a:spcPct val="90000"/>
              </a:lnSpc>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VMS</a:t>
            </a:r>
            <a:endParaRPr b="0" lang="en-US" sz="1200" strike="noStrike" u="none">
              <a:solidFill>
                <a:srgbClr val="000000"/>
              </a:solidFill>
              <a:effectLst/>
              <a:uFillTx/>
              <a:latin typeface="Arial"/>
            </a:endParaRPr>
          </a:p>
          <a:p>
            <a:pPr lvl="1" marL="743040" indent="-285840">
              <a:lnSpc>
                <a:spcPct val="90000"/>
              </a:lnSpc>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Enpower, Global, etc.</a:t>
            </a:r>
            <a:endParaRPr b="0" lang="en-US" sz="1200" strike="noStrike" u="none">
              <a:solidFill>
                <a:srgbClr val="000000"/>
              </a:solidFill>
              <a:effectLst/>
              <a:uFillTx/>
              <a:latin typeface="Arial"/>
            </a:endParaRPr>
          </a:p>
          <a:p>
            <a:pPr lvl="1" marL="743040" indent="-285840">
              <a:lnSpc>
                <a:spcPct val="90000"/>
              </a:lnSpc>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Risk Management Systems</a:t>
            </a:r>
            <a:endParaRPr b="0" lang="en-US" sz="1200" strike="noStrike" u="none">
              <a:solidFill>
                <a:srgbClr val="000000"/>
              </a:solidFill>
              <a:effectLst/>
              <a:uFillTx/>
              <a:latin typeface="Arial"/>
            </a:endParaRPr>
          </a:p>
        </p:txBody>
      </p:sp>
      <p:sp>
        <p:nvSpPr>
          <p:cNvPr id="62" name=""/>
          <p:cNvSpPr/>
          <p:nvPr/>
        </p:nvSpPr>
        <p:spPr>
          <a:xfrm>
            <a:off x="4952880" y="1752480"/>
            <a:ext cx="4038840" cy="4648320"/>
          </a:xfrm>
          <a:prstGeom prst="rect">
            <a:avLst/>
          </a:prstGeom>
          <a:noFill/>
          <a:ln w="0">
            <a:noFill/>
          </a:ln>
        </p:spPr>
        <p:style>
          <a:lnRef idx="0"/>
          <a:fillRef idx="0"/>
          <a:effectRef idx="0"/>
          <a:fontRef idx="minor"/>
        </p:style>
        <p:txBody>
          <a:bodyPr lIns="90000" rIns="90000" tIns="46800" bIns="46800" anchor="t">
            <a:noAutofit/>
          </a:bodyPr>
          <a:p>
            <a:pPr marL="343080" indent="-343080">
              <a:lnSpc>
                <a:spcPct val="100000"/>
              </a:lnSpc>
              <a:spcBef>
                <a:spcPts val="524"/>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NUG Service</a:t>
            </a:r>
            <a:endParaRPr b="0" lang="en-US" sz="1400" strike="noStrike" u="none">
              <a:solidFill>
                <a:srgbClr val="000000"/>
              </a:solidFill>
              <a:effectLst/>
              <a:uFillTx/>
              <a:latin typeface="Times New Roman"/>
            </a:endParaRPr>
          </a:p>
          <a:p>
            <a:pPr lvl="1" marL="743040" indent="-285840">
              <a:lnSpc>
                <a:spcPct val="100000"/>
              </a:lnSpc>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Local Web Gateway, FTP site</a:t>
            </a:r>
            <a:endParaRPr b="0" lang="en-US" sz="1200" strike="noStrike" u="none">
              <a:solidFill>
                <a:srgbClr val="000000"/>
              </a:solidFill>
              <a:effectLst/>
              <a:uFillTx/>
              <a:latin typeface="Times New Roman"/>
            </a:endParaRPr>
          </a:p>
          <a:p>
            <a:pPr lvl="1" marL="743040" indent="-285840">
              <a:lnSpc>
                <a:spcPct val="100000"/>
              </a:lnSpc>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Local Meter Data Base</a:t>
            </a:r>
            <a:endParaRPr b="0" lang="en-US" sz="1200" strike="noStrike" u="none">
              <a:solidFill>
                <a:srgbClr val="000000"/>
              </a:solidFill>
              <a:effectLst/>
              <a:uFillTx/>
              <a:latin typeface="Times New Roman"/>
            </a:endParaRPr>
          </a:p>
          <a:p>
            <a:pPr lvl="1" marL="743040" indent="-285840">
              <a:lnSpc>
                <a:spcPct val="100000"/>
              </a:lnSpc>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NUGit ( PPA invoice quantity calculator)</a:t>
            </a:r>
            <a:endParaRPr b="0" lang="en-US" sz="1200" strike="noStrike" u="none">
              <a:solidFill>
                <a:srgbClr val="000000"/>
              </a:solidFill>
              <a:effectLst/>
              <a:uFillTx/>
              <a:latin typeface="Times New Roman"/>
            </a:endParaRPr>
          </a:p>
          <a:p>
            <a:pPr lvl="1" marL="743040" indent="-285840">
              <a:lnSpc>
                <a:spcPct val="100000"/>
              </a:lnSpc>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Enpower, Global, Unify   (Calgary)</a:t>
            </a:r>
            <a:endParaRPr b="0" lang="en-US" sz="1200" strike="noStrike" u="none">
              <a:solidFill>
                <a:srgbClr val="000000"/>
              </a:solidFill>
              <a:effectLst/>
              <a:uFillTx/>
              <a:latin typeface="Times New Roman"/>
            </a:endParaRPr>
          </a:p>
          <a:p>
            <a:pPr lvl="1" marL="743040" indent="-285840">
              <a:lnSpc>
                <a:spcPct val="100000"/>
              </a:lnSpc>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Local Reporting Software</a:t>
            </a:r>
            <a:endParaRPr b="0" lang="en-US" sz="1200" strike="noStrike" u="none">
              <a:solidFill>
                <a:srgbClr val="000000"/>
              </a:solidFill>
              <a:effectLst/>
              <a:uFillTx/>
              <a:latin typeface="Times New Roman"/>
            </a:endParaRPr>
          </a:p>
          <a:p>
            <a:pPr lvl="1" marL="743040" indent="-285840">
              <a:lnSpc>
                <a:spcPct val="100000"/>
              </a:lnSpc>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343080" indent="-343080">
              <a:lnSpc>
                <a:spcPct val="100000"/>
              </a:lnSpc>
              <a:spcBef>
                <a:spcPts val="524"/>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LDC  and  Industrial Customer Service</a:t>
            </a:r>
            <a:endParaRPr b="0" lang="en-US" sz="1400" strike="noStrike" u="none">
              <a:solidFill>
                <a:srgbClr val="000000"/>
              </a:solidFill>
              <a:effectLst/>
              <a:uFillTx/>
              <a:latin typeface="Times New Roman"/>
            </a:endParaRPr>
          </a:p>
          <a:p>
            <a:pPr lvl="1" marL="743040" indent="-285840">
              <a:lnSpc>
                <a:spcPct val="100000"/>
              </a:lnSpc>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Local Web Gateway, FTP site</a:t>
            </a:r>
            <a:endParaRPr b="0" lang="en-US" sz="1200" strike="noStrike" u="none">
              <a:solidFill>
                <a:srgbClr val="000000"/>
              </a:solidFill>
              <a:effectLst/>
              <a:uFillTx/>
              <a:latin typeface="Times New Roman"/>
            </a:endParaRPr>
          </a:p>
          <a:p>
            <a:pPr lvl="1" marL="743040" indent="-285840">
              <a:lnSpc>
                <a:spcPct val="100000"/>
              </a:lnSpc>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Local Meter Data Base</a:t>
            </a:r>
            <a:endParaRPr b="0" lang="en-US" sz="1200" strike="noStrike" u="none">
              <a:solidFill>
                <a:srgbClr val="000000"/>
              </a:solidFill>
              <a:effectLst/>
              <a:uFillTx/>
              <a:latin typeface="Times New Roman"/>
            </a:endParaRPr>
          </a:p>
          <a:p>
            <a:pPr lvl="1" marL="743040" indent="-285840">
              <a:lnSpc>
                <a:spcPct val="100000"/>
              </a:lnSpc>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EXCEL TOOLS and MANUAL PROCESS</a:t>
            </a:r>
            <a:endParaRPr b="0" lang="en-US" sz="1200" strike="noStrike" u="none">
              <a:solidFill>
                <a:srgbClr val="000000"/>
              </a:solidFill>
              <a:effectLst/>
              <a:uFillTx/>
              <a:latin typeface="Times New Roman"/>
            </a:endParaRPr>
          </a:p>
          <a:p>
            <a:pPr lvl="1" marL="743040" indent="-285840">
              <a:lnSpc>
                <a:spcPct val="100000"/>
              </a:lnSpc>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Reporting Website</a:t>
            </a:r>
            <a:endParaRPr b="0" lang="en-US" sz="1200" strike="noStrike" u="none">
              <a:solidFill>
                <a:srgbClr val="000000"/>
              </a:solidFill>
              <a:effectLst/>
              <a:uFillTx/>
              <a:latin typeface="Times New Roman"/>
            </a:endParaRPr>
          </a:p>
          <a:p>
            <a:pPr lvl="1" marL="743040" indent="-285840">
              <a:lnSpc>
                <a:spcPct val="100000"/>
              </a:lnSpc>
              <a:spcBef>
                <a:spcPts val="524"/>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lnSpc>
                <a:spcPct val="100000"/>
              </a:lnSpc>
              <a:spcBef>
                <a:spcPts val="524"/>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Wholesale Trading Support</a:t>
            </a:r>
            <a:endParaRPr b="0" lang="en-US" sz="1400" strike="noStrike" u="none">
              <a:solidFill>
                <a:srgbClr val="000000"/>
              </a:solidFill>
              <a:effectLst/>
              <a:uFillTx/>
              <a:latin typeface="Times New Roman"/>
            </a:endParaRPr>
          </a:p>
          <a:p>
            <a:pPr lvl="1" marL="743040" indent="-285840">
              <a:lnSpc>
                <a:spcPct val="100000"/>
              </a:lnSpc>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743040" indent="-285840">
              <a:lnSpc>
                <a:spcPct val="100000"/>
              </a:lnSpc>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(not supported)</a:t>
            </a:r>
            <a:endParaRPr b="0" lang="en-US" sz="1600" strike="noStrike" u="none">
              <a:solidFill>
                <a:srgbClr val="000000"/>
              </a:solidFill>
              <a:effectLst/>
              <a:uFillTx/>
              <a:latin typeface="Times New Roman"/>
            </a:endParaRPr>
          </a:p>
          <a:p>
            <a:pPr marL="343080" indent="-343080">
              <a:lnSpc>
                <a:spcPct val="100000"/>
              </a:lnSpc>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63" name=""/>
          <p:cNvSpPr/>
          <p:nvPr/>
        </p:nvSpPr>
        <p:spPr>
          <a:xfrm>
            <a:off x="505440" y="1203480"/>
            <a:ext cx="2995920" cy="5511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ff0000"/>
                </a:solidFill>
                <a:effectLst/>
                <a:uFillTx/>
                <a:latin typeface="Arial"/>
              </a:rPr>
              <a:t>The PLAN -- LAST OCTOBER</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ff0000"/>
                </a:solidFill>
                <a:effectLst/>
                <a:uFillTx/>
                <a:latin typeface="Arial"/>
              </a:rPr>
              <a:t>Enterprise Solutions</a:t>
            </a:r>
            <a:endParaRPr b="0" lang="en-US" sz="1400" strike="noStrike" u="none">
              <a:solidFill>
                <a:srgbClr val="000000"/>
              </a:solidFill>
              <a:effectLst/>
              <a:uFillTx/>
              <a:latin typeface="Times New Roman"/>
            </a:endParaRPr>
          </a:p>
        </p:txBody>
      </p:sp>
      <p:sp>
        <p:nvSpPr>
          <p:cNvPr id="64" name=""/>
          <p:cNvSpPr/>
          <p:nvPr/>
        </p:nvSpPr>
        <p:spPr>
          <a:xfrm>
            <a:off x="5099400" y="1203480"/>
            <a:ext cx="2658600" cy="5511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ff0000"/>
                </a:solidFill>
                <a:effectLst/>
                <a:uFillTx/>
                <a:latin typeface="Arial"/>
              </a:rPr>
              <a:t>The PLAN  -- NOW</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ff0000"/>
                </a:solidFill>
                <a:effectLst/>
                <a:uFillTx/>
                <a:latin typeface="Arial"/>
              </a:rPr>
              <a:t>Tactical tools and manual effort</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65" name=""/>
          <p:cNvGrpSpPr/>
          <p:nvPr/>
        </p:nvGrpSpPr>
        <p:grpSpPr>
          <a:xfrm>
            <a:off x="1395360" y="1143000"/>
            <a:ext cx="933120" cy="1888560"/>
            <a:chOff x="1395360" y="1143000"/>
            <a:chExt cx="933120" cy="1888560"/>
          </a:xfrm>
        </p:grpSpPr>
        <p:sp>
          <p:nvSpPr>
            <p:cNvPr id="66" name=""/>
            <p:cNvSpPr/>
            <p:nvPr/>
          </p:nvSpPr>
          <p:spPr>
            <a:xfrm>
              <a:off x="2242800" y="1315080"/>
              <a:ext cx="0" cy="1716480"/>
            </a:xfrm>
            <a:prstGeom prst="line">
              <a:avLst/>
            </a:prstGeom>
            <a:ln cap="sq"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7" name=""/>
            <p:cNvSpPr/>
            <p:nvPr/>
          </p:nvSpPr>
          <p:spPr>
            <a:xfrm>
              <a:off x="1395360" y="1143000"/>
              <a:ext cx="9331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Feb 11  2002</a:t>
              </a:r>
              <a:endParaRPr b="0" lang="en-US" sz="1000" strike="noStrike" u="none">
                <a:solidFill>
                  <a:srgbClr val="000000"/>
                </a:solidFill>
                <a:effectLst/>
                <a:uFillTx/>
                <a:latin typeface="Times New Roman"/>
              </a:endParaRPr>
            </a:p>
          </p:txBody>
        </p:sp>
      </p:grpSp>
      <p:sp>
        <p:nvSpPr>
          <p:cNvPr id="68" name="PlaceHolder 1"/>
          <p:cNvSpPr>
            <a:spLocks noGrp="1"/>
          </p:cNvSpPr>
          <p:nvPr>
            <p:ph type="title"/>
          </p:nvPr>
        </p:nvSpPr>
        <p:spPr>
          <a:xfrm>
            <a:off x="152280" y="304560"/>
            <a:ext cx="830592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Market Opening Timeline</a:t>
            </a:r>
            <a:r>
              <a:rPr b="0" lang="en-US" sz="2000" strike="noStrike" u="none">
                <a:solidFill>
                  <a:srgbClr val="000000"/>
                </a:solidFill>
                <a:effectLst/>
                <a:uFillTx/>
                <a:latin typeface="Arial"/>
              </a:rPr>
              <a:t>—</a:t>
            </a:r>
            <a:br>
              <a:rPr sz="2000"/>
            </a:br>
            <a:r>
              <a:rPr b="0" lang="en-US" sz="2000" strike="noStrike" u="none">
                <a:solidFill>
                  <a:srgbClr val="000000"/>
                </a:solidFill>
                <a:effectLst/>
                <a:uFillTx/>
                <a:latin typeface="Arial"/>
              </a:rPr>
              <a:t>  Our Client Service and  Our “Tactical Tool” Development Activities</a:t>
            </a:r>
            <a:endParaRPr b="0" lang="en-US" sz="2000" strike="noStrike" u="none">
              <a:solidFill>
                <a:srgbClr val="000000"/>
              </a:solidFill>
              <a:effectLst/>
              <a:uFillTx/>
              <a:latin typeface="Arial"/>
            </a:endParaRPr>
          </a:p>
        </p:txBody>
      </p:sp>
      <p:sp>
        <p:nvSpPr>
          <p:cNvPr id="69" name=""/>
          <p:cNvSpPr/>
          <p:nvPr/>
        </p:nvSpPr>
        <p:spPr>
          <a:xfrm>
            <a:off x="890640" y="1517760"/>
            <a:ext cx="5867280" cy="1218960"/>
          </a:xfrm>
          <a:prstGeom prst="rect">
            <a:avLst/>
          </a:prstGeom>
          <a:solidFill>
            <a:srgbClr val="33cccc"/>
          </a:solidFill>
          <a:ln cap="sq" w="12600">
            <a:solidFill>
              <a:srgbClr val="00ffc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Production Environment Validation (PEV)</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70" name=""/>
          <p:cNvSpPr/>
          <p:nvPr/>
        </p:nvSpPr>
        <p:spPr>
          <a:xfrm>
            <a:off x="890640" y="2127240"/>
            <a:ext cx="609480" cy="609480"/>
          </a:xfrm>
          <a:prstGeom prst="rect">
            <a:avLst/>
          </a:prstGeom>
          <a:solidFill>
            <a:srgbClr val="00ffcc"/>
          </a:solidFill>
          <a:ln cap="sq" w="12600">
            <a:solidFill>
              <a:srgbClr val="00ffc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808080"/>
                </a:solidFill>
                <a:effectLst/>
                <a:uFillTx/>
                <a:latin typeface="Arial"/>
              </a:rPr>
              <a:t>24 LDCs</a:t>
            </a:r>
            <a:endParaRPr b="0" lang="en-US" sz="1200" strike="noStrike" u="none">
              <a:solidFill>
                <a:srgbClr val="000000"/>
              </a:solidFill>
              <a:effectLst/>
              <a:uFillTx/>
              <a:latin typeface="Times New Roman"/>
            </a:endParaRPr>
          </a:p>
        </p:txBody>
      </p:sp>
      <p:sp>
        <p:nvSpPr>
          <p:cNvPr id="71" name=""/>
          <p:cNvSpPr/>
          <p:nvPr/>
        </p:nvSpPr>
        <p:spPr>
          <a:xfrm>
            <a:off x="6834240" y="1533600"/>
            <a:ext cx="1295280" cy="1218960"/>
          </a:xfrm>
          <a:prstGeom prst="rect">
            <a:avLst/>
          </a:prstGeom>
          <a:solidFill>
            <a:srgbClr val="ccccff"/>
          </a:solidFill>
          <a:ln cap="sq" w="12600">
            <a:solidFill>
              <a:srgbClr val="ccccff"/>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 O D R</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p:txBody>
      </p:sp>
      <p:sp>
        <p:nvSpPr>
          <p:cNvPr id="72" name=""/>
          <p:cNvSpPr/>
          <p:nvPr/>
        </p:nvSpPr>
        <p:spPr>
          <a:xfrm>
            <a:off x="8153280" y="1517760"/>
            <a:ext cx="990720" cy="1218960"/>
          </a:xfrm>
          <a:prstGeom prst="rightArrow">
            <a:avLst>
              <a:gd name="adj1" fmla="val 100000"/>
              <a:gd name="adj2" fmla="val 20750"/>
            </a:avLst>
          </a:prstGeom>
          <a:solidFill>
            <a:srgbClr val="ccccff"/>
          </a:solidFill>
          <a:ln cap="sq" w="12600">
            <a:solidFill>
              <a:srgbClr val="ccccff"/>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Open Market</a:t>
            </a:r>
            <a:r>
              <a:rPr b="1" lang="en-US" sz="1200" strike="noStrike" u="none">
                <a:solidFill>
                  <a:srgbClr val="808080"/>
                </a:solidFill>
                <a:effectLst/>
                <a:uFillTx/>
                <a:latin typeface="Arial"/>
              </a:rPr>
              <a:t> </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grpSp>
        <p:nvGrpSpPr>
          <p:cNvPr id="73" name=""/>
          <p:cNvGrpSpPr/>
          <p:nvPr/>
        </p:nvGrpSpPr>
        <p:grpSpPr>
          <a:xfrm>
            <a:off x="5983560" y="1228680"/>
            <a:ext cx="925920" cy="1888560"/>
            <a:chOff x="5983560" y="1228680"/>
            <a:chExt cx="925920" cy="1888560"/>
          </a:xfrm>
        </p:grpSpPr>
        <p:sp>
          <p:nvSpPr>
            <p:cNvPr id="74" name=""/>
            <p:cNvSpPr/>
            <p:nvPr/>
          </p:nvSpPr>
          <p:spPr>
            <a:xfrm>
              <a:off x="6830640" y="1400760"/>
              <a:ext cx="0" cy="1716480"/>
            </a:xfrm>
            <a:prstGeom prst="line">
              <a:avLst/>
            </a:prstGeom>
            <a:ln cap="sq"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5" name=""/>
            <p:cNvSpPr/>
            <p:nvPr/>
          </p:nvSpPr>
          <p:spPr>
            <a:xfrm>
              <a:off x="5983560" y="1228680"/>
              <a:ext cx="9259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 April 1 2002</a:t>
              </a:r>
              <a:endParaRPr b="0" lang="en-US" sz="1000" strike="noStrike" u="none">
                <a:solidFill>
                  <a:srgbClr val="000000"/>
                </a:solidFill>
                <a:effectLst/>
                <a:uFillTx/>
                <a:latin typeface="Times New Roman"/>
              </a:endParaRPr>
            </a:p>
          </p:txBody>
        </p:sp>
      </p:grpSp>
      <p:sp>
        <p:nvSpPr>
          <p:cNvPr id="76" name=""/>
          <p:cNvSpPr/>
          <p:nvPr/>
        </p:nvSpPr>
        <p:spPr>
          <a:xfrm>
            <a:off x="8153280" y="1320840"/>
            <a:ext cx="1800" cy="1828800"/>
          </a:xfrm>
          <a:prstGeom prst="line">
            <a:avLst/>
          </a:prstGeom>
          <a:ln cap="sq"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7" name=""/>
          <p:cNvSpPr/>
          <p:nvPr/>
        </p:nvSpPr>
        <p:spPr>
          <a:xfrm>
            <a:off x="8048520" y="1228680"/>
            <a:ext cx="91908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  May 1 2002</a:t>
            </a:r>
            <a:endParaRPr b="0" lang="en-US" sz="1000" strike="noStrike" u="none">
              <a:solidFill>
                <a:srgbClr val="000000"/>
              </a:solidFill>
              <a:effectLst/>
              <a:uFillTx/>
              <a:latin typeface="Times New Roman"/>
            </a:endParaRPr>
          </a:p>
        </p:txBody>
      </p:sp>
      <p:grpSp>
        <p:nvGrpSpPr>
          <p:cNvPr id="78" name=""/>
          <p:cNvGrpSpPr/>
          <p:nvPr/>
        </p:nvGrpSpPr>
        <p:grpSpPr>
          <a:xfrm>
            <a:off x="0" y="1228680"/>
            <a:ext cx="891000" cy="1888560"/>
            <a:chOff x="0" y="1228680"/>
            <a:chExt cx="891000" cy="1888560"/>
          </a:xfrm>
        </p:grpSpPr>
        <p:sp>
          <p:nvSpPr>
            <p:cNvPr id="79" name=""/>
            <p:cNvSpPr/>
            <p:nvPr/>
          </p:nvSpPr>
          <p:spPr>
            <a:xfrm>
              <a:off x="847440" y="1400760"/>
              <a:ext cx="0" cy="1716480"/>
            </a:xfrm>
            <a:prstGeom prst="line">
              <a:avLst/>
            </a:prstGeom>
            <a:ln cap="sq"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0" name=""/>
            <p:cNvSpPr/>
            <p:nvPr/>
          </p:nvSpPr>
          <p:spPr>
            <a:xfrm>
              <a:off x="0" y="1228680"/>
              <a:ext cx="8910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Jan 28 2002</a:t>
              </a:r>
              <a:endParaRPr b="0" lang="en-US" sz="1000" strike="noStrike" u="none">
                <a:solidFill>
                  <a:srgbClr val="000000"/>
                </a:solidFill>
                <a:effectLst/>
                <a:uFillTx/>
                <a:latin typeface="Times New Roman"/>
              </a:endParaRPr>
            </a:p>
          </p:txBody>
        </p:sp>
      </p:grpSp>
      <p:sp>
        <p:nvSpPr>
          <p:cNvPr id="81" name=""/>
          <p:cNvSpPr/>
          <p:nvPr/>
        </p:nvSpPr>
        <p:spPr>
          <a:xfrm>
            <a:off x="1576440" y="2127240"/>
            <a:ext cx="609480" cy="609480"/>
          </a:xfrm>
          <a:prstGeom prst="rect">
            <a:avLst/>
          </a:prstGeom>
          <a:solidFill>
            <a:srgbClr val="00ffcc"/>
          </a:solidFill>
          <a:ln cap="sq" w="12600">
            <a:solidFill>
              <a:srgbClr val="00ffc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808080"/>
                </a:solidFill>
                <a:effectLst/>
                <a:uFillTx/>
                <a:latin typeface="Arial"/>
              </a:rPr>
              <a:t>60 LDCs</a:t>
            </a:r>
            <a:endParaRPr b="0" lang="en-US" sz="1200" strike="noStrike" u="none">
              <a:solidFill>
                <a:srgbClr val="000000"/>
              </a:solidFill>
              <a:effectLst/>
              <a:uFillTx/>
              <a:latin typeface="Times New Roman"/>
            </a:endParaRPr>
          </a:p>
        </p:txBody>
      </p:sp>
      <p:sp>
        <p:nvSpPr>
          <p:cNvPr id="82" name=""/>
          <p:cNvSpPr/>
          <p:nvPr/>
        </p:nvSpPr>
        <p:spPr>
          <a:xfrm>
            <a:off x="3024360" y="2127240"/>
            <a:ext cx="685800" cy="609480"/>
          </a:xfrm>
          <a:prstGeom prst="rect">
            <a:avLst/>
          </a:prstGeom>
          <a:solidFill>
            <a:srgbClr val="00ffcc"/>
          </a:solidFill>
          <a:ln cap="sq" w="12600">
            <a:solidFill>
              <a:srgbClr val="00ffc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808080"/>
                </a:solidFill>
                <a:effectLst/>
                <a:uFillTx/>
                <a:latin typeface="Arial"/>
              </a:rPr>
              <a:t>MPs &amp;</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808080"/>
                </a:solidFill>
                <a:effectLst/>
                <a:uFillTx/>
                <a:latin typeface="Arial"/>
              </a:rPr>
              <a:t>NUGs</a:t>
            </a:r>
            <a:endParaRPr b="0" lang="en-US" sz="1200" strike="noStrike" u="none">
              <a:solidFill>
                <a:srgbClr val="000000"/>
              </a:solidFill>
              <a:effectLst/>
              <a:uFillTx/>
              <a:latin typeface="Times New Roman"/>
            </a:endParaRPr>
          </a:p>
        </p:txBody>
      </p:sp>
      <p:sp>
        <p:nvSpPr>
          <p:cNvPr id="83" name=""/>
          <p:cNvSpPr/>
          <p:nvPr/>
        </p:nvSpPr>
        <p:spPr>
          <a:xfrm>
            <a:off x="2262240" y="2127240"/>
            <a:ext cx="685800" cy="609480"/>
          </a:xfrm>
          <a:prstGeom prst="rect">
            <a:avLst/>
          </a:prstGeom>
          <a:solidFill>
            <a:srgbClr val="00ffcc"/>
          </a:solidFill>
          <a:ln cap="sq" w="12600">
            <a:solidFill>
              <a:srgbClr val="00ffc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808080"/>
                </a:solidFill>
                <a:effectLst/>
                <a:uFillTx/>
                <a:latin typeface="Arial"/>
              </a:rPr>
              <a:t>MPs &amp;</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808080"/>
                </a:solidFill>
                <a:effectLst/>
                <a:uFillTx/>
                <a:latin typeface="Arial"/>
              </a:rPr>
              <a:t>NUGs</a:t>
            </a:r>
            <a:endParaRPr b="0" lang="en-US" sz="1200" strike="noStrike" u="none">
              <a:solidFill>
                <a:srgbClr val="000000"/>
              </a:solidFill>
              <a:effectLst/>
              <a:uFillTx/>
              <a:latin typeface="Times New Roman"/>
            </a:endParaRPr>
          </a:p>
        </p:txBody>
      </p:sp>
      <p:sp>
        <p:nvSpPr>
          <p:cNvPr id="84" name=""/>
          <p:cNvSpPr/>
          <p:nvPr/>
        </p:nvSpPr>
        <p:spPr>
          <a:xfrm>
            <a:off x="3786120" y="2127240"/>
            <a:ext cx="609840" cy="609480"/>
          </a:xfrm>
          <a:prstGeom prst="rect">
            <a:avLst/>
          </a:prstGeom>
          <a:solidFill>
            <a:srgbClr val="00ffcc"/>
          </a:solidFill>
          <a:ln cap="sq" w="12600">
            <a:solidFill>
              <a:srgbClr val="00ffc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808080"/>
                </a:solidFill>
                <a:effectLst/>
                <a:uFillTx/>
                <a:latin typeface="Arial"/>
              </a:rPr>
              <a:t>The Rest</a:t>
            </a:r>
            <a:endParaRPr b="0" lang="en-US" sz="1200" strike="noStrike" u="none">
              <a:solidFill>
                <a:srgbClr val="000000"/>
              </a:solidFill>
              <a:effectLst/>
              <a:uFillTx/>
              <a:latin typeface="Times New Roman"/>
            </a:endParaRPr>
          </a:p>
        </p:txBody>
      </p:sp>
      <p:sp>
        <p:nvSpPr>
          <p:cNvPr id="85" name=""/>
          <p:cNvSpPr/>
          <p:nvPr/>
        </p:nvSpPr>
        <p:spPr>
          <a:xfrm>
            <a:off x="6834240" y="2127240"/>
            <a:ext cx="1295280" cy="609480"/>
          </a:xfrm>
          <a:prstGeom prst="rect">
            <a:avLst/>
          </a:prstGeom>
          <a:solidFill>
            <a:srgbClr val="9999ff"/>
          </a:solidFill>
          <a:ln cap="sq" w="12600">
            <a:solidFill>
              <a:srgbClr val="cccc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4d4d4d"/>
                </a:solidFill>
                <a:effectLst/>
                <a:uFillTx/>
                <a:latin typeface="Arial"/>
              </a:rPr>
              <a:t>NoD &amp; MTR</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4d4d4d"/>
                </a:solidFill>
                <a:effectLst/>
                <a:uFillTx/>
                <a:latin typeface="Arial"/>
              </a:rPr>
              <a:t> Systems</a:t>
            </a:r>
            <a:endParaRPr b="0" lang="en-US" sz="1400" strike="noStrike" u="none">
              <a:solidFill>
                <a:srgbClr val="000000"/>
              </a:solidFill>
              <a:effectLst/>
              <a:uFillTx/>
              <a:latin typeface="Times New Roman"/>
            </a:endParaRPr>
          </a:p>
        </p:txBody>
      </p:sp>
      <p:sp>
        <p:nvSpPr>
          <p:cNvPr id="86" name=""/>
          <p:cNvSpPr/>
          <p:nvPr/>
        </p:nvSpPr>
        <p:spPr>
          <a:xfrm>
            <a:off x="3352680" y="4038480"/>
            <a:ext cx="3329280" cy="533520"/>
          </a:xfrm>
          <a:prstGeom prst="rect">
            <a:avLst/>
          </a:prstGeom>
          <a:solidFill>
            <a:srgbClr val="9900cc"/>
          </a:solidFill>
          <a:ln cap="sq" w="12600">
            <a:solidFill>
              <a:srgbClr val="ffffff"/>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Perform testing as desired (Script 910)</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Using PKI and  The Production Environment</a:t>
            </a:r>
            <a:endParaRPr b="0" lang="en-US" sz="1200" strike="noStrike" u="none">
              <a:solidFill>
                <a:srgbClr val="000000"/>
              </a:solidFill>
              <a:effectLst/>
              <a:uFillTx/>
              <a:latin typeface="Times New Roman"/>
            </a:endParaRPr>
          </a:p>
        </p:txBody>
      </p:sp>
      <p:sp>
        <p:nvSpPr>
          <p:cNvPr id="87" name=""/>
          <p:cNvSpPr/>
          <p:nvPr/>
        </p:nvSpPr>
        <p:spPr>
          <a:xfrm>
            <a:off x="8077320" y="4038480"/>
            <a:ext cx="1066680" cy="1295640"/>
          </a:xfrm>
          <a:prstGeom prst="rightArrow">
            <a:avLst>
              <a:gd name="adj1" fmla="val 100000"/>
              <a:gd name="adj2" fmla="val 22741"/>
            </a:avLst>
          </a:prstGeom>
          <a:solidFill>
            <a:srgbClr val="9900cc"/>
          </a:solidFill>
          <a:ln cap="sq" w="1260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    Operational </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   Performance</a:t>
            </a:r>
            <a:endParaRPr b="0" lang="en-US" sz="1200" strike="noStrike" u="none">
              <a:solidFill>
                <a:srgbClr val="000000"/>
              </a:solidFill>
              <a:effectLst/>
              <a:uFillTx/>
              <a:latin typeface="Times New Roman"/>
            </a:endParaRPr>
          </a:p>
        </p:txBody>
      </p:sp>
      <p:sp>
        <p:nvSpPr>
          <p:cNvPr id="88" name=""/>
          <p:cNvSpPr/>
          <p:nvPr/>
        </p:nvSpPr>
        <p:spPr>
          <a:xfrm>
            <a:off x="6781680" y="4114800"/>
            <a:ext cx="1271880" cy="609480"/>
          </a:xfrm>
          <a:prstGeom prst="rect">
            <a:avLst/>
          </a:prstGeom>
          <a:solidFill>
            <a:srgbClr val="9900cc"/>
          </a:solidFill>
          <a:ln cap="sq" w="12600">
            <a:solidFill>
              <a:srgbClr val="ffffff"/>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NoD</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 Process</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 test (TBD)</a:t>
            </a:r>
            <a:endParaRPr b="0" lang="en-US" sz="1400" strike="noStrike" u="none">
              <a:solidFill>
                <a:srgbClr val="000000"/>
              </a:solidFill>
              <a:effectLst/>
              <a:uFillTx/>
              <a:latin typeface="Times New Roman"/>
            </a:endParaRPr>
          </a:p>
        </p:txBody>
      </p:sp>
      <p:sp>
        <p:nvSpPr>
          <p:cNvPr id="89" name=""/>
          <p:cNvSpPr/>
          <p:nvPr/>
        </p:nvSpPr>
        <p:spPr>
          <a:xfrm>
            <a:off x="52560" y="3962520"/>
            <a:ext cx="990360" cy="457200"/>
          </a:xfrm>
          <a:prstGeom prst="rect">
            <a:avLst/>
          </a:prstGeom>
          <a:solidFill>
            <a:srgbClr val="9900cc"/>
          </a:solidFill>
          <a:ln cap="sq" w="12600">
            <a:solidFill>
              <a:srgbClr val="ffffff"/>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Obtain PKI </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Certificates </a:t>
            </a:r>
            <a:endParaRPr b="0" lang="en-US" sz="1200" strike="noStrike" u="none">
              <a:solidFill>
                <a:srgbClr val="000000"/>
              </a:solidFill>
              <a:effectLst/>
              <a:uFillTx/>
              <a:latin typeface="Times New Roman"/>
            </a:endParaRPr>
          </a:p>
        </p:txBody>
      </p:sp>
      <p:sp>
        <p:nvSpPr>
          <p:cNvPr id="90" name=""/>
          <p:cNvSpPr/>
          <p:nvPr/>
        </p:nvSpPr>
        <p:spPr>
          <a:xfrm>
            <a:off x="966960" y="4572000"/>
            <a:ext cx="1166760" cy="457200"/>
          </a:xfrm>
          <a:prstGeom prst="rect">
            <a:avLst/>
          </a:prstGeom>
          <a:solidFill>
            <a:srgbClr val="9900cc"/>
          </a:solidFill>
          <a:ln cap="sq" w="12600">
            <a:solidFill>
              <a:srgbClr val="ffffff"/>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REPEAT</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Ability Test </a:t>
            </a:r>
            <a:endParaRPr b="0" lang="en-US" sz="1200" strike="noStrike" u="none">
              <a:solidFill>
                <a:srgbClr val="000000"/>
              </a:solidFill>
              <a:effectLst/>
              <a:uFillTx/>
              <a:latin typeface="Times New Roman"/>
            </a:endParaRPr>
          </a:p>
        </p:txBody>
      </p:sp>
      <p:sp>
        <p:nvSpPr>
          <p:cNvPr id="91" name=""/>
          <p:cNvSpPr/>
          <p:nvPr/>
        </p:nvSpPr>
        <p:spPr>
          <a:xfrm>
            <a:off x="990720" y="3962520"/>
            <a:ext cx="990360" cy="609480"/>
          </a:xfrm>
          <a:prstGeom prst="rect">
            <a:avLst/>
          </a:prstGeom>
          <a:solidFill>
            <a:srgbClr val="ff99ff"/>
          </a:solidFill>
          <a:ln cap="sq" w="12600">
            <a:solidFill>
              <a:srgbClr val="ffffff"/>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4d4d4d"/>
                </a:solidFill>
                <a:effectLst/>
                <a:uFillTx/>
                <a:latin typeface="Arial"/>
              </a:rPr>
              <a:t>Validate IMO Data </a:t>
            </a:r>
            <a:endParaRPr b="0" lang="en-US" sz="1200" strike="noStrike" u="none">
              <a:solidFill>
                <a:srgbClr val="000000"/>
              </a:solidFill>
              <a:effectLst/>
              <a:uFillTx/>
              <a:latin typeface="Times New Roman"/>
            </a:endParaRPr>
          </a:p>
        </p:txBody>
      </p:sp>
      <p:sp>
        <p:nvSpPr>
          <p:cNvPr id="92" name=""/>
          <p:cNvSpPr/>
          <p:nvPr/>
        </p:nvSpPr>
        <p:spPr>
          <a:xfrm>
            <a:off x="2057400" y="3962520"/>
            <a:ext cx="990720" cy="609480"/>
          </a:xfrm>
          <a:prstGeom prst="rect">
            <a:avLst/>
          </a:prstGeom>
          <a:solidFill>
            <a:srgbClr val="ff99ff"/>
          </a:solidFill>
          <a:ln cap="sq" w="12600">
            <a:solidFill>
              <a:srgbClr val="ffffff"/>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4d4d4d"/>
                </a:solidFill>
                <a:effectLst/>
                <a:uFillTx/>
                <a:latin typeface="Arial"/>
              </a:rPr>
              <a:t>Correct IMO Data </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4d4d4d"/>
                </a:solidFill>
                <a:effectLst/>
                <a:uFillTx/>
                <a:latin typeface="Arial"/>
              </a:rPr>
              <a:t>(TT &amp; DLF)</a:t>
            </a:r>
            <a:endParaRPr b="0" lang="en-US" sz="1200" strike="noStrike" u="none">
              <a:solidFill>
                <a:srgbClr val="000000"/>
              </a:solidFill>
              <a:effectLst/>
              <a:uFillTx/>
              <a:latin typeface="Times New Roman"/>
            </a:endParaRPr>
          </a:p>
        </p:txBody>
      </p:sp>
      <p:sp>
        <p:nvSpPr>
          <p:cNvPr id="93" name=""/>
          <p:cNvSpPr/>
          <p:nvPr/>
        </p:nvSpPr>
        <p:spPr>
          <a:xfrm>
            <a:off x="867600" y="2743200"/>
            <a:ext cx="126180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-- 23 LDC --</a:t>
            </a:r>
            <a:endParaRPr b="0" lang="en-US" sz="1600" strike="noStrike" u="none">
              <a:solidFill>
                <a:srgbClr val="000000"/>
              </a:solidFill>
              <a:effectLst/>
              <a:uFillTx/>
              <a:latin typeface="Times New Roman"/>
            </a:endParaRPr>
          </a:p>
        </p:txBody>
      </p:sp>
      <p:sp>
        <p:nvSpPr>
          <p:cNvPr id="94" name=""/>
          <p:cNvSpPr/>
          <p:nvPr/>
        </p:nvSpPr>
        <p:spPr>
          <a:xfrm>
            <a:off x="2315880" y="2743200"/>
            <a:ext cx="140832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-- 27 NUGs --</a:t>
            </a:r>
            <a:endParaRPr b="0" lang="en-US" sz="1600" strike="noStrike" u="none">
              <a:solidFill>
                <a:srgbClr val="000000"/>
              </a:solidFill>
              <a:effectLst/>
              <a:uFillTx/>
              <a:latin typeface="Times New Roman"/>
            </a:endParaRPr>
          </a:p>
        </p:txBody>
      </p:sp>
      <p:sp>
        <p:nvSpPr>
          <p:cNvPr id="95" name=""/>
          <p:cNvSpPr/>
          <p:nvPr/>
        </p:nvSpPr>
        <p:spPr>
          <a:xfrm>
            <a:off x="2440080" y="2940120"/>
            <a:ext cx="112644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&amp; Sunoco</a:t>
            </a:r>
            <a:endParaRPr b="0" lang="en-US" sz="1600" strike="noStrike" u="none">
              <a:solidFill>
                <a:srgbClr val="000000"/>
              </a:solidFill>
              <a:effectLst/>
              <a:uFillTx/>
              <a:latin typeface="Times New Roman"/>
            </a:endParaRPr>
          </a:p>
        </p:txBody>
      </p:sp>
      <p:grpSp>
        <p:nvGrpSpPr>
          <p:cNvPr id="96" name=""/>
          <p:cNvGrpSpPr/>
          <p:nvPr/>
        </p:nvGrpSpPr>
        <p:grpSpPr>
          <a:xfrm>
            <a:off x="6858000" y="6205680"/>
            <a:ext cx="2286000" cy="652320"/>
            <a:chOff x="6858000" y="6205680"/>
            <a:chExt cx="2286000" cy="652320"/>
          </a:xfrm>
        </p:grpSpPr>
        <p:sp>
          <p:nvSpPr>
            <p:cNvPr id="97" name=""/>
            <p:cNvSpPr/>
            <p:nvPr/>
          </p:nvSpPr>
          <p:spPr>
            <a:xfrm>
              <a:off x="6934320" y="6477120"/>
              <a:ext cx="609480" cy="304560"/>
            </a:xfrm>
            <a:prstGeom prst="rect">
              <a:avLst/>
            </a:prstGeom>
            <a:solidFill>
              <a:srgbClr val="ff99ff"/>
            </a:solidFill>
            <a:ln cap="sq" w="12600">
              <a:solidFill>
                <a:srgbClr val="ffffff"/>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LDC Activity</a:t>
              </a:r>
              <a:endParaRPr b="0" lang="en-US" sz="1000" strike="noStrike" u="none">
                <a:solidFill>
                  <a:srgbClr val="000000"/>
                </a:solidFill>
                <a:effectLst/>
                <a:uFillTx/>
                <a:latin typeface="Times New Roman"/>
              </a:endParaRPr>
            </a:p>
          </p:txBody>
        </p:sp>
        <p:sp>
          <p:nvSpPr>
            <p:cNvPr id="98" name=""/>
            <p:cNvSpPr/>
            <p:nvPr/>
          </p:nvSpPr>
          <p:spPr>
            <a:xfrm>
              <a:off x="7620120" y="6477120"/>
              <a:ext cx="685800" cy="304560"/>
            </a:xfrm>
            <a:prstGeom prst="rect">
              <a:avLst/>
            </a:prstGeom>
            <a:solidFill>
              <a:srgbClr val="9900cc"/>
            </a:solidFill>
            <a:ln cap="sq" w="12600">
              <a:solidFill>
                <a:srgbClr val="ffffff"/>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Joint Activity</a:t>
              </a:r>
              <a:endParaRPr b="0" lang="en-US" sz="1000" strike="noStrike" u="none">
                <a:solidFill>
                  <a:srgbClr val="000000"/>
                </a:solidFill>
                <a:effectLst/>
                <a:uFillTx/>
                <a:latin typeface="Times New Roman"/>
              </a:endParaRPr>
            </a:p>
          </p:txBody>
        </p:sp>
        <p:sp>
          <p:nvSpPr>
            <p:cNvPr id="99" name=""/>
            <p:cNvSpPr/>
            <p:nvPr/>
          </p:nvSpPr>
          <p:spPr>
            <a:xfrm>
              <a:off x="8381880" y="6477120"/>
              <a:ext cx="685800" cy="304560"/>
            </a:xfrm>
            <a:prstGeom prst="rect">
              <a:avLst/>
            </a:prstGeom>
            <a:solidFill>
              <a:srgbClr val="0099ff"/>
            </a:solidFill>
            <a:ln cap="sq" w="12600">
              <a:solidFill>
                <a:srgbClr val="ffffff"/>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Enron Activity</a:t>
              </a:r>
              <a:endParaRPr b="0" lang="en-US" sz="1000" strike="noStrike" u="none">
                <a:solidFill>
                  <a:srgbClr val="000000"/>
                </a:solidFill>
                <a:effectLst/>
                <a:uFillTx/>
                <a:latin typeface="Times New Roman"/>
              </a:endParaRPr>
            </a:p>
          </p:txBody>
        </p:sp>
        <p:sp>
          <p:nvSpPr>
            <p:cNvPr id="100" name=""/>
            <p:cNvSpPr/>
            <p:nvPr/>
          </p:nvSpPr>
          <p:spPr>
            <a:xfrm>
              <a:off x="6858000" y="6400800"/>
              <a:ext cx="2286000" cy="457200"/>
            </a:xfrm>
            <a:prstGeom prst="rect">
              <a:avLst/>
            </a:prstGeom>
            <a:noFill/>
            <a:ln cap="sq"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1" name=""/>
            <p:cNvSpPr/>
            <p:nvPr/>
          </p:nvSpPr>
          <p:spPr>
            <a:xfrm>
              <a:off x="6953760" y="6205680"/>
              <a:ext cx="722520" cy="276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4d4d4d"/>
                  </a:solidFill>
                  <a:effectLst/>
                  <a:uFillTx/>
                  <a:latin typeface="Arial"/>
                </a:rPr>
                <a:t>Legend</a:t>
              </a:r>
              <a:endParaRPr b="0" lang="en-US" sz="1200" strike="noStrike" u="none">
                <a:solidFill>
                  <a:srgbClr val="000000"/>
                </a:solidFill>
                <a:effectLst/>
                <a:uFillTx/>
                <a:latin typeface="Times New Roman"/>
              </a:endParaRPr>
            </a:p>
          </p:txBody>
        </p:sp>
      </p:grpSp>
      <p:sp>
        <p:nvSpPr>
          <p:cNvPr id="102" name=""/>
          <p:cNvSpPr/>
          <p:nvPr/>
        </p:nvSpPr>
        <p:spPr>
          <a:xfrm>
            <a:off x="1371600" y="5029200"/>
            <a:ext cx="2286000" cy="304920"/>
          </a:xfrm>
          <a:prstGeom prst="rect">
            <a:avLst/>
          </a:prstGeom>
          <a:solidFill>
            <a:srgbClr val="0099ff"/>
          </a:solidFill>
          <a:ln cap="sq" w="12600">
            <a:solidFill>
              <a:srgbClr val="ffffff"/>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Web Site Development </a:t>
            </a:r>
            <a:endParaRPr b="0" lang="en-US" sz="1200" strike="noStrike" u="none">
              <a:solidFill>
                <a:srgbClr val="000000"/>
              </a:solidFill>
              <a:effectLst/>
              <a:uFillTx/>
              <a:latin typeface="Times New Roman"/>
            </a:endParaRPr>
          </a:p>
        </p:txBody>
      </p:sp>
      <p:sp>
        <p:nvSpPr>
          <p:cNvPr id="103" name=""/>
          <p:cNvSpPr/>
          <p:nvPr/>
        </p:nvSpPr>
        <p:spPr>
          <a:xfrm>
            <a:off x="2209680" y="4648320"/>
            <a:ext cx="2057400" cy="380880"/>
          </a:xfrm>
          <a:prstGeom prst="rect">
            <a:avLst/>
          </a:prstGeom>
          <a:solidFill>
            <a:srgbClr val="0099ff"/>
          </a:solidFill>
          <a:ln cap="sq" w="12600">
            <a:solidFill>
              <a:srgbClr val="ffffff"/>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Disagreement process work-around </a:t>
            </a:r>
            <a:endParaRPr b="0" lang="en-US" sz="1200" strike="noStrike" u="none">
              <a:solidFill>
                <a:srgbClr val="000000"/>
              </a:solidFill>
              <a:effectLst/>
              <a:uFillTx/>
              <a:latin typeface="Times New Roman"/>
            </a:endParaRPr>
          </a:p>
        </p:txBody>
      </p:sp>
      <p:sp>
        <p:nvSpPr>
          <p:cNvPr id="104" name=""/>
          <p:cNvSpPr/>
          <p:nvPr/>
        </p:nvSpPr>
        <p:spPr>
          <a:xfrm>
            <a:off x="4343400" y="4648320"/>
            <a:ext cx="2209680" cy="380880"/>
          </a:xfrm>
          <a:prstGeom prst="rect">
            <a:avLst/>
          </a:prstGeom>
          <a:solidFill>
            <a:srgbClr val="0099ff"/>
          </a:solidFill>
          <a:ln cap="sq" w="12600">
            <a:solidFill>
              <a:srgbClr val="ffffff"/>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Staff Hiring and training</a:t>
            </a:r>
            <a:endParaRPr b="0" lang="en-US" sz="1200" strike="noStrike" u="none">
              <a:solidFill>
                <a:srgbClr val="000000"/>
              </a:solidFill>
              <a:effectLst/>
              <a:uFillTx/>
              <a:latin typeface="Times New Roman"/>
            </a:endParaRPr>
          </a:p>
        </p:txBody>
      </p:sp>
      <p:sp>
        <p:nvSpPr>
          <p:cNvPr id="105" name=""/>
          <p:cNvSpPr/>
          <p:nvPr/>
        </p:nvSpPr>
        <p:spPr>
          <a:xfrm>
            <a:off x="6019920" y="5029200"/>
            <a:ext cx="1981080" cy="380880"/>
          </a:xfrm>
          <a:prstGeom prst="rect">
            <a:avLst/>
          </a:prstGeom>
          <a:solidFill>
            <a:srgbClr val="0099ff"/>
          </a:solidFill>
          <a:ln cap="sq" w="12600">
            <a:solidFill>
              <a:srgbClr val="ffffff"/>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Client Invoicing system </a:t>
            </a:r>
            <a:endParaRPr b="0" lang="en-US" sz="1200" strike="noStrike" u="none">
              <a:solidFill>
                <a:srgbClr val="000000"/>
              </a:solidFill>
              <a:effectLst/>
              <a:uFillTx/>
              <a:latin typeface="Times New Roman"/>
            </a:endParaRPr>
          </a:p>
        </p:txBody>
      </p:sp>
      <p:sp>
        <p:nvSpPr>
          <p:cNvPr id="106" name=""/>
          <p:cNvSpPr/>
          <p:nvPr/>
        </p:nvSpPr>
        <p:spPr>
          <a:xfrm>
            <a:off x="3809880" y="5029200"/>
            <a:ext cx="1981440" cy="380880"/>
          </a:xfrm>
          <a:prstGeom prst="rect">
            <a:avLst/>
          </a:prstGeom>
          <a:solidFill>
            <a:srgbClr val="0099ff"/>
          </a:solidFill>
          <a:ln cap="sq" w="12600">
            <a:solidFill>
              <a:srgbClr val="ffffff"/>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Work flow system  </a:t>
            </a:r>
            <a:endParaRPr b="0" lang="en-US" sz="1200" strike="noStrike" u="none">
              <a:solidFill>
                <a:srgbClr val="000000"/>
              </a:solidFill>
              <a:effectLst/>
              <a:uFillTx/>
              <a:latin typeface="Times New Roman"/>
            </a:endParaRPr>
          </a:p>
        </p:txBody>
      </p:sp>
      <p:sp>
        <p:nvSpPr>
          <p:cNvPr id="107" name=""/>
          <p:cNvSpPr/>
          <p:nvPr/>
        </p:nvSpPr>
        <p:spPr>
          <a:xfrm>
            <a:off x="152280" y="3581280"/>
            <a:ext cx="8763120" cy="0"/>
          </a:xfrm>
          <a:prstGeom prst="line">
            <a:avLst/>
          </a:prstGeom>
          <a:ln cap="sq" w="12600">
            <a:solidFill>
              <a:srgbClr val="80808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8" name=""/>
          <p:cNvSpPr/>
          <p:nvPr/>
        </p:nvSpPr>
        <p:spPr>
          <a:xfrm>
            <a:off x="1066680" y="5943600"/>
            <a:ext cx="5257800" cy="734400"/>
          </a:xfrm>
          <a:prstGeom prst="rect">
            <a:avLst/>
          </a:prstGeom>
          <a:solidFill>
            <a:srgbClr val="dddddd"/>
          </a:solidFill>
          <a:ln cap="sq" w="12600">
            <a:solidFill>
              <a:srgbClr val="ff0000"/>
            </a:solidFill>
            <a:miter/>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0000"/>
                </a:solidFill>
                <a:effectLst/>
                <a:uFillTx/>
                <a:latin typeface="Arial"/>
              </a:rPr>
              <a:t>Our staff can prepare for market opening using the “tactical” tool set.  We will need to add about 6-8 staff by no later that April 1</a:t>
            </a:r>
            <a:r>
              <a:rPr b="1" lang="en-US" sz="1400" strike="noStrike" u="none" baseline="30000">
                <a:solidFill>
                  <a:srgbClr val="ff0000"/>
                </a:solidFill>
                <a:effectLst/>
                <a:uFillTx/>
                <a:latin typeface="Arial"/>
              </a:rPr>
              <a:t>st</a:t>
            </a:r>
            <a:r>
              <a:rPr b="1" lang="en-US" sz="1400" strike="noStrike" u="none">
                <a:solidFill>
                  <a:srgbClr val="ff0000"/>
                </a:solidFill>
                <a:effectLst/>
                <a:uFillTx/>
                <a:latin typeface="Arial"/>
              </a:rPr>
              <a:t> if strategic systems are not developed.</a:t>
            </a:r>
            <a:endParaRPr b="0" lang="en-US" sz="1400" strike="noStrike" u="none">
              <a:solidFill>
                <a:srgbClr val="000000"/>
              </a:solidFill>
              <a:effectLst/>
              <a:uFillTx/>
              <a:latin typeface="Times New Roman"/>
            </a:endParaRPr>
          </a:p>
        </p:txBody>
      </p:sp>
      <p:sp>
        <p:nvSpPr>
          <p:cNvPr id="109" name=""/>
          <p:cNvSpPr/>
          <p:nvPr/>
        </p:nvSpPr>
        <p:spPr>
          <a:xfrm>
            <a:off x="1800" y="0"/>
            <a:ext cx="1239120" cy="276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4d4d4d"/>
                </a:solidFill>
                <a:effectLst/>
                <a:uFillTx/>
                <a:latin typeface="Arial"/>
              </a:rPr>
              <a:t>OPERATIONS:</a:t>
            </a:r>
            <a:endParaRPr b="0" lang="en-US" sz="1200" strike="noStrike" u="none">
              <a:solidFill>
                <a:srgbClr val="000000"/>
              </a:solidFill>
              <a:effectLst/>
              <a:uFillTx/>
              <a:latin typeface="Times New Roman"/>
            </a:endParaRPr>
          </a:p>
        </p:txBody>
      </p:sp>
      <p:sp>
        <p:nvSpPr>
          <p:cNvPr id="110" name=""/>
          <p:cNvSpPr/>
          <p:nvPr/>
        </p:nvSpPr>
        <p:spPr>
          <a:xfrm>
            <a:off x="2671920" y="3614760"/>
            <a:ext cx="2128680" cy="276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4d4d4d"/>
                </a:solidFill>
                <a:effectLst/>
                <a:uFillTx/>
                <a:latin typeface="Arial"/>
              </a:rPr>
              <a:t>Our Activities with our clients</a:t>
            </a:r>
            <a:endParaRPr b="0" lang="en-US" sz="1200" strike="noStrike" u="none">
              <a:solidFill>
                <a:srgbClr val="000000"/>
              </a:solidFill>
              <a:effectLst/>
              <a:uFillTx/>
              <a:latin typeface="Times New Roman"/>
            </a:endParaRPr>
          </a:p>
        </p:txBody>
      </p:sp>
      <p:sp>
        <p:nvSpPr>
          <p:cNvPr id="111" name=""/>
          <p:cNvSpPr/>
          <p:nvPr/>
        </p:nvSpPr>
        <p:spPr>
          <a:xfrm>
            <a:off x="2845080" y="3276720"/>
            <a:ext cx="1807200" cy="276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4d4d4d"/>
                </a:solidFill>
                <a:effectLst/>
                <a:uFillTx/>
                <a:latin typeface="Arial"/>
              </a:rPr>
              <a:t>IMO Schedule of events</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2" name="PlaceHolder 1"/>
          <p:cNvSpPr>
            <a:spLocks noGrp="1"/>
          </p:cNvSpPr>
          <p:nvPr>
            <p:ph type="title"/>
          </p:nvPr>
        </p:nvSpPr>
        <p:spPr>
          <a:xfrm>
            <a:off x="380880" y="228240"/>
            <a:ext cx="777240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Originally, Services Contracts were seen as a way to gain incremental revenue from excess systems capacity</a:t>
            </a:r>
            <a:endParaRPr b="0" lang="en-US" sz="2400" strike="noStrike" u="none">
              <a:solidFill>
                <a:srgbClr val="000000"/>
              </a:solidFill>
              <a:effectLst/>
              <a:uFillTx/>
              <a:latin typeface="Arial"/>
            </a:endParaRPr>
          </a:p>
        </p:txBody>
      </p:sp>
      <p:graphicFrame>
        <p:nvGraphicFramePr>
          <p:cNvPr id="113" name=""/>
          <p:cNvGraphicFramePr/>
          <p:nvPr/>
        </p:nvGraphicFramePr>
        <p:xfrm>
          <a:off x="762120" y="1219320"/>
          <a:ext cx="7772400" cy="4417920"/>
        </p:xfrm>
        <a:graphic>
          <a:graphicData uri="http://schemas.openxmlformats.org/drawingml/2006/table">
            <a:tbl>
              <a:tblPr/>
              <a:tblGrid>
                <a:gridCol w="5257800"/>
                <a:gridCol w="2514600"/>
              </a:tblGrid>
              <a:tr h="728280">
                <a:tc>
                  <a:txBody>
                    <a:bodyPr lIns="90000" rIns="90000" tIns="46800" bIns="46800" anchor="ctr">
                      <a:noAutofit/>
                    </a:bodyPr>
                    <a:p>
                      <a:pPr algn="ctr">
                        <a:lnSpc>
                          <a:spcPct val="100000"/>
                        </a:lnSpc>
                        <a:spcBef>
                          <a:spcPts val="11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4d4d4d"/>
                          </a:solidFill>
                          <a:effectLst/>
                          <a:uFillTx/>
                          <a:latin typeface="Arial"/>
                        </a:rPr>
                        <a:t>Scenarios </a:t>
                      </a:r>
                      <a:endParaRPr b="0" lang="en-US" sz="3200" strike="noStrike" u="none">
                        <a:solidFill>
                          <a:srgbClr val="000000"/>
                        </a:solidFill>
                        <a:effectLst/>
                        <a:uFillTx/>
                        <a:latin typeface="Times New Roman"/>
                      </a:endParaRPr>
                    </a:p>
                  </a:txBody>
                  <a:tcPr anchor="ctr"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ctr">
                      <a:noAutofit/>
                    </a:bodyPr>
                    <a:p>
                      <a:pPr algn="ctr">
                        <a:lnSpc>
                          <a:spcPct val="100000"/>
                        </a:lnSpc>
                        <a:spcBef>
                          <a:spcPts val="6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4d4d4d"/>
                          </a:solidFill>
                          <a:effectLst/>
                          <a:uFillTx/>
                          <a:latin typeface="Arial"/>
                        </a:rPr>
                        <a:t>3 Year NPV of</a:t>
                      </a:r>
                      <a:endParaRPr b="0" lang="en-US" sz="1800" strike="noStrike" u="none">
                        <a:solidFill>
                          <a:srgbClr val="000000"/>
                        </a:solidFill>
                        <a:effectLst/>
                        <a:uFillTx/>
                        <a:latin typeface="Times New Roman"/>
                      </a:endParaRPr>
                    </a:p>
                    <a:p>
                      <a:pPr algn="ctr">
                        <a:lnSpc>
                          <a:spcPct val="100000"/>
                        </a:lnSpc>
                        <a:spcBef>
                          <a:spcPts val="6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4d4d4d"/>
                          </a:solidFill>
                          <a:effectLst/>
                          <a:uFillTx/>
                          <a:latin typeface="Arial"/>
                        </a:rPr>
                        <a:t>Revenue-Expenses</a:t>
                      </a:r>
                      <a:endParaRPr b="0" lang="en-US" sz="1800" strike="noStrike" u="none">
                        <a:solidFill>
                          <a:srgbClr val="000000"/>
                        </a:solidFill>
                        <a:effectLst/>
                        <a:uFillTx/>
                        <a:latin typeface="Times New Roman"/>
                      </a:endParaRPr>
                    </a:p>
                  </a:txBody>
                  <a:tcPr anchor="ctr"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noFill/>
                  </a:tcPr>
                </a:tc>
              </a:tr>
              <a:tr h="1258200">
                <a:tc>
                  <a:txBody>
                    <a:bodyPr lIns="90000" rIns="90000" tIns="46800" bIns="46800" anchor="ctr">
                      <a:noAutofit/>
                    </a:bodyPr>
                    <a:p>
                      <a:pPr>
                        <a:lnSpc>
                          <a:spcPct val="10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Stand alone Tactical Services Business ( No OEFC)</a:t>
                      </a:r>
                      <a:endParaRPr b="0" lang="en-US" sz="1600" strike="noStrike" u="none">
                        <a:solidFill>
                          <a:srgbClr val="000000"/>
                        </a:solidFill>
                        <a:effectLst/>
                        <a:uFillTx/>
                        <a:latin typeface="Times New Roman"/>
                      </a:endParaRPr>
                    </a:p>
                    <a:p>
                      <a:pPr>
                        <a:lnSpc>
                          <a:spcPct val="100000"/>
                        </a:lnSpc>
                        <a:spcBef>
                          <a:spcPts val="5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Proceed ‘as is’ with minimal investment in automation. Requires about 6 more staff to complete the manual work (with the risk of lower client satisfaction through errors and less “rich” information availability)  </a:t>
                      </a:r>
                      <a:endParaRPr b="0" lang="en-US" sz="1400" strike="noStrike" u="none">
                        <a:solidFill>
                          <a:srgbClr val="000000"/>
                        </a:solidFill>
                        <a:effectLst/>
                        <a:uFillTx/>
                        <a:latin typeface="Times New Roman"/>
                      </a:endParaRPr>
                    </a:p>
                  </a:txBody>
                  <a:tcPr anchor="ctr"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ctr">
                      <a:noAutofit/>
                    </a:bodyPr>
                    <a:p>
                      <a:pPr algn="ctr">
                        <a:lnSpc>
                          <a:spcPct val="100000"/>
                        </a:lnSpc>
                        <a:spcBef>
                          <a:spcPts val="9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$ 1.1 M</a:t>
                      </a:r>
                      <a:endParaRPr b="0" lang="en-US" sz="2400" strike="noStrike" u="none">
                        <a:solidFill>
                          <a:srgbClr val="000000"/>
                        </a:solidFill>
                        <a:effectLst/>
                        <a:uFillTx/>
                        <a:latin typeface="Times New Roman"/>
                      </a:endParaRPr>
                    </a:p>
                  </a:txBody>
                  <a:tcPr anchor="ctr"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1288440">
                <a:tc>
                  <a:txBody>
                    <a:bodyPr lIns="90000" rIns="90000" tIns="46800" bIns="46800" anchor="ctr">
                      <a:noAutofit/>
                    </a:bodyPr>
                    <a:p>
                      <a:pPr>
                        <a:lnSpc>
                          <a:spcPct val="10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Stand alone IT Developed Services Business ( No OEFC) </a:t>
                      </a:r>
                      <a:endParaRPr b="0" lang="en-US" sz="1600" strike="noStrike" u="none">
                        <a:solidFill>
                          <a:srgbClr val="000000"/>
                        </a:solidFill>
                        <a:effectLst/>
                        <a:uFillTx/>
                        <a:latin typeface="Times New Roman"/>
                      </a:endParaRPr>
                    </a:p>
                    <a:p>
                      <a:pPr>
                        <a:lnSpc>
                          <a:spcPct val="100000"/>
                        </a:lnSpc>
                        <a:spcBef>
                          <a:spcPts val="5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Fund automation only for the services business.  Recent quote was estimated to be $2.0 Million.  Lower cost options have not been explored</a:t>
                      </a:r>
                      <a:endParaRPr b="0" lang="en-US" sz="1400" strike="noStrike" u="none">
                        <a:solidFill>
                          <a:srgbClr val="000000"/>
                        </a:solidFill>
                        <a:effectLst/>
                        <a:uFillTx/>
                        <a:latin typeface="Times New Roman"/>
                      </a:endParaRPr>
                    </a:p>
                  </a:txBody>
                  <a:tcPr anchor="ctr"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ctr">
                      <a:noAutofit/>
                    </a:bodyPr>
                    <a:p>
                      <a:pPr algn="ctr">
                        <a:lnSpc>
                          <a:spcPct val="100000"/>
                        </a:lnSpc>
                        <a:spcBef>
                          <a:spcPts val="9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$ 1.0 M</a:t>
                      </a:r>
                      <a:endParaRPr b="0" lang="en-US" sz="2400" strike="noStrike" u="none">
                        <a:solidFill>
                          <a:srgbClr val="000000"/>
                        </a:solidFill>
                        <a:effectLst/>
                        <a:uFillTx/>
                        <a:latin typeface="Times New Roman"/>
                      </a:endParaRPr>
                    </a:p>
                    <a:p>
                      <a:pPr algn="ctr">
                        <a:lnSpc>
                          <a:spcPct val="100000"/>
                        </a:lnSpc>
                        <a:spcBef>
                          <a:spcPts val="9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ctr"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1288440">
                <a:tc>
                  <a:txBody>
                    <a:bodyPr lIns="90000" rIns="90000" tIns="46800" bIns="46800" anchor="ctr">
                      <a:noAutofit/>
                    </a:bodyPr>
                    <a:p>
                      <a:pPr>
                        <a:lnSpc>
                          <a:spcPct val="10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Services Business within an Associated Trading Environment (OEFC Included)</a:t>
                      </a:r>
                      <a:endParaRPr b="0" lang="en-US" sz="1600" strike="noStrike" u="none">
                        <a:solidFill>
                          <a:srgbClr val="000000"/>
                        </a:solidFill>
                        <a:effectLst/>
                        <a:uFillTx/>
                        <a:latin typeface="Times New Roman"/>
                      </a:endParaRPr>
                    </a:p>
                    <a:p>
                      <a:pPr>
                        <a:lnSpc>
                          <a:spcPct val="100000"/>
                        </a:lnSpc>
                        <a:spcBef>
                          <a:spcPts val="5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Services leverage a trading system.  Automation cuts costs, OEFC base revenue and assumed incentive fees included.</a:t>
                      </a:r>
                      <a:endParaRPr b="0" lang="en-US" sz="1400" strike="noStrike" u="none">
                        <a:solidFill>
                          <a:srgbClr val="000000"/>
                        </a:solidFill>
                        <a:effectLst/>
                        <a:uFillTx/>
                        <a:latin typeface="Times New Roman"/>
                      </a:endParaRPr>
                    </a:p>
                  </a:txBody>
                  <a:tcPr anchor="ctr"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ctr">
                      <a:noAutofit/>
                    </a:bodyPr>
                    <a:p>
                      <a:pPr algn="ctr">
                        <a:lnSpc>
                          <a:spcPct val="100000"/>
                        </a:lnSpc>
                        <a:spcBef>
                          <a:spcPts val="9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$ 22.1 M</a:t>
                      </a:r>
                      <a:endParaRPr b="0" lang="en-US" sz="2400" strike="noStrike" u="none">
                        <a:solidFill>
                          <a:srgbClr val="000000"/>
                        </a:solidFill>
                        <a:effectLst/>
                        <a:uFillTx/>
                        <a:latin typeface="Times New Roman"/>
                      </a:endParaRPr>
                    </a:p>
                  </a:txBody>
                  <a:tcPr anchor="ctr"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4" name="PlaceHolder 1"/>
          <p:cNvSpPr>
            <a:spLocks noGrp="1"/>
          </p:cNvSpPr>
          <p:nvPr>
            <p:ph type="title"/>
          </p:nvPr>
        </p:nvSpPr>
        <p:spPr>
          <a:xfrm>
            <a:off x="152280" y="151920"/>
            <a:ext cx="777240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Services – Looking Forward</a:t>
            </a:r>
            <a:endParaRPr b="0" lang="en-US" sz="2800" strike="noStrike" u="none">
              <a:solidFill>
                <a:srgbClr val="000000"/>
              </a:solidFill>
              <a:effectLst/>
              <a:uFillTx/>
              <a:latin typeface="Arial"/>
            </a:endParaRPr>
          </a:p>
        </p:txBody>
      </p:sp>
      <p:sp>
        <p:nvSpPr>
          <p:cNvPr id="115" name="PlaceHolder 2"/>
          <p:cNvSpPr>
            <a:spLocks noGrp="1"/>
          </p:cNvSpPr>
          <p:nvPr>
            <p:ph/>
          </p:nvPr>
        </p:nvSpPr>
        <p:spPr>
          <a:xfrm>
            <a:off x="609480" y="1295280"/>
            <a:ext cx="7772400" cy="4572000"/>
          </a:xfrm>
          <a:prstGeom prst="rect">
            <a:avLst/>
          </a:prstGeom>
          <a:noFill/>
          <a:ln w="0">
            <a:noFill/>
          </a:ln>
        </p:spPr>
        <p:txBody>
          <a:bodyPr lIns="90000" rIns="90000" tIns="46800" bIns="46800" anchor="t">
            <a:normAutofit/>
          </a:bodyPr>
          <a:p>
            <a:pPr lvl="1" marL="743040" indent="-285840">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lvl="1" marL="743040" indent="-285840">
              <a:lnSpc>
                <a:spcPct val="90000"/>
              </a:lnSpc>
              <a:spcBef>
                <a:spcPts val="524"/>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Services deals assumed that systems were required for Enron trading</a:t>
            </a:r>
            <a:endParaRPr b="0" lang="en-US" sz="1400" strike="noStrike" u="none">
              <a:solidFill>
                <a:srgbClr val="000000"/>
              </a:solidFill>
              <a:effectLst/>
              <a:uFillTx/>
              <a:latin typeface="Arial"/>
            </a:endParaRPr>
          </a:p>
          <a:p>
            <a:pPr lvl="1" marL="743040" indent="0">
              <a:lnSpc>
                <a:spcPct val="90000"/>
              </a:lnSpc>
              <a:spcBef>
                <a:spcPts val="52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lvl="1" marL="743040" indent="-285840">
              <a:lnSpc>
                <a:spcPct val="90000"/>
              </a:lnSpc>
              <a:spcBef>
                <a:spcPts val="524"/>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Service provision leveraged these systems at very little incremental cost</a:t>
            </a:r>
            <a:endParaRPr b="0" lang="en-US" sz="1400" strike="noStrike" u="none">
              <a:solidFill>
                <a:srgbClr val="000000"/>
              </a:solidFill>
              <a:effectLst/>
              <a:uFillTx/>
              <a:latin typeface="Arial"/>
            </a:endParaRPr>
          </a:p>
          <a:p>
            <a:pPr lvl="1" marL="743040" indent="0">
              <a:lnSpc>
                <a:spcPct val="90000"/>
              </a:lnSpc>
              <a:spcBef>
                <a:spcPts val="52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lvl="1" marL="743040" indent="-285840">
              <a:lnSpc>
                <a:spcPct val="90000"/>
              </a:lnSpc>
              <a:spcBef>
                <a:spcPts val="524"/>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Providing stand-alone services with tactical (non IT intensive) solutions or with a full allocation of strategic systems to support them is still cash flow positive, but low NPV</a:t>
            </a:r>
            <a:endParaRPr b="0" lang="en-US" sz="1400" strike="noStrike" u="none">
              <a:solidFill>
                <a:srgbClr val="000000"/>
              </a:solidFill>
              <a:effectLst/>
              <a:uFillTx/>
              <a:latin typeface="Arial"/>
            </a:endParaRPr>
          </a:p>
          <a:p>
            <a:pPr lvl="1" marL="743040" indent="0">
              <a:lnSpc>
                <a:spcPct val="90000"/>
              </a:lnSpc>
              <a:spcBef>
                <a:spcPts val="52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lvl="1" marL="743040" indent="-285840">
              <a:lnSpc>
                <a:spcPct val="90000"/>
              </a:lnSpc>
              <a:spcBef>
                <a:spcPts val="524"/>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OEFC will likely argue that without a strong trading backbone, Enron is unable to perform services and will try to walk away from contract</a:t>
            </a:r>
            <a:endParaRPr b="0" lang="en-US" sz="1400" strike="noStrike" u="none">
              <a:solidFill>
                <a:srgbClr val="000000"/>
              </a:solidFill>
              <a:effectLst/>
              <a:uFillTx/>
              <a:latin typeface="Arial"/>
            </a:endParaRPr>
          </a:p>
          <a:p>
            <a:pPr lvl="1" marL="743040" indent="0">
              <a:lnSpc>
                <a:spcPct val="90000"/>
              </a:lnSpc>
              <a:spcBef>
                <a:spcPts val="52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lvl="1" marL="743040" indent="-285840">
              <a:lnSpc>
                <a:spcPct val="90000"/>
              </a:lnSpc>
              <a:spcBef>
                <a:spcPts val="524"/>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ENERconnect is extremely worried about long-term sustainsibilty of Enron Canada estate.  If services left in estate, ENERconnect will need assurances of finance stability or will likely try to walk away from contract.</a:t>
            </a:r>
            <a:endParaRPr b="0" lang="en-US" sz="1400" strike="noStrike" u="none">
              <a:solidFill>
                <a:srgbClr val="000000"/>
              </a:solidFill>
              <a:effectLst/>
              <a:uFillTx/>
              <a:latin typeface="Arial"/>
            </a:endParaRPr>
          </a:p>
          <a:p>
            <a:pPr lvl="1" marL="743040" indent="0">
              <a:lnSpc>
                <a:spcPct val="90000"/>
              </a:lnSpc>
              <a:spcBef>
                <a:spcPts val="52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lvl="1" marL="743040" indent="-285840">
              <a:lnSpc>
                <a:spcPct val="90000"/>
              </a:lnSpc>
              <a:spcBef>
                <a:spcPts val="524"/>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Domtar will re-sign, but only with a trading entity.  Domtar Services also includes a dispatch management component that provides the services provider with 35% of the net benefit of dispatching load down</a:t>
            </a:r>
            <a:endParaRPr b="0" lang="en-US" sz="1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6" name="PlaceHolder 1"/>
          <p:cNvSpPr>
            <a:spLocks noGrp="1"/>
          </p:cNvSpPr>
          <p:nvPr>
            <p:ph type="title"/>
          </p:nvPr>
        </p:nvSpPr>
        <p:spPr>
          <a:xfrm>
            <a:off x="152280" y="151920"/>
            <a:ext cx="777240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Conclusions:</a:t>
            </a:r>
            <a:endParaRPr b="0" lang="en-US" sz="2400" strike="noStrike" u="none">
              <a:solidFill>
                <a:srgbClr val="000000"/>
              </a:solidFill>
              <a:effectLst/>
              <a:uFillTx/>
              <a:latin typeface="Arial"/>
            </a:endParaRPr>
          </a:p>
        </p:txBody>
      </p:sp>
      <p:sp>
        <p:nvSpPr>
          <p:cNvPr id="117" name="PlaceHolder 2"/>
          <p:cNvSpPr>
            <a:spLocks noGrp="1"/>
          </p:cNvSpPr>
          <p:nvPr>
            <p:ph/>
          </p:nvPr>
        </p:nvSpPr>
        <p:spPr>
          <a:xfrm>
            <a:off x="609480" y="1295280"/>
            <a:ext cx="7772400" cy="4648320"/>
          </a:xfrm>
          <a:prstGeom prst="rect">
            <a:avLst/>
          </a:prstGeom>
          <a:noFill/>
          <a:ln w="0">
            <a:noFill/>
          </a:ln>
        </p:spPr>
        <p:txBody>
          <a:bodyPr lIns="90000" rIns="90000" tIns="46800" bIns="46800" anchor="t">
            <a:normAutofit/>
          </a:bodyPr>
          <a:p>
            <a:pPr marL="343080" indent="-343080">
              <a:lnSpc>
                <a:spcPct val="90000"/>
              </a:lnSpc>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OEFC has stated that its enduring service provider must be involved in power trading</a:t>
            </a:r>
            <a:endParaRPr b="1" lang="en-US" sz="1600" strike="noStrike" u="none">
              <a:solidFill>
                <a:srgbClr val="000000"/>
              </a:solidFill>
              <a:effectLst/>
              <a:uFillTx/>
              <a:latin typeface="Arial"/>
            </a:endParaRPr>
          </a:p>
          <a:p>
            <a:pPr lvl="1" marL="743040" indent="-285840">
              <a:lnSpc>
                <a:spcPct val="90000"/>
              </a:lnSpc>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lnSpc>
                <a:spcPct val="90000"/>
              </a:lnSpc>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The greatest synergies exist between the services contracts and a trading operation where volume management is required to be performed.</a:t>
            </a:r>
            <a:endParaRPr b="1" lang="en-US" sz="1600" strike="noStrike" u="none">
              <a:solidFill>
                <a:srgbClr val="000000"/>
              </a:solidFill>
              <a:effectLst/>
              <a:uFillTx/>
              <a:latin typeface="Arial"/>
            </a:endParaRPr>
          </a:p>
          <a:p>
            <a:pPr marL="343080" indent="0">
              <a:lnSpc>
                <a:spcPct val="9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343080" indent="-343080">
              <a:lnSpc>
                <a:spcPct val="90000"/>
              </a:lnSpc>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There is a large Bid-Offer spread between the value to the Estate and to NETCO</a:t>
            </a:r>
            <a:endParaRPr b="1" lang="en-US" sz="1600" strike="noStrike" u="none">
              <a:solidFill>
                <a:srgbClr val="000000"/>
              </a:solidFill>
              <a:effectLst/>
              <a:uFillTx/>
              <a:latin typeface="Arial"/>
            </a:endParaRPr>
          </a:p>
          <a:p>
            <a:pPr marL="343080" indent="-343080">
              <a:lnSpc>
                <a:spcPct val="9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343080" indent="-343080">
              <a:lnSpc>
                <a:spcPct val="90000"/>
              </a:lnSpc>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If ENRON or NETCO plans to be involved in electricity trading deals that involve volume management and alike – then it needs to work quickly to be ready for market opening and to provide comfort to the service clients that they will have a strong and real provider for market opening.</a:t>
            </a:r>
            <a:endParaRPr b="1" lang="en-US" sz="1600" strike="noStrike" u="none">
              <a:solidFill>
                <a:srgbClr val="000000"/>
              </a:solidFill>
              <a:effectLst/>
              <a:uFillTx/>
              <a:latin typeface="Arial"/>
            </a:endParaRPr>
          </a:p>
          <a:p>
            <a:pPr marL="343080" indent="0">
              <a:lnSpc>
                <a:spcPct val="9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343080" indent="-343080">
              <a:lnSpc>
                <a:spcPct val="90000"/>
              </a:lnSpc>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Auctioning Service contracts to 3</a:t>
            </a:r>
            <a:r>
              <a:rPr b="1" lang="en-US" sz="1600" strike="noStrike" u="none" baseline="30000">
                <a:solidFill>
                  <a:srgbClr val="000000"/>
                </a:solidFill>
                <a:effectLst/>
                <a:uFillTx/>
                <a:latin typeface="Arial"/>
              </a:rPr>
              <a:t>rd</a:t>
            </a:r>
            <a:r>
              <a:rPr b="1" lang="en-US" sz="1600" strike="noStrike" u="none">
                <a:solidFill>
                  <a:srgbClr val="000000"/>
                </a:solidFill>
                <a:effectLst/>
                <a:uFillTx/>
                <a:latin typeface="Arial"/>
              </a:rPr>
              <a:t> party not a viable solution as market opening timing makes it very difficult to transition in time.  OEFC and ENERconnect want to stay with the trading and marketing arm of Enron and would likely fight an assignment to a new [non Enron] entity.</a:t>
            </a:r>
            <a:endParaRPr b="1" lang="en-US" sz="1600" strike="noStrike" u="none">
              <a:solidFill>
                <a:srgbClr val="000000"/>
              </a:solidFill>
              <a:effectLst/>
              <a:uFillTx/>
              <a:latin typeface="Arial"/>
            </a:endParaRPr>
          </a:p>
          <a:p>
            <a:pPr marL="343080" indent="0">
              <a:lnSpc>
                <a:spcPct val="9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343080" indent="0">
              <a:lnSpc>
                <a:spcPct val="9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343080" indent="-343080">
              <a:lnSpc>
                <a:spcPct val="9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343080" indent="0">
              <a:lnSpc>
                <a:spcPct val="9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8" name="PlaceHolder 1"/>
          <p:cNvSpPr>
            <a:spLocks noGrp="1"/>
          </p:cNvSpPr>
          <p:nvPr>
            <p:ph type="title"/>
          </p:nvPr>
        </p:nvSpPr>
        <p:spPr>
          <a:xfrm>
            <a:off x="152280" y="151920"/>
            <a:ext cx="777240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Appendix: Fundamentals</a:t>
            </a:r>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9" name="PlaceHolder 1"/>
          <p:cNvSpPr>
            <a:spLocks noGrp="1"/>
          </p:cNvSpPr>
          <p:nvPr>
            <p:ph/>
          </p:nvPr>
        </p:nvSpPr>
        <p:spPr>
          <a:xfrm>
            <a:off x="609480" y="1846440"/>
            <a:ext cx="6429600" cy="2993760"/>
          </a:xfrm>
          <a:prstGeom prst="rect">
            <a:avLst/>
          </a:prstGeom>
          <a:noFill/>
          <a:ln w="0">
            <a:noFill/>
          </a:ln>
        </p:spPr>
        <p:txBody>
          <a:bodyPr lIns="90000" rIns="90000" tIns="46800" bIns="46800" anchor="t">
            <a:normAutofit/>
          </a:bodyPr>
          <a:p>
            <a:pPr marL="343080" indent="-343080">
              <a:spcBef>
                <a:spcPts val="601"/>
              </a:spcBef>
              <a:buClr>
                <a:srgbClr val="000000"/>
              </a:buClr>
              <a:buSzPct val="75000"/>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Demand</a:t>
            </a:r>
            <a:endParaRPr b="1" lang="en-US" sz="1600" strike="noStrike" u="none">
              <a:solidFill>
                <a:srgbClr val="000000"/>
              </a:solidFill>
              <a:effectLst/>
              <a:uFillTx/>
              <a:latin typeface="Arial"/>
            </a:endParaRPr>
          </a:p>
          <a:p>
            <a:pPr lvl="1" marL="743040" indent="-285840">
              <a:spcBef>
                <a:spcPts val="601"/>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Economic growth</a:t>
            </a:r>
            <a:endParaRPr b="0" lang="en-US" sz="1600" strike="noStrike" u="none">
              <a:solidFill>
                <a:srgbClr val="000000"/>
              </a:solidFill>
              <a:effectLst/>
              <a:uFillTx/>
              <a:latin typeface="Arial"/>
            </a:endParaRPr>
          </a:p>
          <a:p>
            <a:pPr lvl="1" marL="743040" indent="-285840">
              <a:spcBef>
                <a:spcPts val="601"/>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Weather</a:t>
            </a:r>
            <a:endParaRPr b="0" lang="en-US" sz="1600" strike="noStrike" u="none">
              <a:solidFill>
                <a:srgbClr val="000000"/>
              </a:solidFill>
              <a:effectLst/>
              <a:uFillTx/>
              <a:latin typeface="Arial"/>
            </a:endParaRPr>
          </a:p>
          <a:p>
            <a:pPr lvl="1" marL="743040" indent="-285840">
              <a:spcBef>
                <a:spcPts val="601"/>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Elasticity of marginal demand</a:t>
            </a:r>
            <a:endParaRPr b="0" lang="en-US" sz="1600" strike="noStrike" u="none">
              <a:solidFill>
                <a:srgbClr val="000000"/>
              </a:solidFill>
              <a:effectLst/>
              <a:uFillTx/>
              <a:latin typeface="Arial"/>
            </a:endParaRPr>
          </a:p>
          <a:p>
            <a:pPr marL="343080" indent="-343080">
              <a:spcBef>
                <a:spcPts val="601"/>
              </a:spcBef>
              <a:buClr>
                <a:srgbClr val="000000"/>
              </a:buClr>
              <a:buSzPct val="75000"/>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Supply</a:t>
            </a:r>
            <a:endParaRPr b="1" lang="en-US" sz="1600" strike="noStrike" u="none">
              <a:solidFill>
                <a:srgbClr val="000000"/>
              </a:solidFill>
              <a:effectLst/>
              <a:uFillTx/>
              <a:latin typeface="Arial"/>
            </a:endParaRPr>
          </a:p>
          <a:p>
            <a:pPr lvl="1" marL="743040" indent="-285840">
              <a:spcBef>
                <a:spcPts val="601"/>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Capacity growth and outages</a:t>
            </a:r>
            <a:endParaRPr b="0" lang="en-US" sz="1600" strike="noStrike" u="none">
              <a:solidFill>
                <a:srgbClr val="000000"/>
              </a:solidFill>
              <a:effectLst/>
              <a:uFillTx/>
              <a:latin typeface="Arial"/>
            </a:endParaRPr>
          </a:p>
          <a:p>
            <a:pPr marL="343080" indent="-343080">
              <a:spcBef>
                <a:spcPts val="601"/>
              </a:spcBef>
              <a:buClr>
                <a:srgbClr val="000000"/>
              </a:buClr>
              <a:buSzPct val="75000"/>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Interconnected Markets</a:t>
            </a:r>
            <a:endParaRPr b="1" lang="en-US" sz="1600" strike="noStrike" u="none">
              <a:solidFill>
                <a:srgbClr val="000000"/>
              </a:solidFill>
              <a:effectLst/>
              <a:uFillTx/>
              <a:latin typeface="Arial"/>
            </a:endParaRPr>
          </a:p>
          <a:p>
            <a:pPr lvl="1" marL="743040" indent="-285840">
              <a:spcBef>
                <a:spcPts val="601"/>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Structure and rules that directly impact elasticity of supply</a:t>
            </a:r>
            <a:endParaRPr b="0" lang="en-US" sz="1600" strike="noStrike" u="none">
              <a:solidFill>
                <a:srgbClr val="000000"/>
              </a:solidFill>
              <a:effectLst/>
              <a:uFillTx/>
              <a:latin typeface="Arial"/>
            </a:endParaRPr>
          </a:p>
        </p:txBody>
      </p:sp>
      <p:sp>
        <p:nvSpPr>
          <p:cNvPr id="120" name=""/>
          <p:cNvSpPr/>
          <p:nvPr/>
        </p:nvSpPr>
        <p:spPr>
          <a:xfrm>
            <a:off x="762120" y="1523880"/>
            <a:ext cx="396216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Factors that Influence Spot Price</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PlaceHolder 1"/>
          <p:cNvSpPr>
            <a:spLocks noGrp="1"/>
          </p:cNvSpPr>
          <p:nvPr>
            <p:ph type="title"/>
          </p:nvPr>
        </p:nvSpPr>
        <p:spPr>
          <a:xfrm>
            <a:off x="152280" y="151920"/>
            <a:ext cx="777240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General Market Information</a:t>
            </a:r>
            <a:endParaRPr b="0" lang="en-US" sz="2400" strike="noStrike" u="none">
              <a:solidFill>
                <a:srgbClr val="000000"/>
              </a:solidFill>
              <a:effectLst/>
              <a:uFillTx/>
              <a:latin typeface="Arial"/>
            </a:endParaRPr>
          </a:p>
        </p:txBody>
      </p:sp>
      <p:sp>
        <p:nvSpPr>
          <p:cNvPr id="18" name="PlaceHolder 2"/>
          <p:cNvSpPr>
            <a:spLocks noGrp="1"/>
          </p:cNvSpPr>
          <p:nvPr>
            <p:ph/>
          </p:nvPr>
        </p:nvSpPr>
        <p:spPr>
          <a:xfrm>
            <a:off x="228600" y="1295280"/>
            <a:ext cx="8686800" cy="5181840"/>
          </a:xfrm>
          <a:prstGeom prst="rect">
            <a:avLst/>
          </a:prstGeom>
          <a:noFill/>
          <a:ln w="0">
            <a:noFill/>
          </a:ln>
        </p:spPr>
        <p:txBody>
          <a:bodyPr lIns="90000" rIns="90000" tIns="46800" bIns="46800" anchor="t">
            <a:normAutofit/>
          </a:bodyPr>
          <a:p>
            <a:pPr marL="343080" indent="-343080">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Market is opening on May 1-02 (government is advertising this to constituents via t.v. ads)</a:t>
            </a:r>
            <a:endParaRPr b="1" lang="en-US" sz="1600" strike="noStrike" u="none">
              <a:solidFill>
                <a:srgbClr val="000000"/>
              </a:solidFill>
              <a:effectLst/>
              <a:uFillTx/>
              <a:latin typeface="Arial"/>
            </a:endParaRPr>
          </a:p>
          <a:p>
            <a:pPr marL="343080" indent="-343080">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Production Environment Validation (PEV) testing is currently underway (see Operations)</a:t>
            </a:r>
            <a:endParaRPr b="1" lang="en-US" sz="1600" strike="noStrike" u="none">
              <a:solidFill>
                <a:srgbClr val="000000"/>
              </a:solidFill>
              <a:effectLst/>
              <a:uFillTx/>
              <a:latin typeface="Arial"/>
            </a:endParaRPr>
          </a:p>
          <a:p>
            <a:pPr lvl="1" marL="743040" indent="-285840">
              <a:spcBef>
                <a:spcPts val="524"/>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First time actually using IMO systems in ‘real’ environment (no simulations)</a:t>
            </a:r>
            <a:endParaRPr b="0" lang="en-US" sz="1400" strike="noStrike" u="none">
              <a:solidFill>
                <a:srgbClr val="000000"/>
              </a:solidFill>
              <a:effectLst/>
              <a:uFillTx/>
              <a:latin typeface="Arial"/>
            </a:endParaRPr>
          </a:p>
          <a:p>
            <a:pPr marL="343080" indent="-343080">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In general, Ontario is ready for deregulation </a:t>
            </a:r>
            <a:endParaRPr b="1" lang="en-US" sz="1600" strike="noStrike" u="none">
              <a:solidFill>
                <a:srgbClr val="000000"/>
              </a:solidFill>
              <a:effectLst/>
              <a:uFillTx/>
              <a:latin typeface="Arial"/>
            </a:endParaRPr>
          </a:p>
          <a:p>
            <a:pPr lvl="1" marL="743040" indent="-285840">
              <a:spcBef>
                <a:spcPts val="524"/>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Potential issues with 40 or so smaller Munis not ready (systems) but government will not wait for them</a:t>
            </a:r>
            <a:endParaRPr b="0" lang="en-US" sz="1400" strike="noStrike" u="none">
              <a:solidFill>
                <a:srgbClr val="000000"/>
              </a:solidFill>
              <a:effectLst/>
              <a:uFillTx/>
              <a:latin typeface="Arial"/>
            </a:endParaRPr>
          </a:p>
          <a:p>
            <a:pPr marL="343080" indent="-343080">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Coupled Operation Dry Run (CODR) scheduled to commence April 1-02</a:t>
            </a:r>
            <a:endParaRPr b="1" lang="en-US" sz="1600" strike="noStrike" u="none">
              <a:solidFill>
                <a:srgbClr val="000000"/>
              </a:solidFill>
              <a:effectLst/>
              <a:uFillTx/>
              <a:latin typeface="Arial"/>
            </a:endParaRPr>
          </a:p>
          <a:p>
            <a:pPr lvl="1" marL="743040" indent="-285840">
              <a:spcBef>
                <a:spcPts val="524"/>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Final testing and debugging before market-opening</a:t>
            </a:r>
            <a:endParaRPr b="0" lang="en-US" sz="1400" strike="noStrike" u="none">
              <a:solidFill>
                <a:srgbClr val="000000"/>
              </a:solidFill>
              <a:effectLst/>
              <a:uFillTx/>
              <a:latin typeface="Arial"/>
            </a:endParaRPr>
          </a:p>
          <a:p>
            <a:pPr marL="343080" indent="-343080">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Curves have softened dramatically ($5-$10/MWh flat lower) as a result of gas prices, mild weather and incremental supply in the NE</a:t>
            </a:r>
            <a:endParaRPr b="1" lang="en-US" sz="1600" strike="noStrike" u="none">
              <a:solidFill>
                <a:srgbClr val="000000"/>
              </a:solidFill>
              <a:effectLst/>
              <a:uFillTx/>
              <a:latin typeface="Arial"/>
            </a:endParaRPr>
          </a:p>
          <a:p>
            <a:pPr marL="343080" indent="-343080">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See Fundamentals for more information</a:t>
            </a:r>
            <a:endParaRPr b="1" lang="en-US" sz="1600" strike="noStrike" u="none">
              <a:solidFill>
                <a:srgbClr val="000000"/>
              </a:solidFill>
              <a:effectLst/>
              <a:uFillTx/>
              <a:latin typeface="Arial"/>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343080" indent="-343080">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Important: Jeff Borg is scheduled to speak at the Canadian Institute’s “Buying Power in Ontario” conference on March 20</a:t>
            </a:r>
            <a:r>
              <a:rPr b="1" lang="en-US" sz="1600" strike="noStrike" u="none" baseline="30000">
                <a:solidFill>
                  <a:srgbClr val="000000"/>
                </a:solidFill>
                <a:effectLst/>
                <a:uFillTx/>
                <a:latin typeface="Arial"/>
              </a:rPr>
              <a:t>th</a:t>
            </a:r>
            <a:r>
              <a:rPr b="1" lang="en-US" sz="1600" strike="noStrike" u="none">
                <a:solidFill>
                  <a:srgbClr val="000000"/>
                </a:solidFill>
                <a:effectLst/>
                <a:uFillTx/>
                <a:latin typeface="Arial"/>
              </a:rPr>
              <a:t> or 21</a:t>
            </a:r>
            <a:r>
              <a:rPr b="1" lang="en-US" sz="1600" strike="noStrike" u="none" baseline="30000">
                <a:solidFill>
                  <a:srgbClr val="000000"/>
                </a:solidFill>
                <a:effectLst/>
                <a:uFillTx/>
                <a:latin typeface="Arial"/>
              </a:rPr>
              <a:t>st</a:t>
            </a:r>
            <a:endParaRPr b="1" lang="en-US" sz="1600" strike="noStrike" u="none">
              <a:solidFill>
                <a:srgbClr val="000000"/>
              </a:solidFill>
              <a:effectLst/>
              <a:uFillTx/>
              <a:latin typeface="Arial"/>
            </a:endParaRPr>
          </a:p>
          <a:p>
            <a:pPr lvl="1" marL="743040" indent="-285840">
              <a:spcBef>
                <a:spcPts val="524"/>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Need to cancel or replace his engagement asap</a:t>
            </a:r>
            <a:endParaRPr b="0" lang="en-US" sz="1400" strike="noStrike" u="none">
              <a:solidFill>
                <a:srgbClr val="000000"/>
              </a:solidFill>
              <a:effectLst/>
              <a:uFillTx/>
              <a:latin typeface="Arial"/>
            </a:endParaRPr>
          </a:p>
          <a:p>
            <a:pPr lvl="1" marL="743040" indent="-285840">
              <a:spcBef>
                <a:spcPts val="524"/>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May be some customers there but not crucial</a:t>
            </a:r>
            <a:endParaRPr b="0" lang="en-US" sz="1400" strike="noStrike" u="none">
              <a:solidFill>
                <a:srgbClr val="000000"/>
              </a:solidFill>
              <a:effectLst/>
              <a:uFillTx/>
              <a:latin typeface="Arial"/>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1" name="PlaceHolder 1"/>
          <p:cNvSpPr>
            <a:spLocks noGrp="1"/>
          </p:cNvSpPr>
          <p:nvPr>
            <p:ph type="title"/>
          </p:nvPr>
        </p:nvSpPr>
        <p:spPr>
          <a:xfrm>
            <a:off x="152280" y="151920"/>
            <a:ext cx="364824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Ontario Demand</a:t>
            </a:r>
            <a:endParaRPr b="0" lang="en-US" sz="2400" strike="noStrike" u="none">
              <a:solidFill>
                <a:srgbClr val="000000"/>
              </a:solidFill>
              <a:effectLst/>
              <a:uFillTx/>
              <a:latin typeface="Arial"/>
            </a:endParaRPr>
          </a:p>
        </p:txBody>
      </p:sp>
      <p:sp>
        <p:nvSpPr>
          <p:cNvPr id="122" name="PlaceHolder 2"/>
          <p:cNvSpPr>
            <a:spLocks noGrp="1"/>
          </p:cNvSpPr>
          <p:nvPr>
            <p:ph/>
          </p:nvPr>
        </p:nvSpPr>
        <p:spPr>
          <a:xfrm>
            <a:off x="762120" y="1981080"/>
            <a:ext cx="7696080" cy="4191120"/>
          </a:xfrm>
          <a:prstGeom prst="rect">
            <a:avLst/>
          </a:prstGeom>
          <a:noFill/>
          <a:ln w="0">
            <a:noFill/>
          </a:ln>
        </p:spPr>
        <p:txBody>
          <a:bodyPr lIns="90000" rIns="90000" tIns="46800" bIns="46800" anchor="t">
            <a:normAutofit/>
          </a:bodyPr>
          <a:p>
            <a:pPr marL="343080" indent="-343080">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Economic</a:t>
            </a:r>
            <a:endParaRPr b="1" lang="en-US" sz="1600" strike="noStrike" u="none">
              <a:solidFill>
                <a:srgbClr val="000000"/>
              </a:solidFill>
              <a:effectLst/>
              <a:uFillTx/>
              <a:latin typeface="Arial"/>
            </a:endParaRPr>
          </a:p>
          <a:p>
            <a:pPr lvl="1" marL="743040" indent="-285840">
              <a:spcBef>
                <a:spcPts val="524"/>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Contributes to energy and peak demand</a:t>
            </a:r>
            <a:endParaRPr b="0" lang="en-US" sz="1400" strike="noStrike" u="none">
              <a:solidFill>
                <a:srgbClr val="000000"/>
              </a:solidFill>
              <a:effectLst/>
              <a:uFillTx/>
              <a:latin typeface="Arial"/>
            </a:endParaRPr>
          </a:p>
          <a:p>
            <a:pPr marL="343080" indent="-343080">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Weather</a:t>
            </a:r>
            <a:endParaRPr b="1" lang="en-US" sz="1600" strike="noStrike" u="none">
              <a:solidFill>
                <a:srgbClr val="000000"/>
              </a:solidFill>
              <a:effectLst/>
              <a:uFillTx/>
              <a:latin typeface="Arial"/>
            </a:endParaRPr>
          </a:p>
          <a:p>
            <a:pPr lvl="1" marL="743040" indent="-285840">
              <a:spcBef>
                <a:spcPts val="524"/>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Summer: July/August</a:t>
            </a:r>
            <a:endParaRPr b="0" lang="en-US" sz="1400" strike="noStrike" u="none">
              <a:solidFill>
                <a:srgbClr val="000000"/>
              </a:solidFill>
              <a:effectLst/>
              <a:uFillTx/>
              <a:latin typeface="Arial"/>
            </a:endParaRPr>
          </a:p>
          <a:p>
            <a:pPr lvl="2" marL="1143000" indent="-228600">
              <a:spcBef>
                <a:spcPts val="451"/>
              </a:spcBef>
              <a:buClr>
                <a:srgbClr val="000000"/>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peaks typically occur at 4 p.m.</a:t>
            </a:r>
            <a:endParaRPr b="0" lang="en-US" sz="1200" strike="noStrike" u="none">
              <a:solidFill>
                <a:srgbClr val="000000"/>
              </a:solidFill>
              <a:effectLst/>
              <a:uFillTx/>
              <a:latin typeface="Arial"/>
            </a:endParaRPr>
          </a:p>
          <a:p>
            <a:pPr lvl="1" marL="743040" indent="-285840">
              <a:spcBef>
                <a:spcPts val="524"/>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Winter: December/January</a:t>
            </a:r>
            <a:endParaRPr b="0" lang="en-US" sz="1400" strike="noStrike" u="none">
              <a:solidFill>
                <a:srgbClr val="000000"/>
              </a:solidFill>
              <a:effectLst/>
              <a:uFillTx/>
              <a:latin typeface="Arial"/>
            </a:endParaRPr>
          </a:p>
          <a:p>
            <a:pPr lvl="2" marL="1143000" indent="-228600">
              <a:spcBef>
                <a:spcPts val="451"/>
              </a:spcBef>
              <a:buClr>
                <a:srgbClr val="000000"/>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peaks typically occur at 12 p.m. and 6 p.m.</a:t>
            </a:r>
            <a:endParaRPr b="0" lang="en-US" sz="1200" strike="noStrike" u="none">
              <a:solidFill>
                <a:srgbClr val="000000"/>
              </a:solidFill>
              <a:effectLst/>
              <a:uFillTx/>
              <a:latin typeface="Arial"/>
            </a:endParaRPr>
          </a:p>
          <a:p>
            <a:pPr lvl="1" marL="743040" indent="-285840">
              <a:spcBef>
                <a:spcPts val="524"/>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Temperature, cloud cover, wind speed, dew point, humidity, wind chill</a:t>
            </a:r>
            <a:endParaRPr b="0" lang="en-US" sz="1400" strike="noStrike" u="none">
              <a:solidFill>
                <a:srgbClr val="000000"/>
              </a:solidFill>
              <a:effectLst/>
              <a:uFillTx/>
              <a:latin typeface="Arial"/>
            </a:endParaRPr>
          </a:p>
          <a:p>
            <a:pPr marL="343080" indent="-343080">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Calendar</a:t>
            </a:r>
            <a:endParaRPr b="1" lang="en-US" sz="1600" strike="noStrike" u="none">
              <a:solidFill>
                <a:srgbClr val="000000"/>
              </a:solidFill>
              <a:effectLst/>
              <a:uFillTx/>
              <a:latin typeface="Arial"/>
            </a:endParaRPr>
          </a:p>
          <a:p>
            <a:pPr lvl="1" marL="743040" indent="-285840">
              <a:spcBef>
                <a:spcPts val="524"/>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Demand higher during the week than on weekends</a:t>
            </a:r>
            <a:endParaRPr b="0" lang="en-US" sz="1400" strike="noStrike" u="none">
              <a:solidFill>
                <a:srgbClr val="000000"/>
              </a:solidFill>
              <a:effectLst/>
              <a:uFillTx/>
              <a:latin typeface="Arial"/>
            </a:endParaRPr>
          </a:p>
          <a:p>
            <a:pPr lvl="1" marL="743040" indent="-285840">
              <a:spcBef>
                <a:spcPts val="524"/>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Industrial load lower on holidays and weekends</a:t>
            </a:r>
            <a:endParaRPr b="0" lang="en-US" sz="1400" strike="noStrike" u="none">
              <a:solidFill>
                <a:srgbClr val="000000"/>
              </a:solidFill>
              <a:effectLst/>
              <a:uFillTx/>
              <a:latin typeface="Arial"/>
            </a:endParaRPr>
          </a:p>
          <a:p>
            <a:pPr lvl="1" marL="743040" indent="-285840">
              <a:spcBef>
                <a:spcPts val="524"/>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Hours of daylight shape peak demand</a:t>
            </a:r>
            <a:endParaRPr b="0" lang="en-US" sz="1400" strike="noStrike" u="none">
              <a:solidFill>
                <a:srgbClr val="000000"/>
              </a:solidFill>
              <a:effectLst/>
              <a:uFillTx/>
              <a:latin typeface="Arial"/>
            </a:endParaRPr>
          </a:p>
          <a:p>
            <a:pPr lvl="1" marL="743040" indent="-285840">
              <a:spcBef>
                <a:spcPts val="524"/>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Demand typically starts to rise at 6 a.m. and rapidly falls after 9 p.m.</a:t>
            </a:r>
            <a:endParaRPr b="0" lang="en-US" sz="1400" strike="noStrike" u="none">
              <a:solidFill>
                <a:srgbClr val="000000"/>
              </a:solidFill>
              <a:effectLst/>
              <a:uFillTx/>
              <a:latin typeface="Arial"/>
            </a:endParaRPr>
          </a:p>
          <a:p>
            <a:pPr lvl="1" marL="743040" indent="-285840">
              <a:spcBef>
                <a:spcPts val="524"/>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Demand typically reaches a low point at 4 a.m.</a:t>
            </a:r>
            <a:endParaRPr b="0" lang="en-US" sz="1400" strike="noStrike" u="none">
              <a:solidFill>
                <a:srgbClr val="000000"/>
              </a:solidFill>
              <a:effectLst/>
              <a:uFillTx/>
              <a:latin typeface="Arial"/>
            </a:endParaRPr>
          </a:p>
        </p:txBody>
      </p:sp>
      <p:sp>
        <p:nvSpPr>
          <p:cNvPr id="123" name=""/>
          <p:cNvSpPr/>
          <p:nvPr/>
        </p:nvSpPr>
        <p:spPr>
          <a:xfrm>
            <a:off x="228600" y="6477120"/>
            <a:ext cx="1523880" cy="2156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IMO: 18-month outlook (3)</a:t>
            </a:r>
            <a:endParaRPr b="0" lang="en-US" sz="800" strike="noStrike" u="none">
              <a:solidFill>
                <a:srgbClr val="000000"/>
              </a:solidFill>
              <a:effectLst/>
              <a:uFillTx/>
              <a:latin typeface="Times New Roman"/>
            </a:endParaRPr>
          </a:p>
        </p:txBody>
      </p:sp>
      <p:sp>
        <p:nvSpPr>
          <p:cNvPr id="124" name=""/>
          <p:cNvSpPr/>
          <p:nvPr/>
        </p:nvSpPr>
        <p:spPr>
          <a:xfrm>
            <a:off x="838080" y="1523880"/>
            <a:ext cx="320040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0000"/>
                </a:solidFill>
                <a:effectLst/>
                <a:uFillTx/>
                <a:latin typeface="Tahoma"/>
              </a:rPr>
              <a:t>Underlying Drivers</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5" name="PlaceHolder 1"/>
          <p:cNvSpPr>
            <a:spLocks noGrp="1"/>
          </p:cNvSpPr>
          <p:nvPr>
            <p:ph/>
          </p:nvPr>
        </p:nvSpPr>
        <p:spPr>
          <a:xfrm>
            <a:off x="609480" y="2004480"/>
            <a:ext cx="6994800" cy="3859560"/>
          </a:xfrm>
          <a:prstGeom prst="rect">
            <a:avLst/>
          </a:prstGeom>
          <a:noFill/>
          <a:ln w="0">
            <a:noFill/>
          </a:ln>
        </p:spPr>
        <p:txBody>
          <a:bodyPr lIns="90000" rIns="90000" tIns="46800" bIns="46800" anchor="t">
            <a:normAutofit/>
          </a:bodyPr>
          <a:p>
            <a:pPr marL="343080" indent="-343080">
              <a:lnSpc>
                <a:spcPct val="90000"/>
              </a:lnSpc>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Ontario economic growth is projected to slow in 2001, falling 4.2% to 0.8%</a:t>
            </a:r>
            <a:endParaRPr b="1" lang="en-US" sz="1600" strike="noStrike" u="none">
              <a:solidFill>
                <a:srgbClr val="000000"/>
              </a:solidFill>
              <a:effectLst/>
              <a:uFillTx/>
              <a:latin typeface="Arial"/>
            </a:endParaRPr>
          </a:p>
          <a:p>
            <a:pPr marL="343080" indent="-343080">
              <a:lnSpc>
                <a:spcPct val="90000"/>
              </a:lnSpc>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Ontario’s economy forecasted to grow 1.5% in 2002 and 3.5% in 2003</a:t>
            </a:r>
            <a:endParaRPr b="1" lang="en-US" sz="1600" strike="noStrike" u="none">
              <a:solidFill>
                <a:srgbClr val="000000"/>
              </a:solidFill>
              <a:effectLst/>
              <a:uFillTx/>
              <a:latin typeface="Arial"/>
            </a:endParaRPr>
          </a:p>
          <a:p>
            <a:pPr marL="343080" indent="-343080">
              <a:lnSpc>
                <a:spcPct val="90000"/>
              </a:lnSpc>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August Leading Economic Indicator steady, no signs of immediate recovery</a:t>
            </a:r>
            <a:endParaRPr b="1" lang="en-US" sz="1600" strike="noStrike" u="none">
              <a:solidFill>
                <a:srgbClr val="000000"/>
              </a:solidFill>
              <a:effectLst/>
              <a:uFillTx/>
              <a:latin typeface="Arial"/>
            </a:endParaRPr>
          </a:p>
          <a:p>
            <a:pPr marL="343080" indent="-343080">
              <a:lnSpc>
                <a:spcPct val="90000"/>
              </a:lnSpc>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Auto sector important for Ontario – largest single industrial sector in province</a:t>
            </a:r>
            <a:endParaRPr b="1" lang="en-US" sz="1600" strike="noStrike" u="none">
              <a:solidFill>
                <a:srgbClr val="000000"/>
              </a:solidFill>
              <a:effectLst/>
              <a:uFillTx/>
              <a:latin typeface="Arial"/>
            </a:endParaRPr>
          </a:p>
          <a:p>
            <a:pPr marL="343080" indent="-343080">
              <a:lnSpc>
                <a:spcPct val="90000"/>
              </a:lnSpc>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As Ontario’s economy is export-oriented, it is expected to soften due to the weakness in the US economy</a:t>
            </a:r>
            <a:endParaRPr b="1" lang="en-US" sz="1600" strike="noStrike" u="none">
              <a:solidFill>
                <a:srgbClr val="000000"/>
              </a:solidFill>
              <a:effectLst/>
              <a:uFillTx/>
              <a:latin typeface="Arial"/>
            </a:endParaRPr>
          </a:p>
          <a:p>
            <a:pPr marL="343080" indent="-343080">
              <a:lnSpc>
                <a:spcPct val="90000"/>
              </a:lnSpc>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Weakness in US industrial demand expected until early 2002</a:t>
            </a:r>
            <a:endParaRPr b="1" lang="en-US" sz="1600" strike="noStrike" u="none">
              <a:solidFill>
                <a:srgbClr val="000000"/>
              </a:solidFill>
              <a:effectLst/>
              <a:uFillTx/>
              <a:latin typeface="Arial"/>
            </a:endParaRPr>
          </a:p>
          <a:p>
            <a:pPr marL="343080" indent="-343080">
              <a:lnSpc>
                <a:spcPct val="90000"/>
              </a:lnSpc>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Slowdown in economic growth leads to slowdown in industrial sector (shut-in or ramped down facilities) and decreased energy demand</a:t>
            </a:r>
            <a:endParaRPr b="1" lang="en-US" sz="1600" strike="noStrike" u="none">
              <a:solidFill>
                <a:srgbClr val="000000"/>
              </a:solidFill>
              <a:effectLst/>
              <a:uFillTx/>
              <a:latin typeface="Arial"/>
            </a:endParaRPr>
          </a:p>
        </p:txBody>
      </p:sp>
      <p:sp>
        <p:nvSpPr>
          <p:cNvPr id="126" name="PlaceHolder 2"/>
          <p:cNvSpPr>
            <a:spLocks noGrp="1"/>
          </p:cNvSpPr>
          <p:nvPr>
            <p:ph type="title"/>
          </p:nvPr>
        </p:nvSpPr>
        <p:spPr>
          <a:xfrm>
            <a:off x="152280" y="151920"/>
            <a:ext cx="364824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Ontario Demand</a:t>
            </a:r>
            <a:endParaRPr b="0" lang="en-US" sz="2400" strike="noStrike" u="none">
              <a:solidFill>
                <a:srgbClr val="000000"/>
              </a:solidFill>
              <a:effectLst/>
              <a:uFillTx/>
              <a:latin typeface="Arial"/>
            </a:endParaRPr>
          </a:p>
        </p:txBody>
      </p:sp>
      <p:sp>
        <p:nvSpPr>
          <p:cNvPr id="127" name=""/>
          <p:cNvSpPr/>
          <p:nvPr/>
        </p:nvSpPr>
        <p:spPr>
          <a:xfrm>
            <a:off x="228600" y="6553080"/>
            <a:ext cx="2286000" cy="3373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TD and BMO Economic Research and Analysis</a:t>
            </a:r>
            <a:endParaRPr b="0" lang="en-US" sz="800" strike="noStrike" u="none">
              <a:solidFill>
                <a:srgbClr val="000000"/>
              </a:solidFill>
              <a:effectLst/>
              <a:uFillTx/>
              <a:latin typeface="Times New Roman"/>
            </a:endParaRPr>
          </a:p>
        </p:txBody>
      </p:sp>
      <p:sp>
        <p:nvSpPr>
          <p:cNvPr id="128" name=""/>
          <p:cNvSpPr/>
          <p:nvPr/>
        </p:nvSpPr>
        <p:spPr>
          <a:xfrm>
            <a:off x="762120" y="1600200"/>
            <a:ext cx="259056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0000"/>
                </a:solidFill>
                <a:effectLst/>
                <a:uFillTx/>
                <a:latin typeface="Tahoma"/>
              </a:rPr>
              <a:t>Ontario Economics</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9" name="PlaceHolder 1"/>
          <p:cNvSpPr>
            <a:spLocks noGrp="1"/>
          </p:cNvSpPr>
          <p:nvPr>
            <p:ph/>
          </p:nvPr>
        </p:nvSpPr>
        <p:spPr>
          <a:xfrm>
            <a:off x="685440" y="1905120"/>
            <a:ext cx="8077320" cy="4495680"/>
          </a:xfrm>
          <a:prstGeom prst="rect">
            <a:avLst/>
          </a:prstGeom>
          <a:noFill/>
          <a:ln w="0">
            <a:noFill/>
          </a:ln>
        </p:spPr>
        <p:txBody>
          <a:bodyPr lIns="90000" rIns="90000" tIns="46800" bIns="46800" anchor="t">
            <a:normAutofit/>
          </a:bodyPr>
          <a:p>
            <a:pPr marL="343080" indent="-343080">
              <a:spcBef>
                <a:spcPts val="56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Winter peak demand relative to summer peak demand has been decreasing</a:t>
            </a:r>
            <a:endParaRPr b="1" lang="en-US" sz="1500" strike="noStrike" u="none">
              <a:solidFill>
                <a:srgbClr val="000000"/>
              </a:solidFill>
              <a:effectLst/>
              <a:uFillTx/>
              <a:latin typeface="Arial"/>
            </a:endParaRPr>
          </a:p>
          <a:p>
            <a:pPr lvl="1" marL="743040" indent="-285840">
              <a:spcBef>
                <a:spcPts val="488"/>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Increased use of air conditioners in the summer months (especially residential)</a:t>
            </a:r>
            <a:endParaRPr b="0" lang="en-US" sz="1300" strike="noStrike" u="none">
              <a:solidFill>
                <a:srgbClr val="000000"/>
              </a:solidFill>
              <a:effectLst/>
              <a:uFillTx/>
              <a:latin typeface="Arial"/>
            </a:endParaRPr>
          </a:p>
          <a:p>
            <a:pPr lvl="1" marL="743040" indent="-285840">
              <a:spcBef>
                <a:spcPts val="488"/>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Decreased use of electricity for heating in the winter months (switch to natural gas)</a:t>
            </a:r>
            <a:endParaRPr b="0" lang="en-US" sz="1300" strike="noStrike" u="none">
              <a:solidFill>
                <a:srgbClr val="000000"/>
              </a:solidFill>
              <a:effectLst/>
              <a:uFillTx/>
              <a:latin typeface="Arial"/>
            </a:endParaRPr>
          </a:p>
          <a:p>
            <a:pPr marL="343080" indent="-343080">
              <a:spcBef>
                <a:spcPts val="56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Winter and summer peak demands are very weather dependent, usually coinciding with extreme weather conditions</a:t>
            </a:r>
            <a:endParaRPr b="1" lang="en-US" sz="1500" strike="noStrike" u="none">
              <a:solidFill>
                <a:srgbClr val="000000"/>
              </a:solidFill>
              <a:effectLst/>
              <a:uFillTx/>
              <a:latin typeface="Arial"/>
            </a:endParaRPr>
          </a:p>
          <a:p>
            <a:pPr lvl="1" marL="743040" indent="-285840">
              <a:spcBef>
                <a:spcPts val="488"/>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Demand load increases by 750 MW for each degree change above 20 </a:t>
            </a:r>
            <a:r>
              <a:rPr b="0" lang="en-US" sz="1300" strike="noStrike" u="none">
                <a:solidFill>
                  <a:srgbClr val="808080"/>
                </a:solidFill>
                <a:effectLst/>
                <a:uFillTx/>
                <a:latin typeface="Arial"/>
              </a:rPr>
              <a:t>°C</a:t>
            </a:r>
            <a:endParaRPr b="0" lang="en-US" sz="1300" strike="noStrike" u="none">
              <a:solidFill>
                <a:srgbClr val="000000"/>
              </a:solidFill>
              <a:effectLst/>
              <a:uFillTx/>
              <a:latin typeface="Arial"/>
            </a:endParaRPr>
          </a:p>
          <a:p>
            <a:pPr marL="343080" indent="-343080">
              <a:spcBef>
                <a:spcPts val="561"/>
              </a:spcBef>
              <a:buClr>
                <a:srgbClr val="80808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808080"/>
                </a:solidFill>
                <a:effectLst/>
                <a:uFillTx/>
                <a:latin typeface="Arial"/>
              </a:rPr>
              <a:t>Ontario has experienced strong peak demand growth</a:t>
            </a:r>
            <a:endParaRPr b="1" lang="en-US" sz="1500" strike="noStrike" u="none">
              <a:solidFill>
                <a:srgbClr val="000000"/>
              </a:solidFill>
              <a:effectLst/>
              <a:uFillTx/>
              <a:latin typeface="Arial"/>
            </a:endParaRPr>
          </a:p>
          <a:p>
            <a:pPr lvl="1" marL="743040" indent="-285840">
              <a:spcBef>
                <a:spcPts val="488"/>
              </a:spcBef>
              <a:buClr>
                <a:srgbClr val="80808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808080"/>
                </a:solidFill>
                <a:effectLst/>
                <a:uFillTx/>
                <a:latin typeface="Arial"/>
              </a:rPr>
              <a:t>Peak Summer ’01 over Peak Summer ’00: +14.3%</a:t>
            </a:r>
            <a:endParaRPr b="0" lang="en-US" sz="1300" strike="noStrike" u="none">
              <a:solidFill>
                <a:srgbClr val="000000"/>
              </a:solidFill>
              <a:effectLst/>
              <a:uFillTx/>
              <a:latin typeface="Arial"/>
            </a:endParaRPr>
          </a:p>
          <a:p>
            <a:pPr lvl="1" marL="743040" indent="-285840">
              <a:spcBef>
                <a:spcPts val="488"/>
              </a:spcBef>
              <a:buClr>
                <a:srgbClr val="80808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808080"/>
                </a:solidFill>
                <a:effectLst/>
                <a:uFillTx/>
                <a:latin typeface="Arial"/>
              </a:rPr>
              <a:t>Peak Winter ’01 over Peak Winter ’00: -0.96%</a:t>
            </a:r>
            <a:endParaRPr b="0" lang="en-US" sz="1300" strike="noStrike" u="none">
              <a:solidFill>
                <a:srgbClr val="000000"/>
              </a:solidFill>
              <a:effectLst/>
              <a:uFillTx/>
              <a:latin typeface="Arial"/>
            </a:endParaRPr>
          </a:p>
          <a:p>
            <a:pPr marL="343080" indent="-343080">
              <a:spcBef>
                <a:spcPts val="56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Historically, peak demand occurred in winter (Dec – Feb) between 5 p.m. and 7 p.m.</a:t>
            </a:r>
            <a:endParaRPr b="1" lang="en-US" sz="1500" strike="noStrike" u="none">
              <a:solidFill>
                <a:srgbClr val="000000"/>
              </a:solidFill>
              <a:effectLst/>
              <a:uFillTx/>
              <a:latin typeface="Arial"/>
            </a:endParaRPr>
          </a:p>
          <a:p>
            <a:pPr marL="343080" indent="-343080">
              <a:spcBef>
                <a:spcPts val="56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Actual summer peak demand averaged growth of 2.3% versus winter peak average growth of 0.9% (1986 – 2000)</a:t>
            </a:r>
            <a:endParaRPr b="1" lang="en-US" sz="1500" strike="noStrike" u="none">
              <a:solidFill>
                <a:srgbClr val="000000"/>
              </a:solidFill>
              <a:effectLst/>
              <a:uFillTx/>
              <a:latin typeface="Arial"/>
            </a:endParaRPr>
          </a:p>
          <a:p>
            <a:pPr lvl="1" marL="743040" indent="-285840">
              <a:spcBef>
                <a:spcPts val="488"/>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Economic downturn may be offset by homes becoming more electrically intensive with an increasing number of air conditioners and use of the Internet</a:t>
            </a:r>
            <a:endParaRPr b="0" lang="en-US" sz="1300" strike="noStrike" u="none">
              <a:solidFill>
                <a:srgbClr val="000000"/>
              </a:solidFill>
              <a:effectLst/>
              <a:uFillTx/>
              <a:latin typeface="Arial"/>
            </a:endParaRPr>
          </a:p>
          <a:p>
            <a:pPr marL="343080" indent="-343080">
              <a:spcBef>
                <a:spcPts val="561"/>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Enron, in addition to having our own meteorologists and weather satellites, also purchases weather forecasting services from </a:t>
            </a:r>
            <a:r>
              <a:rPr b="1" lang="en-US" sz="1500" strike="noStrike" u="none">
                <a:solidFill>
                  <a:srgbClr val="000000"/>
                </a:solidFill>
                <a:effectLst/>
                <a:uFillTx/>
                <a:latin typeface="Arial"/>
              </a:rPr>
              <a:t>Earth Sat, Freese Notis and the National Weather Service</a:t>
            </a:r>
            <a:endParaRPr b="1" lang="en-US" sz="1500" strike="noStrike" u="none">
              <a:solidFill>
                <a:srgbClr val="000000"/>
              </a:solidFill>
              <a:effectLst/>
              <a:uFillTx/>
              <a:latin typeface="Arial"/>
            </a:endParaRPr>
          </a:p>
        </p:txBody>
      </p:sp>
      <p:sp>
        <p:nvSpPr>
          <p:cNvPr id="130" name="PlaceHolder 2"/>
          <p:cNvSpPr>
            <a:spLocks noGrp="1"/>
          </p:cNvSpPr>
          <p:nvPr>
            <p:ph type="title"/>
          </p:nvPr>
        </p:nvSpPr>
        <p:spPr>
          <a:xfrm>
            <a:off x="152280" y="151920"/>
            <a:ext cx="364824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Ontario Demand</a:t>
            </a:r>
            <a:endParaRPr b="0" lang="en-US" sz="2400" strike="noStrike" u="none">
              <a:solidFill>
                <a:srgbClr val="000000"/>
              </a:solidFill>
              <a:effectLst/>
              <a:uFillTx/>
              <a:latin typeface="Arial"/>
            </a:endParaRPr>
          </a:p>
        </p:txBody>
      </p:sp>
      <p:sp>
        <p:nvSpPr>
          <p:cNvPr id="131" name=""/>
          <p:cNvSpPr/>
          <p:nvPr/>
        </p:nvSpPr>
        <p:spPr>
          <a:xfrm>
            <a:off x="685800" y="1447920"/>
            <a:ext cx="129528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0000"/>
                </a:solidFill>
                <a:effectLst/>
                <a:uFillTx/>
                <a:latin typeface="Tahoma"/>
              </a:rPr>
              <a:t>Weather</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2" name="PlaceHolder 1"/>
          <p:cNvSpPr>
            <a:spLocks noGrp="1"/>
          </p:cNvSpPr>
          <p:nvPr>
            <p:ph type="title"/>
          </p:nvPr>
        </p:nvSpPr>
        <p:spPr>
          <a:xfrm>
            <a:off x="151920" y="151920"/>
            <a:ext cx="380052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Ontario Demand</a:t>
            </a:r>
            <a:endParaRPr b="0" lang="en-US" sz="2400" strike="noStrike" u="none">
              <a:solidFill>
                <a:srgbClr val="000000"/>
              </a:solidFill>
              <a:effectLst/>
              <a:uFillTx/>
              <a:latin typeface="Arial"/>
            </a:endParaRPr>
          </a:p>
        </p:txBody>
      </p:sp>
      <p:sp>
        <p:nvSpPr>
          <p:cNvPr id="133" name=""/>
          <p:cNvSpPr/>
          <p:nvPr/>
        </p:nvSpPr>
        <p:spPr>
          <a:xfrm>
            <a:off x="4495680" y="3733920"/>
            <a:ext cx="3962520" cy="519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34" name=""/>
          <p:cNvSpPr/>
          <p:nvPr/>
        </p:nvSpPr>
        <p:spPr>
          <a:xfrm>
            <a:off x="5181480" y="4495680"/>
            <a:ext cx="3657600" cy="2390040"/>
          </a:xfrm>
          <a:prstGeom prst="rect">
            <a:avLst/>
          </a:prstGeom>
          <a:noFill/>
          <a:ln w="0">
            <a:noFill/>
          </a:ln>
        </p:spPr>
        <p:style>
          <a:lnRef idx="0"/>
          <a:fillRef idx="0"/>
          <a:effectRef idx="0"/>
          <a:fontRef idx="minor"/>
        </p:style>
        <p:txBody>
          <a:bodyPr lIns="90000" rIns="90000" tIns="46800" bIns="46800" anchor="t">
            <a:spAutoFit/>
          </a:bodyPr>
          <a:p>
            <a:pPr>
              <a:lnSpc>
                <a:spcPct val="90000"/>
              </a:lnSpc>
              <a:spcBef>
                <a:spcPts val="374"/>
              </a:spcBef>
              <a:buClr>
                <a:srgbClr val="b2b2b2"/>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 </a:t>
            </a:r>
            <a:r>
              <a:rPr b="0" lang="en-US" sz="1500" strike="noStrike" u="none">
                <a:solidFill>
                  <a:srgbClr val="000000"/>
                </a:solidFill>
                <a:effectLst/>
                <a:uFillTx/>
                <a:latin typeface="Tahoma"/>
              </a:rPr>
              <a:t>Demand has averaged annual growth of 1.6% over 1986 – 2000</a:t>
            </a:r>
            <a:endParaRPr b="0" lang="en-US" sz="1500" strike="noStrike" u="none">
              <a:solidFill>
                <a:srgbClr val="000000"/>
              </a:solidFill>
              <a:effectLst/>
              <a:uFillTx/>
              <a:latin typeface="Times New Roman"/>
            </a:endParaRPr>
          </a:p>
          <a:p>
            <a:pPr>
              <a:lnSpc>
                <a:spcPct val="90000"/>
              </a:lnSpc>
              <a:spcBef>
                <a:spcPts val="374"/>
              </a:spcBef>
              <a:buClr>
                <a:srgbClr val="b2b2b2"/>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Tahoma"/>
              </a:rPr>
              <a:t> Demand expected to exhibit annual growth of 1.4% in 2001 and 1.5% in 2002</a:t>
            </a:r>
            <a:endParaRPr b="0" lang="en-US" sz="1500" strike="noStrike" u="none">
              <a:solidFill>
                <a:srgbClr val="000000"/>
              </a:solidFill>
              <a:effectLst/>
              <a:uFillTx/>
              <a:latin typeface="Times New Roman"/>
            </a:endParaRPr>
          </a:p>
          <a:p>
            <a:pPr>
              <a:lnSpc>
                <a:spcPct val="90000"/>
              </a:lnSpc>
              <a:spcBef>
                <a:spcPts val="374"/>
              </a:spcBef>
              <a:buClr>
                <a:srgbClr val="b2b2b2"/>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Tahoma"/>
              </a:rPr>
              <a:t> Growth in demand is driven by changes in economic activity, number of end-users, and penetration of electric-powered devices</a:t>
            </a:r>
            <a:endParaRPr b="0" lang="en-US" sz="1500" strike="noStrike" u="none">
              <a:solidFill>
                <a:srgbClr val="000000"/>
              </a:solidFill>
              <a:effectLst/>
              <a:uFillTx/>
              <a:latin typeface="Times New Roman"/>
            </a:endParaRPr>
          </a:p>
          <a:p>
            <a:pP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500" strike="noStrike" u="none">
              <a:solidFill>
                <a:srgbClr val="000000"/>
              </a:solidFill>
              <a:effectLst/>
              <a:uFillTx/>
              <a:latin typeface="Times New Roman"/>
            </a:endParaRPr>
          </a:p>
        </p:txBody>
      </p:sp>
      <p:pic>
        <p:nvPicPr>
          <p:cNvPr id="135" name="" descr=""/>
          <p:cNvPicPr/>
          <p:nvPr/>
        </p:nvPicPr>
        <p:blipFill>
          <a:blip r:embed="rId1"/>
          <a:stretch/>
        </p:blipFill>
        <p:spPr>
          <a:xfrm>
            <a:off x="5029200" y="1676520"/>
            <a:ext cx="3962520" cy="2489040"/>
          </a:xfrm>
          <a:prstGeom prst="rect">
            <a:avLst/>
          </a:prstGeom>
          <a:noFill/>
          <a:ln w="0">
            <a:noFill/>
          </a:ln>
        </p:spPr>
      </p:pic>
      <p:sp>
        <p:nvSpPr>
          <p:cNvPr id="136" name=""/>
          <p:cNvSpPr/>
          <p:nvPr/>
        </p:nvSpPr>
        <p:spPr>
          <a:xfrm>
            <a:off x="228600" y="4305240"/>
            <a:ext cx="8683560" cy="0"/>
          </a:xfrm>
          <a:prstGeom prst="line">
            <a:avLst/>
          </a:prstGeom>
          <a:ln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7" name=""/>
          <p:cNvSpPr/>
          <p:nvPr/>
        </p:nvSpPr>
        <p:spPr>
          <a:xfrm>
            <a:off x="4800600" y="1752480"/>
            <a:ext cx="0" cy="4648320"/>
          </a:xfrm>
          <a:prstGeom prst="line">
            <a:avLst/>
          </a:prstGeom>
          <a:ln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8" name=""/>
          <p:cNvSpPr/>
          <p:nvPr/>
        </p:nvSpPr>
        <p:spPr>
          <a:xfrm>
            <a:off x="3124080" y="990720"/>
            <a:ext cx="342900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ahoma"/>
              </a:rPr>
              <a:t>Forecast of Energy Demand</a:t>
            </a:r>
            <a:endParaRPr b="0" lang="en-US" sz="1800" strike="noStrike" u="none">
              <a:solidFill>
                <a:srgbClr val="000000"/>
              </a:solidFill>
              <a:effectLst/>
              <a:uFillTx/>
              <a:latin typeface="Times New Roman"/>
            </a:endParaRPr>
          </a:p>
        </p:txBody>
      </p:sp>
      <p:sp>
        <p:nvSpPr>
          <p:cNvPr id="139" name=""/>
          <p:cNvSpPr/>
          <p:nvPr/>
        </p:nvSpPr>
        <p:spPr>
          <a:xfrm>
            <a:off x="5334120" y="1447920"/>
            <a:ext cx="3352680" cy="261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ahoma"/>
              </a:rPr>
              <a:t>Annual Ontario Energy Demand - Normal Weather</a:t>
            </a:r>
            <a:endParaRPr b="0" lang="en-US" sz="1100" strike="noStrike" u="none">
              <a:solidFill>
                <a:srgbClr val="000000"/>
              </a:solidFill>
              <a:effectLst/>
              <a:uFillTx/>
              <a:latin typeface="Times New Roman"/>
            </a:endParaRPr>
          </a:p>
        </p:txBody>
      </p:sp>
      <p:pic>
        <p:nvPicPr>
          <p:cNvPr id="140" name="" descr=""/>
          <p:cNvPicPr/>
          <p:nvPr/>
        </p:nvPicPr>
        <p:blipFill>
          <a:blip r:embed="rId2"/>
          <a:stretch/>
        </p:blipFill>
        <p:spPr>
          <a:xfrm>
            <a:off x="152280" y="1752480"/>
            <a:ext cx="4496040" cy="2425680"/>
          </a:xfrm>
          <a:prstGeom prst="rect">
            <a:avLst/>
          </a:prstGeom>
          <a:noFill/>
          <a:ln w="0">
            <a:noFill/>
          </a:ln>
        </p:spPr>
      </p:pic>
      <p:sp>
        <p:nvSpPr>
          <p:cNvPr id="141" name=""/>
          <p:cNvSpPr/>
          <p:nvPr/>
        </p:nvSpPr>
        <p:spPr>
          <a:xfrm>
            <a:off x="0" y="1447920"/>
            <a:ext cx="4876920" cy="429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ahoma"/>
              </a:rPr>
              <a:t>Weekly System Peaks – Forecast (01-02), Actual (2000), Normalized (2000)</a:t>
            </a:r>
            <a:endParaRPr b="0" lang="en-US" sz="1100" strike="noStrike" u="none">
              <a:solidFill>
                <a:srgbClr val="000000"/>
              </a:solidFill>
              <a:effectLst/>
              <a:uFillTx/>
              <a:latin typeface="Times New Roman"/>
            </a:endParaRPr>
          </a:p>
        </p:txBody>
      </p:sp>
      <p:pic>
        <p:nvPicPr>
          <p:cNvPr id="142" name="" descr=""/>
          <p:cNvPicPr/>
          <p:nvPr/>
        </p:nvPicPr>
        <p:blipFill>
          <a:blip r:embed="rId3"/>
          <a:stretch/>
        </p:blipFill>
        <p:spPr>
          <a:xfrm>
            <a:off x="152280" y="4343400"/>
            <a:ext cx="4496040" cy="2209680"/>
          </a:xfrm>
          <a:prstGeom prst="rect">
            <a:avLst/>
          </a:prstGeom>
          <a:noFill/>
          <a:ln w="0">
            <a:noFill/>
          </a:ln>
        </p:spPr>
      </p:pic>
      <p:sp>
        <p:nvSpPr>
          <p:cNvPr id="143" name=""/>
          <p:cNvSpPr/>
          <p:nvPr/>
        </p:nvSpPr>
        <p:spPr>
          <a:xfrm>
            <a:off x="0" y="6643800"/>
            <a:ext cx="1905120" cy="2156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IMO: 18-month and 10-year outlook</a:t>
            </a:r>
            <a:endParaRPr b="0" lang="en-US" sz="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4" name="PlaceHolder 1"/>
          <p:cNvSpPr>
            <a:spLocks noGrp="1"/>
          </p:cNvSpPr>
          <p:nvPr>
            <p:ph type="title"/>
          </p:nvPr>
        </p:nvSpPr>
        <p:spPr>
          <a:xfrm>
            <a:off x="151920" y="226800"/>
            <a:ext cx="3800520" cy="61092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Ontario Demand</a:t>
            </a:r>
            <a:endParaRPr b="0" lang="en-US" sz="2400" strike="noStrike" u="none">
              <a:solidFill>
                <a:srgbClr val="000000"/>
              </a:solidFill>
              <a:effectLst/>
              <a:uFillTx/>
              <a:latin typeface="Arial"/>
            </a:endParaRPr>
          </a:p>
        </p:txBody>
      </p:sp>
      <p:sp>
        <p:nvSpPr>
          <p:cNvPr id="145" name="PlaceHolder 2"/>
          <p:cNvSpPr>
            <a:spLocks noGrp="1"/>
          </p:cNvSpPr>
          <p:nvPr>
            <p:ph/>
          </p:nvPr>
        </p:nvSpPr>
        <p:spPr>
          <a:xfrm>
            <a:off x="304560" y="3123720"/>
            <a:ext cx="6476760" cy="2210040"/>
          </a:xfrm>
          <a:prstGeom prst="rect">
            <a:avLst/>
          </a:prstGeom>
          <a:noFill/>
          <a:ln w="0">
            <a:noFill/>
          </a:ln>
        </p:spPr>
        <p:txBody>
          <a:bodyPr lIns="90000" rIns="90000" tIns="46800" bIns="46800" anchor="t">
            <a:normAutofit/>
          </a:bodyPr>
          <a:p>
            <a:pPr lvl="1" marL="914400" indent="-457200">
              <a:spcBef>
                <a:spcPts val="601"/>
              </a:spcBef>
              <a:buClr>
                <a:srgbClr val="000000"/>
              </a:buClr>
              <a:buFont typeface="Helvetica"/>
              <a:buAutoNum type="arabicPeriod"/>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Extent industrials are at risk for high prices</a:t>
            </a:r>
            <a:endParaRPr b="0" lang="en-US" sz="1600" strike="noStrike" u="none">
              <a:solidFill>
                <a:srgbClr val="000000"/>
              </a:solidFill>
              <a:effectLst/>
              <a:uFillTx/>
              <a:latin typeface="Arial"/>
            </a:endParaRPr>
          </a:p>
          <a:p>
            <a:pPr lvl="2" marL="1295280" indent="-380880">
              <a:spcBef>
                <a:spcPts val="601"/>
              </a:spcBef>
              <a:buClr>
                <a:srgbClr val="cc0099"/>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315 MW of interruptible load in ONT</a:t>
            </a:r>
            <a:endParaRPr b="0" lang="en-US" sz="1600" strike="noStrike" u="none">
              <a:solidFill>
                <a:srgbClr val="000000"/>
              </a:solidFill>
              <a:effectLst/>
              <a:uFillTx/>
              <a:latin typeface="Arial"/>
            </a:endParaRPr>
          </a:p>
          <a:p>
            <a:pPr lvl="2" marL="1295280" indent="-380880">
              <a:spcBef>
                <a:spcPts val="601"/>
              </a:spcBef>
              <a:buClr>
                <a:srgbClr val="cc0099"/>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Grand fathering of RTP1, SPP</a:t>
            </a:r>
            <a:endParaRPr b="0" lang="en-US" sz="1600" strike="noStrike" u="none">
              <a:solidFill>
                <a:srgbClr val="000000"/>
              </a:solidFill>
              <a:effectLst/>
              <a:uFillTx/>
              <a:latin typeface="Arial"/>
            </a:endParaRPr>
          </a:p>
          <a:p>
            <a:pPr lvl="2" marL="1295280" indent="-380880">
              <a:spcBef>
                <a:spcPts val="601"/>
              </a:spcBef>
              <a:buClr>
                <a:srgbClr val="cc0099"/>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MPMA (may still be perceived as 90% coverage)</a:t>
            </a:r>
            <a:endParaRPr b="0" lang="en-US" sz="1600" strike="noStrike" u="none">
              <a:solidFill>
                <a:srgbClr val="000000"/>
              </a:solidFill>
              <a:effectLst/>
              <a:uFillTx/>
              <a:latin typeface="Arial"/>
            </a:endParaRPr>
          </a:p>
          <a:p>
            <a:pPr lvl="1" marL="914400" indent="-457200">
              <a:spcBef>
                <a:spcPts val="601"/>
              </a:spcBef>
              <a:buClr>
                <a:srgbClr val="000000"/>
              </a:buClr>
              <a:buFont typeface="Helvetica"/>
              <a:buAutoNum type="arabicPeriod"/>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Time lag of industrials response to price signals</a:t>
            </a:r>
            <a:endParaRPr b="0" lang="en-US" sz="1600" strike="noStrike" u="none">
              <a:solidFill>
                <a:srgbClr val="000000"/>
              </a:solidFill>
              <a:effectLst/>
              <a:uFillTx/>
              <a:latin typeface="Arial"/>
            </a:endParaRPr>
          </a:p>
          <a:p>
            <a:pPr lvl="1" marL="914400" indent="-457200">
              <a:spcBef>
                <a:spcPts val="601"/>
              </a:spcBef>
              <a:buClr>
                <a:srgbClr val="000000"/>
              </a:buClr>
              <a:buFont typeface="Helvetica"/>
              <a:buAutoNum type="arabicPeriod"/>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Price levels of which people are willing to curtail their usage</a:t>
            </a:r>
            <a:endParaRPr b="0" lang="en-US" sz="1600" strike="noStrike" u="none">
              <a:solidFill>
                <a:srgbClr val="000000"/>
              </a:solidFill>
              <a:effectLst/>
              <a:uFillTx/>
              <a:latin typeface="Arial"/>
            </a:endParaRPr>
          </a:p>
        </p:txBody>
      </p:sp>
      <p:sp>
        <p:nvSpPr>
          <p:cNvPr id="146" name=""/>
          <p:cNvSpPr/>
          <p:nvPr/>
        </p:nvSpPr>
        <p:spPr>
          <a:xfrm>
            <a:off x="762120" y="2286000"/>
            <a:ext cx="7162560" cy="642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Key aspects of determining wholesale prices during period of tight supply are:</a:t>
            </a:r>
            <a:endParaRPr b="0" lang="en-US" sz="1800" strike="noStrike" u="none">
              <a:solidFill>
                <a:srgbClr val="000000"/>
              </a:solidFill>
              <a:effectLst/>
              <a:uFillTx/>
              <a:latin typeface="Times New Roman"/>
            </a:endParaRPr>
          </a:p>
        </p:txBody>
      </p:sp>
      <p:sp>
        <p:nvSpPr>
          <p:cNvPr id="147" name=""/>
          <p:cNvSpPr/>
          <p:nvPr/>
        </p:nvSpPr>
        <p:spPr>
          <a:xfrm>
            <a:off x="609480" y="5638680"/>
            <a:ext cx="8153640" cy="368280"/>
          </a:xfrm>
          <a:prstGeom prst="rect">
            <a:avLst/>
          </a:prstGeom>
          <a:gradFill rotWithShape="0">
            <a:gsLst>
              <a:gs pos="0">
                <a:srgbClr val="dddddd"/>
              </a:gs>
              <a:gs pos="100000">
                <a:srgbClr val="656565"/>
              </a:gs>
            </a:gsLst>
            <a:path path="rect">
              <a:fillToRect l="50000" t="50000" r="50000" b="50000"/>
            </a:path>
          </a:grad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ahoma"/>
              </a:rPr>
              <a:t>Ontario demand is expected to be very inelastic and price insensitive</a:t>
            </a:r>
            <a:endParaRPr b="0" lang="en-US" sz="1800" strike="noStrike" u="none">
              <a:solidFill>
                <a:srgbClr val="000000"/>
              </a:solidFill>
              <a:effectLst/>
              <a:uFillTx/>
              <a:latin typeface="Times New Roman"/>
            </a:endParaRPr>
          </a:p>
        </p:txBody>
      </p:sp>
      <p:sp>
        <p:nvSpPr>
          <p:cNvPr id="148" name=""/>
          <p:cNvSpPr/>
          <p:nvPr/>
        </p:nvSpPr>
        <p:spPr>
          <a:xfrm>
            <a:off x="762120" y="1600200"/>
            <a:ext cx="403848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0000"/>
                </a:solidFill>
                <a:effectLst/>
                <a:uFillTx/>
                <a:latin typeface="Tahoma"/>
              </a:rPr>
              <a:t>Elasticity of Marginal Demand</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9" name="PlaceHolder 1"/>
          <p:cNvSpPr>
            <a:spLocks noGrp="1"/>
          </p:cNvSpPr>
          <p:nvPr>
            <p:ph type="title"/>
          </p:nvPr>
        </p:nvSpPr>
        <p:spPr>
          <a:xfrm>
            <a:off x="152280" y="151920"/>
            <a:ext cx="777240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Ontario Supply</a:t>
            </a:r>
            <a:endParaRPr b="0" lang="en-US" sz="2400" strike="noStrike" u="none">
              <a:solidFill>
                <a:srgbClr val="000000"/>
              </a:solidFill>
              <a:effectLst/>
              <a:uFillTx/>
              <a:latin typeface="Arial"/>
            </a:endParaRPr>
          </a:p>
        </p:txBody>
      </p:sp>
      <p:sp>
        <p:nvSpPr>
          <p:cNvPr id="150" name="PlaceHolder 2"/>
          <p:cNvSpPr>
            <a:spLocks noGrp="1"/>
          </p:cNvSpPr>
          <p:nvPr>
            <p:ph/>
          </p:nvPr>
        </p:nvSpPr>
        <p:spPr>
          <a:xfrm>
            <a:off x="761760" y="1600200"/>
            <a:ext cx="7848360" cy="4952880"/>
          </a:xfrm>
          <a:prstGeom prst="rect">
            <a:avLst/>
          </a:prstGeom>
          <a:noFill/>
          <a:ln w="0">
            <a:noFill/>
          </a:ln>
        </p:spPr>
        <p:txBody>
          <a:bodyPr lIns="90000" rIns="90000" tIns="46800" bIns="46800" anchor="t">
            <a:normAutofit/>
          </a:bodyPr>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000000"/>
                </a:solidFill>
                <a:effectLst/>
                <a:uFillTx/>
                <a:latin typeface="Arial"/>
              </a:rPr>
              <a:t>Nuclear</a:t>
            </a:r>
            <a:endParaRPr b="1" lang="en-US" sz="1600" strike="noStrike" u="none">
              <a:solidFill>
                <a:srgbClr val="000000"/>
              </a:solidFill>
              <a:effectLst/>
              <a:uFillTx/>
              <a:latin typeface="Arial"/>
            </a:endParaRPr>
          </a:p>
          <a:p>
            <a:pPr marL="343080" indent="-343080">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OPG announced Pickering A would return starting Q2– 2002, 515 MW every 6 to 9 months</a:t>
            </a:r>
            <a:endParaRPr b="1" lang="en-US" sz="1200" strike="noStrike" u="none">
              <a:solidFill>
                <a:srgbClr val="000000"/>
              </a:solidFill>
              <a:effectLst/>
              <a:uFillTx/>
              <a:latin typeface="Arial"/>
            </a:endParaRPr>
          </a:p>
          <a:p>
            <a:pPr marL="343080" indent="-343080">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OPG’s timing assumes no significant environmental or community opposition and approval by AECB</a:t>
            </a:r>
            <a:endParaRPr b="1" lang="en-US" sz="1200" strike="noStrike" u="none">
              <a:solidFill>
                <a:srgbClr val="000000"/>
              </a:solidFill>
              <a:effectLst/>
              <a:uFillTx/>
              <a:latin typeface="Arial"/>
            </a:endParaRPr>
          </a:p>
          <a:p>
            <a:pPr marL="343080" indent="-343080">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Bruce Power has announced they are looking to bring back 2 units of Bruce A, 769 MW each, starting 2003</a:t>
            </a:r>
            <a:endParaRPr b="1" lang="en-US" sz="1200" strike="noStrike" u="none">
              <a:solidFill>
                <a:srgbClr val="000000"/>
              </a:solidFill>
              <a:effectLst/>
              <a:uFillTx/>
              <a:latin typeface="Arial"/>
            </a:endParaRPr>
          </a:p>
          <a:p>
            <a:pPr marL="343080" indent="-343080">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Bruce Power’s timing assumes no significant environmental or community opposition and approval by AECB</a:t>
            </a:r>
            <a:endParaRPr b="1" lang="en-US" sz="1200" strike="noStrike" u="none">
              <a:solidFill>
                <a:srgbClr val="000000"/>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000000"/>
                </a:solidFill>
                <a:effectLst/>
                <a:uFillTx/>
                <a:latin typeface="Arial"/>
              </a:rPr>
              <a:t>Fossil</a:t>
            </a:r>
            <a:endParaRPr b="1" lang="en-US" sz="1600" strike="noStrike" u="none">
              <a:solidFill>
                <a:srgbClr val="000000"/>
              </a:solidFill>
              <a:effectLst/>
              <a:uFillTx/>
              <a:latin typeface="Arial"/>
            </a:endParaRPr>
          </a:p>
          <a:p>
            <a:pPr marL="343080" indent="-343080">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Commencing January 1, 2001, all local coal and oil fired generation in Ontario will be subject to aggressive regulated emission caps for NO</a:t>
            </a:r>
            <a:r>
              <a:rPr b="1" lang="en-US" sz="1200" strike="noStrike" u="none" baseline="-25000">
                <a:solidFill>
                  <a:srgbClr val="000000"/>
                </a:solidFill>
                <a:effectLst/>
                <a:uFillTx/>
                <a:latin typeface="Arial"/>
              </a:rPr>
              <a:t>x</a:t>
            </a:r>
            <a:r>
              <a:rPr b="1" lang="en-US" sz="1200" strike="noStrike" u="none">
                <a:solidFill>
                  <a:srgbClr val="000000"/>
                </a:solidFill>
                <a:effectLst/>
                <a:uFillTx/>
                <a:latin typeface="Arial"/>
              </a:rPr>
              <a:t> and SO</a:t>
            </a:r>
            <a:r>
              <a:rPr b="1" lang="en-US" sz="1200" strike="noStrike" u="none" baseline="-25000">
                <a:solidFill>
                  <a:srgbClr val="000000"/>
                </a:solidFill>
                <a:effectLst/>
                <a:uFillTx/>
                <a:latin typeface="Arial"/>
              </a:rPr>
              <a:t>2</a:t>
            </a:r>
            <a:r>
              <a:rPr b="1" lang="en-US" sz="1200" strike="noStrike" u="none">
                <a:solidFill>
                  <a:srgbClr val="000000"/>
                </a:solidFill>
                <a:effectLst/>
                <a:uFillTx/>
                <a:latin typeface="Arial"/>
              </a:rPr>
              <a:t>:</a:t>
            </a:r>
            <a:endParaRPr b="1" lang="en-US" sz="1200" strike="noStrike" u="none">
              <a:solidFill>
                <a:srgbClr val="000000"/>
              </a:solidFill>
              <a:effectLst/>
              <a:uFillTx/>
              <a:latin typeface="Arial"/>
            </a:endParaRPr>
          </a:p>
          <a:p>
            <a:pPr lvl="1" marL="743040" indent="-285840">
              <a:spcBef>
                <a:spcPts val="451"/>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Annual cap for SO</a:t>
            </a:r>
            <a:r>
              <a:rPr b="0" lang="en-US" sz="1200" strike="noStrike" u="none" baseline="-25000">
                <a:solidFill>
                  <a:srgbClr val="000000"/>
                </a:solidFill>
                <a:effectLst/>
                <a:uFillTx/>
                <a:latin typeface="Arial"/>
              </a:rPr>
              <a:t>2</a:t>
            </a:r>
            <a:r>
              <a:rPr b="0" lang="en-US" sz="1200" strike="noStrike" u="none">
                <a:solidFill>
                  <a:srgbClr val="000000"/>
                </a:solidFill>
                <a:effectLst/>
                <a:uFillTx/>
                <a:latin typeface="Arial"/>
              </a:rPr>
              <a:t> of 157.5 kilotonnes/year (4.6 kg of SO</a:t>
            </a:r>
            <a:r>
              <a:rPr b="0" lang="en-US" sz="1200" strike="noStrike" u="none" baseline="-25000">
                <a:solidFill>
                  <a:srgbClr val="000000"/>
                </a:solidFill>
                <a:effectLst/>
                <a:uFillTx/>
                <a:latin typeface="Arial"/>
              </a:rPr>
              <a:t>2</a:t>
            </a:r>
            <a:r>
              <a:rPr b="0" lang="en-US" sz="1200" strike="noStrike" u="none">
                <a:solidFill>
                  <a:srgbClr val="000000"/>
                </a:solidFill>
                <a:effectLst/>
                <a:uFillTx/>
                <a:latin typeface="Arial"/>
              </a:rPr>
              <a:t> per MWh)</a:t>
            </a:r>
            <a:endParaRPr b="0" lang="en-US" sz="1200" strike="noStrike" u="none">
              <a:solidFill>
                <a:srgbClr val="000000"/>
              </a:solidFill>
              <a:effectLst/>
              <a:uFillTx/>
              <a:latin typeface="Arial"/>
            </a:endParaRPr>
          </a:p>
          <a:p>
            <a:pPr lvl="1" marL="743040" indent="-285840">
              <a:spcBef>
                <a:spcPts val="451"/>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Annual cap for NO</a:t>
            </a:r>
            <a:r>
              <a:rPr b="0" lang="en-US" sz="1200" strike="noStrike" u="none" baseline="-25000">
                <a:solidFill>
                  <a:srgbClr val="000000"/>
                </a:solidFill>
                <a:effectLst/>
                <a:uFillTx/>
                <a:latin typeface="Arial"/>
              </a:rPr>
              <a:t>x</a:t>
            </a:r>
            <a:r>
              <a:rPr b="0" lang="en-US" sz="1200" strike="noStrike" u="none">
                <a:solidFill>
                  <a:srgbClr val="000000"/>
                </a:solidFill>
                <a:effectLst/>
                <a:uFillTx/>
                <a:latin typeface="Arial"/>
              </a:rPr>
              <a:t> of 36 kilotonnes/year (1.3 kg NO</a:t>
            </a:r>
            <a:r>
              <a:rPr b="0" lang="en-US" sz="1200" strike="noStrike" u="none" baseline="-25000">
                <a:solidFill>
                  <a:srgbClr val="000000"/>
                </a:solidFill>
                <a:effectLst/>
                <a:uFillTx/>
                <a:latin typeface="Arial"/>
              </a:rPr>
              <a:t>x</a:t>
            </a:r>
            <a:r>
              <a:rPr b="0" lang="en-US" sz="1200" strike="noStrike" u="none">
                <a:solidFill>
                  <a:srgbClr val="000000"/>
                </a:solidFill>
                <a:effectLst/>
                <a:uFillTx/>
                <a:latin typeface="Arial"/>
              </a:rPr>
              <a:t> per MWh)</a:t>
            </a:r>
            <a:endParaRPr b="0" lang="en-US" sz="1200" strike="noStrike" u="none">
              <a:solidFill>
                <a:srgbClr val="000000"/>
              </a:solidFill>
              <a:effectLst/>
              <a:uFillTx/>
              <a:latin typeface="Arial"/>
            </a:endParaRPr>
          </a:p>
          <a:p>
            <a:pPr marL="343080" indent="-343080">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Emission limits have and will restrict OPG’s output from coal-fired generation</a:t>
            </a:r>
            <a:endParaRPr b="1" lang="en-US" sz="1200" strike="noStrike" u="none">
              <a:solidFill>
                <a:srgbClr val="000000"/>
              </a:solidFill>
              <a:effectLst/>
              <a:uFillTx/>
              <a:latin typeface="Arial"/>
            </a:endParaRPr>
          </a:p>
          <a:p>
            <a:pPr marL="343080" indent="-343080">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Ministry of the Environment has stated that Ontario is committed to meet or exceed U.S. Environmental Protection Agency emission standards</a:t>
            </a:r>
            <a:endParaRPr b="1" lang="en-US" sz="1200" strike="noStrike" u="none">
              <a:solidFill>
                <a:srgbClr val="000000"/>
              </a:solidFill>
              <a:effectLst/>
              <a:uFillTx/>
              <a:latin typeface="Arial"/>
            </a:endParaRPr>
          </a:p>
          <a:p>
            <a:pPr marL="343080" indent="-343080">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OPG initiated process to sell Lennox (oil/gas), Lakeview, Thunder Bay and Atikokan</a:t>
            </a:r>
            <a:endParaRPr b="1" lang="en-US" sz="1200" strike="noStrike" u="none">
              <a:solidFill>
                <a:srgbClr val="000000"/>
              </a:solidFill>
              <a:effectLst/>
              <a:uFillTx/>
              <a:latin typeface="Arial"/>
            </a:endParaRPr>
          </a:p>
          <a:p>
            <a:pPr marL="343080" indent="-343080">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Coal fired units expected to run more optimally once decontrolled (with the purchase of emission credits)</a:t>
            </a:r>
            <a:endParaRPr b="1" lang="en-US" sz="1200" strike="noStrike" u="none">
              <a:solidFill>
                <a:srgbClr val="000000"/>
              </a:solidFill>
              <a:effectLst/>
              <a:uFillTx/>
              <a:latin typeface="Arial"/>
            </a:endParaRPr>
          </a:p>
          <a:p>
            <a:pPr marL="343080" indent="-343080">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Lakeview committed to converting to natural gas by 2005</a:t>
            </a:r>
            <a:endParaRPr b="1" lang="en-US" sz="1200" strike="noStrike" u="none">
              <a:solidFill>
                <a:srgbClr val="000000"/>
              </a:solidFill>
              <a:effectLst/>
              <a:uFillTx/>
              <a:latin typeface="Arial"/>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1" name="PlaceHolder 1"/>
          <p:cNvSpPr>
            <a:spLocks noGrp="1"/>
          </p:cNvSpPr>
          <p:nvPr>
            <p:ph type="title"/>
          </p:nvPr>
        </p:nvSpPr>
        <p:spPr>
          <a:xfrm>
            <a:off x="151920" y="226800"/>
            <a:ext cx="3495960" cy="61092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Ontario Supply</a:t>
            </a:r>
            <a:endParaRPr b="0" lang="en-US" sz="2400" strike="noStrike" u="none">
              <a:solidFill>
                <a:srgbClr val="000000"/>
              </a:solidFill>
              <a:effectLst/>
              <a:uFillTx/>
              <a:latin typeface="Arial"/>
            </a:endParaRPr>
          </a:p>
        </p:txBody>
      </p:sp>
      <p:sp>
        <p:nvSpPr>
          <p:cNvPr id="152" name="PlaceHolder 2"/>
          <p:cNvSpPr>
            <a:spLocks noGrp="1"/>
          </p:cNvSpPr>
          <p:nvPr>
            <p:ph/>
          </p:nvPr>
        </p:nvSpPr>
        <p:spPr>
          <a:xfrm>
            <a:off x="761760" y="1905120"/>
            <a:ext cx="7543800" cy="4419360"/>
          </a:xfrm>
          <a:prstGeom prst="rect">
            <a:avLst/>
          </a:prstGeom>
          <a:noFill/>
          <a:ln w="0">
            <a:noFill/>
          </a:ln>
        </p:spPr>
        <p:txBody>
          <a:bodyPr lIns="90000" rIns="90000" tIns="46800" bIns="46800" anchor="t">
            <a:normAutofit/>
          </a:bodyPr>
          <a:p>
            <a:pPr marL="343080" indent="-343080">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Shoulder month on-peak prices to become more volatile</a:t>
            </a:r>
            <a:endParaRPr b="1" lang="en-US" sz="1600" strike="noStrike" u="none">
              <a:solidFill>
                <a:srgbClr val="000000"/>
              </a:solidFill>
              <a:effectLst/>
              <a:uFillTx/>
              <a:latin typeface="Arial"/>
            </a:endParaRPr>
          </a:p>
          <a:p>
            <a:pPr marL="343080" indent="-343080">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Lengthened coal outages are required for installation of selective catalytic reduction (SCR) equipment to meet NO</a:t>
            </a:r>
            <a:r>
              <a:rPr b="1" lang="en-US" sz="1600" strike="noStrike" u="none" baseline="-25000">
                <a:solidFill>
                  <a:srgbClr val="000000"/>
                </a:solidFill>
                <a:effectLst/>
                <a:uFillTx/>
                <a:latin typeface="Arial"/>
              </a:rPr>
              <a:t>x</a:t>
            </a:r>
            <a:r>
              <a:rPr b="1" lang="en-US" sz="1600" strike="noStrike" u="none">
                <a:solidFill>
                  <a:srgbClr val="000000"/>
                </a:solidFill>
                <a:effectLst/>
                <a:uFillTx/>
                <a:latin typeface="Arial"/>
              </a:rPr>
              <a:t> emission targets</a:t>
            </a:r>
            <a:endParaRPr b="1" lang="en-US" sz="1600" strike="noStrike" u="none">
              <a:solidFill>
                <a:srgbClr val="000000"/>
              </a:solidFill>
              <a:effectLst/>
              <a:uFillTx/>
              <a:latin typeface="Arial"/>
            </a:endParaRPr>
          </a:p>
          <a:p>
            <a:pPr marL="343080" indent="-343080">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Outages are expected to last 4-6 weeks, over and above normal maintenance</a:t>
            </a:r>
            <a:endParaRPr b="1" lang="en-US" sz="1600" strike="noStrike" u="none">
              <a:solidFill>
                <a:srgbClr val="000000"/>
              </a:solidFill>
              <a:effectLst/>
              <a:uFillTx/>
              <a:latin typeface="Arial"/>
            </a:endParaRPr>
          </a:p>
          <a:p>
            <a:pPr lvl="1" marL="743040" indent="-285840">
              <a:spcBef>
                <a:spcPts val="524"/>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OPG has a budget of $170 million for SCR’s and low NO</a:t>
            </a:r>
            <a:r>
              <a:rPr b="0" lang="en-US" sz="1400" strike="noStrike" u="none" baseline="-25000">
                <a:solidFill>
                  <a:srgbClr val="000000"/>
                </a:solidFill>
                <a:effectLst/>
                <a:uFillTx/>
                <a:latin typeface="Arial"/>
              </a:rPr>
              <a:t>x</a:t>
            </a:r>
            <a:r>
              <a:rPr b="0" lang="en-US" sz="1400" strike="noStrike" u="none">
                <a:solidFill>
                  <a:srgbClr val="000000"/>
                </a:solidFill>
                <a:effectLst/>
                <a:uFillTx/>
                <a:latin typeface="Arial"/>
              </a:rPr>
              <a:t> burners</a:t>
            </a:r>
            <a:endParaRPr b="0" lang="en-US" sz="1400" strike="noStrike" u="none">
              <a:solidFill>
                <a:srgbClr val="000000"/>
              </a:solidFill>
              <a:effectLst/>
              <a:uFillTx/>
              <a:latin typeface="Arial"/>
            </a:endParaRPr>
          </a:p>
          <a:p>
            <a:pPr lvl="1" marL="743040" indent="-285840">
              <a:spcBef>
                <a:spcPts val="524"/>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Project to run from 2002 to 2004</a:t>
            </a:r>
            <a:endParaRPr b="0" lang="en-US" sz="1400" strike="noStrike" u="none">
              <a:solidFill>
                <a:srgbClr val="000000"/>
              </a:solidFill>
              <a:effectLst/>
              <a:uFillTx/>
              <a:latin typeface="Arial"/>
            </a:endParaRPr>
          </a:p>
          <a:p>
            <a:pPr marL="343080" indent="-343080">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EPA offering early reduction credits for those who install before May 2003</a:t>
            </a:r>
            <a:endParaRPr b="1" lang="en-US" sz="1600" strike="noStrike" u="none">
              <a:solidFill>
                <a:srgbClr val="000000"/>
              </a:solidFill>
              <a:effectLst/>
              <a:uFillTx/>
              <a:latin typeface="Arial"/>
            </a:endParaRPr>
          </a:p>
          <a:p>
            <a:pPr marL="343080" indent="-343080">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Most outages planned during fall and spring periods because of lower demands and availability of surplus capacity from external resources</a:t>
            </a:r>
            <a:endParaRPr b="1" lang="en-US" sz="1600" strike="noStrike" u="none">
              <a:solidFill>
                <a:srgbClr val="000000"/>
              </a:solidFill>
              <a:effectLst/>
              <a:uFillTx/>
              <a:latin typeface="Arial"/>
            </a:endParaRPr>
          </a:p>
          <a:p>
            <a:pPr marL="343080" indent="-343080">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External generation up to 1000 MW outside peak demand periods expected to be available to bid into ONT market</a:t>
            </a:r>
            <a:endParaRPr b="1" lang="en-US" sz="1600" strike="noStrike" u="none">
              <a:solidFill>
                <a:srgbClr val="000000"/>
              </a:solidFill>
              <a:effectLst/>
              <a:uFillTx/>
              <a:latin typeface="Arial"/>
            </a:endParaRPr>
          </a:p>
          <a:p>
            <a:pPr marL="343080" indent="-343080">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No reliance placed upon external generating capacity in July and August</a:t>
            </a:r>
            <a:endParaRPr b="1" lang="en-US" sz="1600" strike="noStrike" u="none">
              <a:solidFill>
                <a:srgbClr val="000000"/>
              </a:solidFill>
              <a:effectLst/>
              <a:uFillTx/>
              <a:latin typeface="Arial"/>
            </a:endParaRPr>
          </a:p>
        </p:txBody>
      </p:sp>
      <p:sp>
        <p:nvSpPr>
          <p:cNvPr id="153" name=""/>
          <p:cNvSpPr/>
          <p:nvPr/>
        </p:nvSpPr>
        <p:spPr>
          <a:xfrm>
            <a:off x="228600" y="6553080"/>
            <a:ext cx="1523880" cy="2156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IMO: 18-month outlook (16)</a:t>
            </a:r>
            <a:endParaRPr b="0" lang="en-US" sz="800" strike="noStrike" u="none">
              <a:solidFill>
                <a:srgbClr val="000000"/>
              </a:solidFill>
              <a:effectLst/>
              <a:uFillTx/>
              <a:latin typeface="Times New Roman"/>
            </a:endParaRPr>
          </a:p>
        </p:txBody>
      </p:sp>
      <p:sp>
        <p:nvSpPr>
          <p:cNvPr id="154" name=""/>
          <p:cNvSpPr/>
          <p:nvPr/>
        </p:nvSpPr>
        <p:spPr>
          <a:xfrm>
            <a:off x="762120" y="1447920"/>
            <a:ext cx="289548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0000"/>
                </a:solidFill>
                <a:effectLst/>
                <a:uFillTx/>
                <a:latin typeface="Tahoma"/>
              </a:rPr>
              <a:t>Ontario Outages</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5" name="PlaceHolder 1"/>
          <p:cNvSpPr>
            <a:spLocks noGrp="1"/>
          </p:cNvSpPr>
          <p:nvPr>
            <p:ph type="title"/>
          </p:nvPr>
        </p:nvSpPr>
        <p:spPr>
          <a:xfrm>
            <a:off x="152280" y="226800"/>
            <a:ext cx="3724560" cy="61092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Ontario Supply</a:t>
            </a:r>
            <a:endParaRPr b="0" lang="en-US" sz="2400" strike="noStrike" u="none">
              <a:solidFill>
                <a:srgbClr val="000000"/>
              </a:solidFill>
              <a:effectLst/>
              <a:uFillTx/>
              <a:latin typeface="Arial"/>
            </a:endParaRPr>
          </a:p>
        </p:txBody>
      </p:sp>
      <p:sp>
        <p:nvSpPr>
          <p:cNvPr id="156" name="PlaceHolder 2"/>
          <p:cNvSpPr>
            <a:spLocks noGrp="1"/>
          </p:cNvSpPr>
          <p:nvPr>
            <p:ph/>
          </p:nvPr>
        </p:nvSpPr>
        <p:spPr>
          <a:xfrm>
            <a:off x="609120" y="2057040"/>
            <a:ext cx="7277400" cy="1182600"/>
          </a:xfrm>
          <a:prstGeom prst="rect">
            <a:avLst/>
          </a:prstGeom>
          <a:noFill/>
          <a:ln w="0">
            <a:noFill/>
          </a:ln>
        </p:spPr>
        <p:txBody>
          <a:bodyPr lIns="90000" rIns="90000" tIns="46800" bIns="46800" anchor="t">
            <a:normAutofit/>
          </a:bodyPr>
          <a:p>
            <a:pPr marL="343080" indent="-343080">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Hydro capacity </a:t>
            </a:r>
            <a:r>
              <a:rPr b="1" lang="en-US" sz="1600" strike="noStrike" u="none">
                <a:solidFill>
                  <a:srgbClr val="000000"/>
                </a:solidFill>
                <a:effectLst/>
                <a:uFillTx/>
                <a:latin typeface="Symbol"/>
                <a:ea typeface="Symbol"/>
              </a:rPr>
              <a:t></a:t>
            </a:r>
            <a:r>
              <a:rPr b="1" lang="en-US" sz="1600" strike="noStrike" u="none">
                <a:solidFill>
                  <a:srgbClr val="000000"/>
                </a:solidFill>
                <a:effectLst/>
                <a:uFillTx/>
                <a:latin typeface="Arial"/>
              </a:rPr>
              <a:t> 7,200 MW, limited to 6,600 MW winter peak (water &amp; diversity of supply – time lags for winter to flow from upstream plants to downstream plants)</a:t>
            </a:r>
            <a:endParaRPr b="1" lang="en-US" sz="1600" strike="noStrike" u="none">
              <a:solidFill>
                <a:srgbClr val="000000"/>
              </a:solidFill>
              <a:effectLst/>
              <a:uFillTx/>
              <a:latin typeface="Arial"/>
            </a:endParaRPr>
          </a:p>
          <a:p>
            <a:pPr marL="343080" indent="-343080">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Energy is not reliable and is predominantly used for optimizing</a:t>
            </a:r>
            <a:endParaRPr b="1" lang="en-US" sz="1600" strike="noStrike" u="none">
              <a:solidFill>
                <a:srgbClr val="000000"/>
              </a:solidFill>
              <a:effectLst/>
              <a:uFillTx/>
              <a:latin typeface="Arial"/>
            </a:endParaRPr>
          </a:p>
        </p:txBody>
      </p:sp>
      <p:sp>
        <p:nvSpPr>
          <p:cNvPr id="157" name=""/>
          <p:cNvSpPr/>
          <p:nvPr/>
        </p:nvSpPr>
        <p:spPr>
          <a:xfrm>
            <a:off x="762120" y="1523880"/>
            <a:ext cx="304776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0000"/>
                </a:solidFill>
                <a:effectLst/>
                <a:uFillTx/>
                <a:latin typeface="Tahoma"/>
              </a:rPr>
              <a:t>Hydroelectric Supply</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8" name="PlaceHolder 1"/>
          <p:cNvSpPr>
            <a:spLocks noGrp="1"/>
          </p:cNvSpPr>
          <p:nvPr>
            <p:ph type="title"/>
          </p:nvPr>
        </p:nvSpPr>
        <p:spPr>
          <a:xfrm>
            <a:off x="152280" y="151920"/>
            <a:ext cx="524376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Ontario Supply</a:t>
            </a:r>
            <a:endParaRPr b="0" lang="en-US" sz="2400" strike="noStrike" u="none">
              <a:solidFill>
                <a:srgbClr val="000000"/>
              </a:solidFill>
              <a:effectLst/>
              <a:uFillTx/>
              <a:latin typeface="Arial"/>
            </a:endParaRPr>
          </a:p>
        </p:txBody>
      </p:sp>
      <p:sp>
        <p:nvSpPr>
          <p:cNvPr id="159" name=""/>
          <p:cNvSpPr/>
          <p:nvPr/>
        </p:nvSpPr>
        <p:spPr>
          <a:xfrm>
            <a:off x="685800" y="1600200"/>
            <a:ext cx="403848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0000"/>
                </a:solidFill>
                <a:effectLst/>
                <a:uFillTx/>
                <a:latin typeface="Tahoma"/>
              </a:rPr>
              <a:t>Marginal Cost of Supply </a:t>
            </a:r>
            <a:endParaRPr b="0" lang="en-US" sz="2000" strike="noStrike" u="none">
              <a:solidFill>
                <a:srgbClr val="000000"/>
              </a:solidFill>
              <a:effectLst/>
              <a:uFillTx/>
              <a:latin typeface="Times New Roman"/>
            </a:endParaRPr>
          </a:p>
        </p:txBody>
      </p:sp>
      <p:pic>
        <p:nvPicPr>
          <p:cNvPr id="160" name="" descr=""/>
          <p:cNvPicPr/>
          <p:nvPr/>
        </p:nvPicPr>
        <p:blipFill>
          <a:blip r:embed="rId1"/>
          <a:stretch/>
        </p:blipFill>
        <p:spPr>
          <a:xfrm>
            <a:off x="0" y="2209680"/>
            <a:ext cx="9144000" cy="3505320"/>
          </a:xfrm>
          <a:prstGeom prst="rect">
            <a:avLst/>
          </a:prstGeom>
          <a:noFill/>
          <a:ln w="0">
            <a:noFill/>
          </a:ln>
        </p:spPr>
      </p:pic>
      <p:sp>
        <p:nvSpPr>
          <p:cNvPr id="161" name=""/>
          <p:cNvSpPr/>
          <p:nvPr/>
        </p:nvSpPr>
        <p:spPr>
          <a:xfrm>
            <a:off x="380880" y="5918040"/>
            <a:ext cx="815364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Update 1/25/02: Gas prices have now fallen to levels where Ontario’s Oil/Gas units have VC equal or lower than OPG’s less efficient Coal Units.</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2" name="PlaceHolder 1"/>
          <p:cNvSpPr>
            <a:spLocks noGrp="1"/>
          </p:cNvSpPr>
          <p:nvPr>
            <p:ph type="title"/>
          </p:nvPr>
        </p:nvSpPr>
        <p:spPr>
          <a:xfrm>
            <a:off x="228600" y="226800"/>
            <a:ext cx="5548320" cy="60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Interconnected Markets</a:t>
            </a:r>
            <a:endParaRPr b="0" lang="en-US" sz="2400" strike="noStrike" u="none">
              <a:solidFill>
                <a:srgbClr val="000000"/>
              </a:solidFill>
              <a:effectLst/>
              <a:uFillTx/>
              <a:latin typeface="Arial"/>
            </a:endParaRPr>
          </a:p>
        </p:txBody>
      </p:sp>
      <p:pic>
        <p:nvPicPr>
          <p:cNvPr id="163" name="" descr=""/>
          <p:cNvPicPr/>
          <p:nvPr/>
        </p:nvPicPr>
        <p:blipFill>
          <a:blip r:embed="rId1"/>
          <a:srcRect l="0" t="4355" r="0" b="0"/>
          <a:stretch/>
        </p:blipFill>
        <p:spPr>
          <a:xfrm>
            <a:off x="1219320" y="2133720"/>
            <a:ext cx="6400800" cy="4241520"/>
          </a:xfrm>
          <a:prstGeom prst="rect">
            <a:avLst/>
          </a:prstGeom>
          <a:noFill/>
          <a:ln w="9360">
            <a:solidFill>
              <a:srgbClr val="000000"/>
            </a:solidFill>
            <a:miter/>
          </a:ln>
        </p:spPr>
      </p:pic>
      <p:sp>
        <p:nvSpPr>
          <p:cNvPr id="164" name=""/>
          <p:cNvSpPr/>
          <p:nvPr/>
        </p:nvSpPr>
        <p:spPr>
          <a:xfrm>
            <a:off x="228600" y="6553080"/>
            <a:ext cx="1523880" cy="2156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IMO: 18-month outlook (51)</a:t>
            </a:r>
            <a:endParaRPr b="0" lang="en-US" sz="800" strike="noStrike" u="none">
              <a:solidFill>
                <a:srgbClr val="000000"/>
              </a:solidFill>
              <a:effectLst/>
              <a:uFillTx/>
              <a:latin typeface="Times New Roman"/>
            </a:endParaRPr>
          </a:p>
        </p:txBody>
      </p:sp>
      <p:sp>
        <p:nvSpPr>
          <p:cNvPr id="165" name=""/>
          <p:cNvSpPr/>
          <p:nvPr/>
        </p:nvSpPr>
        <p:spPr>
          <a:xfrm>
            <a:off x="685800" y="1523880"/>
            <a:ext cx="731520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0000"/>
                </a:solidFill>
                <a:effectLst/>
                <a:uFillTx/>
                <a:latin typeface="Tahoma"/>
              </a:rPr>
              <a:t>Ontario’s Internal Zones and External Interconnections</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PlaceHolder 1"/>
          <p:cNvSpPr>
            <a:spLocks noGrp="1"/>
          </p:cNvSpPr>
          <p:nvPr>
            <p:ph type="title"/>
          </p:nvPr>
        </p:nvSpPr>
        <p:spPr>
          <a:xfrm>
            <a:off x="152280" y="151920"/>
            <a:ext cx="777240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What’s Critical?</a:t>
            </a:r>
            <a:endParaRPr b="0" lang="en-US" sz="2400" strike="noStrike" u="none">
              <a:solidFill>
                <a:srgbClr val="000000"/>
              </a:solidFill>
              <a:effectLst/>
              <a:uFillTx/>
              <a:latin typeface="Arial"/>
            </a:endParaRPr>
          </a:p>
        </p:txBody>
      </p:sp>
      <p:sp>
        <p:nvSpPr>
          <p:cNvPr id="20" name="PlaceHolder 2"/>
          <p:cNvSpPr>
            <a:spLocks noGrp="1"/>
          </p:cNvSpPr>
          <p:nvPr>
            <p:ph/>
          </p:nvPr>
        </p:nvSpPr>
        <p:spPr>
          <a:xfrm>
            <a:off x="152280" y="1066680"/>
            <a:ext cx="8839440" cy="5562720"/>
          </a:xfrm>
          <a:prstGeom prst="rect">
            <a:avLst/>
          </a:prstGeom>
          <a:noFill/>
          <a:ln w="0">
            <a:noFill/>
          </a:ln>
        </p:spPr>
        <p:txBody>
          <a:bodyPr lIns="90000" rIns="90000" tIns="46800" bIns="46800" anchor="t">
            <a:normAutofit/>
          </a:bodyPr>
          <a:p>
            <a:pPr marL="343080" indent="-343080">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Worst case scenario: it will take six months after market-opening (ie. until Nov/02) to get a wholesaler license and register as a wholesale market participant with the IMO</a:t>
            </a:r>
            <a:endParaRPr b="1" lang="en-US" sz="1600" strike="noStrike" u="none">
              <a:solidFill>
                <a:srgbClr val="000000"/>
              </a:solidFill>
              <a:effectLst/>
              <a:uFillTx/>
              <a:latin typeface="Arial"/>
            </a:endParaRPr>
          </a:p>
          <a:p>
            <a:pPr lvl="1" marL="743040" indent="-285840">
              <a:spcBef>
                <a:spcPts val="524"/>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May be mitigated by assigning Enron’s current licenses. Coordinate with Rob Hemstock.</a:t>
            </a:r>
            <a:endParaRPr b="0" lang="en-US" sz="1400" strike="noStrike" u="none">
              <a:solidFill>
                <a:srgbClr val="000000"/>
              </a:solidFill>
              <a:effectLst/>
              <a:uFillTx/>
              <a:latin typeface="Arial"/>
            </a:endParaRPr>
          </a:p>
          <a:p>
            <a:pPr marL="343080" indent="-343080">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What does this mean?</a:t>
            </a:r>
            <a:endParaRPr b="1" lang="en-US" sz="1600" strike="noStrike" u="none">
              <a:solidFill>
                <a:srgbClr val="000000"/>
              </a:solidFill>
              <a:effectLst/>
              <a:uFillTx/>
              <a:latin typeface="Arial"/>
            </a:endParaRPr>
          </a:p>
          <a:p>
            <a:pPr lvl="1" marL="743040" indent="-285840">
              <a:spcBef>
                <a:spcPts val="524"/>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Limits our ability to participate in the physical market and to execute physical bilateral contracts</a:t>
            </a:r>
            <a:endParaRPr b="0" lang="en-US" sz="1400" strike="noStrike" u="none">
              <a:solidFill>
                <a:srgbClr val="000000"/>
              </a:solidFill>
              <a:effectLst/>
              <a:uFillTx/>
              <a:latin typeface="Arial"/>
            </a:endParaRPr>
          </a:p>
          <a:p>
            <a:pPr lvl="1" marL="743040" indent="-285840">
              <a:spcBef>
                <a:spcPts val="524"/>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Specifically, on the trading side, limits capacity to take advantage of FTR (transmission rights) and export arbitrage opportunities</a:t>
            </a:r>
            <a:endParaRPr b="0" lang="en-US" sz="1400" strike="noStrike" u="none">
              <a:solidFill>
                <a:srgbClr val="000000"/>
              </a:solidFill>
              <a:effectLst/>
              <a:uFillTx/>
              <a:latin typeface="Arial"/>
            </a:endParaRPr>
          </a:p>
          <a:p>
            <a:pPr lvl="1" marL="743040" indent="-285840">
              <a:spcBef>
                <a:spcPts val="524"/>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Specifically, on the origination side, this may be problematic wrt. relatively higher prudential requirements (with the IMO) for customers, operations (systems) not ready to handle financial contracts, more difficult renegotiation of EPAs (Domtar, Atlantic Packaging, Ivaco) – ISDA vs. Physical Bilateral and resulting effect on price, time-to-market</a:t>
            </a:r>
            <a:endParaRPr b="0" lang="en-US" sz="1400" strike="noStrike" u="none">
              <a:solidFill>
                <a:srgbClr val="000000"/>
              </a:solidFill>
              <a:effectLst/>
              <a:uFillTx/>
              <a:latin typeface="Arial"/>
            </a:endParaRPr>
          </a:p>
          <a:p>
            <a:pPr marL="343080" indent="-343080">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Will require retail license for embedded customers (&gt;= 2 mo. lead time)</a:t>
            </a:r>
            <a:endParaRPr b="1" lang="en-US" sz="1600" strike="noStrike" u="none">
              <a:solidFill>
                <a:srgbClr val="000000"/>
              </a:solidFill>
              <a:effectLst/>
              <a:uFillTx/>
              <a:latin typeface="Arial"/>
            </a:endParaRPr>
          </a:p>
          <a:p>
            <a:pPr lvl="1" marL="743040" indent="-285840">
              <a:spcBef>
                <a:spcPts val="524"/>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Again may be mitigated by assigning Enron Direct license</a:t>
            </a:r>
            <a:endParaRPr b="0" lang="en-US" sz="1400" strike="noStrike" u="none">
              <a:solidFill>
                <a:srgbClr val="000000"/>
              </a:solidFill>
              <a:effectLst/>
              <a:uFillTx/>
              <a:latin typeface="Arial"/>
            </a:endParaRPr>
          </a:p>
          <a:p>
            <a:pPr marL="343080" indent="-343080">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OEFC (NUG) Contract Manager position is invaluable to both trading and origination:</a:t>
            </a:r>
            <a:endParaRPr b="1" lang="en-US" sz="1600" strike="noStrike" u="none">
              <a:solidFill>
                <a:srgbClr val="000000"/>
              </a:solidFill>
              <a:effectLst/>
              <a:uFillTx/>
              <a:latin typeface="Arial"/>
            </a:endParaRPr>
          </a:p>
          <a:p>
            <a:pPr lvl="1" marL="743040" indent="-285840">
              <a:spcBef>
                <a:spcPts val="524"/>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Market information</a:t>
            </a:r>
            <a:endParaRPr b="0" lang="en-US" sz="1400" strike="noStrike" u="none">
              <a:solidFill>
                <a:srgbClr val="000000"/>
              </a:solidFill>
              <a:effectLst/>
              <a:uFillTx/>
              <a:latin typeface="Arial"/>
            </a:endParaRPr>
          </a:p>
          <a:p>
            <a:pPr lvl="1" marL="743040" indent="-285840">
              <a:spcBef>
                <a:spcPts val="524"/>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Supply/Portfolio management (pseudo-long position)</a:t>
            </a:r>
            <a:endParaRPr b="0" lang="en-US" sz="1400" strike="noStrike" u="none">
              <a:solidFill>
                <a:srgbClr val="000000"/>
              </a:solidFill>
              <a:effectLst/>
              <a:uFillTx/>
              <a:latin typeface="Arial"/>
            </a:endParaRPr>
          </a:p>
          <a:p>
            <a:pPr lvl="1" marL="743040" indent="-285840">
              <a:spcBef>
                <a:spcPts val="524"/>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Incremental cash flow</a:t>
            </a:r>
            <a:endParaRPr b="0" lang="en-US" sz="1400" strike="noStrike" u="none">
              <a:solidFill>
                <a:srgbClr val="000000"/>
              </a:solidFill>
              <a:effectLst/>
              <a:uFillTx/>
              <a:latin typeface="Arial"/>
            </a:endParaRPr>
          </a:p>
          <a:p>
            <a:pPr lvl="1" marL="743040" indent="-285840">
              <a:spcBef>
                <a:spcPts val="524"/>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Credibility in the marketplace/selling point (immediate supply)</a:t>
            </a:r>
            <a:endParaRPr b="0" lang="en-US" sz="1400" strike="noStrike" u="none">
              <a:solidFill>
                <a:srgbClr val="000000"/>
              </a:solidFill>
              <a:effectLst/>
              <a:uFillTx/>
              <a:latin typeface="Arial"/>
            </a:endParaRPr>
          </a:p>
          <a:p>
            <a:pPr marL="343080" indent="-343080">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ENERconnect valuable for settlement synergies</a:t>
            </a:r>
            <a:endParaRPr b="1" lang="en-US" sz="1600" strike="noStrike" u="none">
              <a:solidFill>
                <a:srgbClr val="000000"/>
              </a:solidFill>
              <a:effectLst/>
              <a:uFillTx/>
              <a:latin typeface="Arial"/>
            </a:endParaRPr>
          </a:p>
          <a:p>
            <a:pPr lvl="1" marL="743040" indent="-285840">
              <a:spcBef>
                <a:spcPts val="524"/>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FC recovery, marketing services to wholesale customers</a:t>
            </a:r>
            <a:endParaRPr b="0" lang="en-US" sz="1400" strike="noStrike" u="none">
              <a:solidFill>
                <a:srgbClr val="000000"/>
              </a:solidFill>
              <a:effectLst/>
              <a:uFillTx/>
              <a:latin typeface="Arial"/>
            </a:endParaRPr>
          </a:p>
          <a:p>
            <a:pPr lvl="1" marL="743040" indent="0">
              <a:spcBef>
                <a:spcPts val="52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6" name="PlaceHolder 1"/>
          <p:cNvSpPr>
            <a:spLocks noGrp="1"/>
          </p:cNvSpPr>
          <p:nvPr>
            <p:ph type="title"/>
          </p:nvPr>
        </p:nvSpPr>
        <p:spPr>
          <a:xfrm>
            <a:off x="152280" y="151920"/>
            <a:ext cx="5167440" cy="6778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Interconnected Markets</a:t>
            </a:r>
            <a:endParaRPr b="0" lang="en-US" sz="2400" strike="noStrike" u="none">
              <a:solidFill>
                <a:srgbClr val="000000"/>
              </a:solidFill>
              <a:effectLst/>
              <a:uFillTx/>
              <a:latin typeface="Arial"/>
            </a:endParaRPr>
          </a:p>
        </p:txBody>
      </p:sp>
      <p:sp>
        <p:nvSpPr>
          <p:cNvPr id="167" name=""/>
          <p:cNvSpPr/>
          <p:nvPr/>
        </p:nvSpPr>
        <p:spPr>
          <a:xfrm>
            <a:off x="457200" y="6019920"/>
            <a:ext cx="8153280" cy="337680"/>
          </a:xfrm>
          <a:prstGeom prst="rect">
            <a:avLst/>
          </a:prstGeom>
          <a:gradFill rotWithShape="0">
            <a:gsLst>
              <a:gs pos="0">
                <a:srgbClr val="c0c0c0"/>
              </a:gs>
              <a:gs pos="100000">
                <a:srgbClr val="909090"/>
              </a:gs>
            </a:gsLst>
            <a:path path="rect">
              <a:fillToRect l="50000" t="50000" r="50000" b="50000"/>
            </a:path>
          </a:grad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Ontario will trade as one piece of a much larger interconnected North-East market </a:t>
            </a:r>
            <a:endParaRPr b="0" lang="en-US" sz="1600" strike="noStrike" u="none">
              <a:solidFill>
                <a:srgbClr val="000000"/>
              </a:solidFill>
              <a:effectLst/>
              <a:uFillTx/>
              <a:latin typeface="Times New Roman"/>
            </a:endParaRPr>
          </a:p>
        </p:txBody>
      </p:sp>
      <p:pic>
        <p:nvPicPr>
          <p:cNvPr id="168" name="" descr=""/>
          <p:cNvPicPr/>
          <p:nvPr/>
        </p:nvPicPr>
        <p:blipFill>
          <a:blip r:embed="rId1"/>
          <a:stretch/>
        </p:blipFill>
        <p:spPr>
          <a:xfrm>
            <a:off x="1066680" y="2133720"/>
            <a:ext cx="4572000" cy="3200400"/>
          </a:xfrm>
          <a:prstGeom prst="rect">
            <a:avLst/>
          </a:prstGeom>
          <a:noFill/>
          <a:ln w="0">
            <a:noFill/>
          </a:ln>
        </p:spPr>
      </p:pic>
      <p:sp>
        <p:nvSpPr>
          <p:cNvPr id="169" name=""/>
          <p:cNvSpPr/>
          <p:nvPr/>
        </p:nvSpPr>
        <p:spPr>
          <a:xfrm>
            <a:off x="2743200" y="3962520"/>
            <a:ext cx="228600" cy="380880"/>
          </a:xfrm>
          <a:prstGeom prst="upDownArrow">
            <a:avLst>
              <a:gd name="adj1" fmla="val 50000"/>
              <a:gd name="adj2" fmla="val 33169"/>
            </a:avLst>
          </a:prstGeom>
          <a:solidFill>
            <a:srgbClr val="00cc99"/>
          </a:solidFill>
          <a:ln cap="sq"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0" name=""/>
          <p:cNvSpPr/>
          <p:nvPr/>
        </p:nvSpPr>
        <p:spPr>
          <a:xfrm>
            <a:off x="4952880" y="4572000"/>
            <a:ext cx="228600" cy="380880"/>
          </a:xfrm>
          <a:prstGeom prst="upDownArrow">
            <a:avLst>
              <a:gd name="adj1" fmla="val 50000"/>
              <a:gd name="adj2" fmla="val 33169"/>
            </a:avLst>
          </a:prstGeom>
          <a:solidFill>
            <a:srgbClr val="00cc99"/>
          </a:solidFill>
          <a:ln cap="sq"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1" name=""/>
          <p:cNvSpPr/>
          <p:nvPr/>
        </p:nvSpPr>
        <p:spPr>
          <a:xfrm>
            <a:off x="1752480" y="3657600"/>
            <a:ext cx="228600" cy="380880"/>
          </a:xfrm>
          <a:prstGeom prst="upDownArrow">
            <a:avLst>
              <a:gd name="adj1" fmla="val 50000"/>
              <a:gd name="adj2" fmla="val 33169"/>
            </a:avLst>
          </a:prstGeom>
          <a:solidFill>
            <a:srgbClr val="00cc99"/>
          </a:solidFill>
          <a:ln cap="sq"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2" name=""/>
          <p:cNvSpPr/>
          <p:nvPr/>
        </p:nvSpPr>
        <p:spPr>
          <a:xfrm>
            <a:off x="3886200" y="3505320"/>
            <a:ext cx="457200" cy="304560"/>
          </a:xfrm>
          <a:prstGeom prst="leftRightArrow">
            <a:avLst>
              <a:gd name="adj1" fmla="val 50000"/>
              <a:gd name="adj2" fmla="val 29885"/>
            </a:avLst>
          </a:prstGeom>
          <a:solidFill>
            <a:srgbClr val="00cc99"/>
          </a:solidFill>
          <a:ln cap="sq"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3" name=""/>
          <p:cNvSpPr/>
          <p:nvPr/>
        </p:nvSpPr>
        <p:spPr>
          <a:xfrm>
            <a:off x="838080" y="3352680"/>
            <a:ext cx="457200" cy="304920"/>
          </a:xfrm>
          <a:prstGeom prst="leftRightArrow">
            <a:avLst>
              <a:gd name="adj1" fmla="val 50000"/>
              <a:gd name="adj2" fmla="val 29849"/>
            </a:avLst>
          </a:prstGeom>
          <a:solidFill>
            <a:srgbClr val="00cc99"/>
          </a:solidFill>
          <a:ln cap="sq"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4" name=""/>
          <p:cNvSpPr/>
          <p:nvPr/>
        </p:nvSpPr>
        <p:spPr>
          <a:xfrm>
            <a:off x="1676520" y="2971800"/>
            <a:ext cx="1066680" cy="6836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808080"/>
                </a:solidFill>
                <a:effectLst/>
                <a:uFillTx/>
                <a:latin typeface="Times New Roman"/>
              </a:rPr>
              <a:t>Minnesota:</a:t>
            </a:r>
            <a:endParaRPr b="0" lang="en-US" sz="1200" strike="noStrike" u="none">
              <a:solidFill>
                <a:srgbClr val="000000"/>
              </a:solidFill>
              <a:effectLst/>
              <a:uFillTx/>
              <a:latin typeface="Times New Roman"/>
            </a:endParaRPr>
          </a:p>
          <a:p>
            <a:pPr>
              <a:lnSpc>
                <a:spcPct val="8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808080"/>
                </a:solidFill>
                <a:effectLst/>
                <a:uFillTx/>
                <a:latin typeface="Times New Roman"/>
              </a:rPr>
              <a:t>In 100 MW</a:t>
            </a:r>
            <a:endParaRPr b="0" lang="en-US" sz="1200" strike="noStrike" u="none">
              <a:solidFill>
                <a:srgbClr val="000000"/>
              </a:solidFill>
              <a:effectLst/>
              <a:uFillTx/>
              <a:latin typeface="Times New Roman"/>
            </a:endParaRPr>
          </a:p>
          <a:p>
            <a:pPr>
              <a:lnSpc>
                <a:spcPct val="8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808080"/>
                </a:solidFill>
                <a:effectLst/>
                <a:uFillTx/>
                <a:latin typeface="Times New Roman"/>
              </a:rPr>
              <a:t>Out 150 MW</a:t>
            </a:r>
            <a:endParaRPr b="0" lang="en-US" sz="1200" strike="noStrike" u="none">
              <a:solidFill>
                <a:srgbClr val="000000"/>
              </a:solidFill>
              <a:effectLst/>
              <a:uFillTx/>
              <a:latin typeface="Times New Roman"/>
            </a:endParaRPr>
          </a:p>
        </p:txBody>
      </p:sp>
      <p:sp>
        <p:nvSpPr>
          <p:cNvPr id="175" name=""/>
          <p:cNvSpPr/>
          <p:nvPr/>
        </p:nvSpPr>
        <p:spPr>
          <a:xfrm>
            <a:off x="2057400" y="4343400"/>
            <a:ext cx="1828800" cy="10904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808080"/>
                </a:solidFill>
                <a:effectLst/>
                <a:uFillTx/>
                <a:latin typeface="Times New Roman"/>
              </a:rPr>
              <a:t>Michigan:</a:t>
            </a:r>
            <a:endParaRPr b="0" lang="en-US" sz="1200" strike="noStrike" u="none">
              <a:solidFill>
                <a:srgbClr val="000000"/>
              </a:solidFill>
              <a:effectLst/>
              <a:uFillTx/>
              <a:latin typeface="Times New Roman"/>
            </a:endParaRPr>
          </a:p>
          <a:p>
            <a:pPr>
              <a:lnSpc>
                <a:spcPct val="8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808080"/>
                </a:solidFill>
                <a:effectLst/>
                <a:uFillTx/>
                <a:latin typeface="Times New Roman"/>
              </a:rPr>
              <a:t>In 1650 MW (Summer)</a:t>
            </a:r>
            <a:endParaRPr b="0" lang="en-US" sz="1200" strike="noStrike" u="none">
              <a:solidFill>
                <a:srgbClr val="000000"/>
              </a:solidFill>
              <a:effectLst/>
              <a:uFillTx/>
              <a:latin typeface="Times New Roman"/>
            </a:endParaRPr>
          </a:p>
          <a:p>
            <a:pPr>
              <a:lnSpc>
                <a:spcPct val="8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808080"/>
                </a:solidFill>
                <a:effectLst/>
                <a:uFillTx/>
                <a:latin typeface="Times New Roman"/>
              </a:rPr>
              <a:t>Out 2450 MW (Summer)</a:t>
            </a:r>
            <a:endParaRPr b="0" lang="en-US" sz="1200" strike="noStrike" u="none">
              <a:solidFill>
                <a:srgbClr val="000000"/>
              </a:solidFill>
              <a:effectLst/>
              <a:uFillTx/>
              <a:latin typeface="Times New Roman"/>
            </a:endParaRPr>
          </a:p>
          <a:p>
            <a:pPr>
              <a:lnSpc>
                <a:spcPct val="8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808080"/>
                </a:solidFill>
                <a:effectLst/>
                <a:uFillTx/>
                <a:latin typeface="Times New Roman"/>
              </a:rPr>
              <a:t>In 1750 (Winter)</a:t>
            </a:r>
            <a:endParaRPr b="0" lang="en-US" sz="1200" strike="noStrike" u="none">
              <a:solidFill>
                <a:srgbClr val="000000"/>
              </a:solidFill>
              <a:effectLst/>
              <a:uFillTx/>
              <a:latin typeface="Times New Roman"/>
            </a:endParaRPr>
          </a:p>
          <a:p>
            <a:pPr>
              <a:lnSpc>
                <a:spcPct val="8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808080"/>
                </a:solidFill>
                <a:effectLst/>
                <a:uFillTx/>
                <a:latin typeface="Times New Roman"/>
              </a:rPr>
              <a:t>Out 2700 (Winter)</a:t>
            </a:r>
            <a:endParaRPr b="0" lang="en-US" sz="1200" strike="noStrike" u="none">
              <a:solidFill>
                <a:srgbClr val="000000"/>
              </a:solidFill>
              <a:effectLst/>
              <a:uFillTx/>
              <a:latin typeface="Times New Roman"/>
            </a:endParaRPr>
          </a:p>
        </p:txBody>
      </p:sp>
      <p:sp>
        <p:nvSpPr>
          <p:cNvPr id="176" name=""/>
          <p:cNvSpPr/>
          <p:nvPr/>
        </p:nvSpPr>
        <p:spPr>
          <a:xfrm>
            <a:off x="4191120" y="2743200"/>
            <a:ext cx="1218960" cy="6836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808080"/>
                </a:solidFill>
                <a:effectLst/>
                <a:uFillTx/>
                <a:latin typeface="Times New Roman"/>
              </a:rPr>
              <a:t>Hydro Quebec:</a:t>
            </a:r>
            <a:endParaRPr b="0" lang="en-US" sz="1200" strike="noStrike" u="none">
              <a:solidFill>
                <a:srgbClr val="000000"/>
              </a:solidFill>
              <a:effectLst/>
              <a:uFillTx/>
              <a:latin typeface="Times New Roman"/>
            </a:endParaRPr>
          </a:p>
          <a:p>
            <a:pPr>
              <a:lnSpc>
                <a:spcPct val="8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808080"/>
                </a:solidFill>
                <a:effectLst/>
                <a:uFillTx/>
                <a:latin typeface="Times New Roman"/>
              </a:rPr>
              <a:t>In 1400 MW</a:t>
            </a:r>
            <a:endParaRPr b="0" lang="en-US" sz="1200" strike="noStrike" u="none">
              <a:solidFill>
                <a:srgbClr val="000000"/>
              </a:solidFill>
              <a:effectLst/>
              <a:uFillTx/>
              <a:latin typeface="Times New Roman"/>
            </a:endParaRPr>
          </a:p>
          <a:p>
            <a:pPr>
              <a:lnSpc>
                <a:spcPct val="8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808080"/>
                </a:solidFill>
                <a:effectLst/>
                <a:uFillTx/>
                <a:latin typeface="Times New Roman"/>
              </a:rPr>
              <a:t>Out 525 MW</a:t>
            </a:r>
            <a:endParaRPr b="0" lang="en-US" sz="1200" strike="noStrike" u="none">
              <a:solidFill>
                <a:srgbClr val="000000"/>
              </a:solidFill>
              <a:effectLst/>
              <a:uFillTx/>
              <a:latin typeface="Times New Roman"/>
            </a:endParaRPr>
          </a:p>
        </p:txBody>
      </p:sp>
      <p:sp>
        <p:nvSpPr>
          <p:cNvPr id="177" name=""/>
          <p:cNvSpPr/>
          <p:nvPr/>
        </p:nvSpPr>
        <p:spPr>
          <a:xfrm>
            <a:off x="4191120" y="4876920"/>
            <a:ext cx="1828800" cy="10904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808080"/>
                </a:solidFill>
                <a:effectLst/>
                <a:uFillTx/>
                <a:latin typeface="Times New Roman"/>
              </a:rPr>
              <a:t>New York:</a:t>
            </a:r>
            <a:endParaRPr b="0" lang="en-US" sz="1200" strike="noStrike" u="none">
              <a:solidFill>
                <a:srgbClr val="000000"/>
              </a:solidFill>
              <a:effectLst/>
              <a:uFillTx/>
              <a:latin typeface="Times New Roman"/>
            </a:endParaRPr>
          </a:p>
          <a:p>
            <a:pPr>
              <a:lnSpc>
                <a:spcPct val="8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808080"/>
                </a:solidFill>
                <a:effectLst/>
                <a:uFillTx/>
                <a:latin typeface="Times New Roman"/>
              </a:rPr>
              <a:t>In 1400 MW (Summer)</a:t>
            </a:r>
            <a:endParaRPr b="0" lang="en-US" sz="1200" strike="noStrike" u="none">
              <a:solidFill>
                <a:srgbClr val="000000"/>
              </a:solidFill>
              <a:effectLst/>
              <a:uFillTx/>
              <a:latin typeface="Times New Roman"/>
            </a:endParaRPr>
          </a:p>
          <a:p>
            <a:pPr>
              <a:lnSpc>
                <a:spcPct val="8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808080"/>
                </a:solidFill>
                <a:effectLst/>
                <a:uFillTx/>
                <a:latin typeface="Times New Roman"/>
              </a:rPr>
              <a:t>Out 2100 MW (Summer)</a:t>
            </a:r>
            <a:endParaRPr b="0" lang="en-US" sz="1200" strike="noStrike" u="none">
              <a:solidFill>
                <a:srgbClr val="000000"/>
              </a:solidFill>
              <a:effectLst/>
              <a:uFillTx/>
              <a:latin typeface="Times New Roman"/>
            </a:endParaRPr>
          </a:p>
          <a:p>
            <a:pPr>
              <a:lnSpc>
                <a:spcPct val="8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808080"/>
                </a:solidFill>
                <a:effectLst/>
                <a:uFillTx/>
                <a:latin typeface="Times New Roman"/>
              </a:rPr>
              <a:t>In 1650 (Winter)</a:t>
            </a:r>
            <a:endParaRPr b="0" lang="en-US" sz="1200" strike="noStrike" u="none">
              <a:solidFill>
                <a:srgbClr val="000000"/>
              </a:solidFill>
              <a:effectLst/>
              <a:uFillTx/>
              <a:latin typeface="Times New Roman"/>
            </a:endParaRPr>
          </a:p>
          <a:p>
            <a:pPr>
              <a:lnSpc>
                <a:spcPct val="8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808080"/>
                </a:solidFill>
                <a:effectLst/>
                <a:uFillTx/>
                <a:latin typeface="Times New Roman"/>
              </a:rPr>
              <a:t>Out 2100 (Winter)</a:t>
            </a:r>
            <a:endParaRPr b="0" lang="en-US" sz="1200" strike="noStrike" u="none">
              <a:solidFill>
                <a:srgbClr val="000000"/>
              </a:solidFill>
              <a:effectLst/>
              <a:uFillTx/>
              <a:latin typeface="Times New Roman"/>
            </a:endParaRPr>
          </a:p>
        </p:txBody>
      </p:sp>
      <p:sp>
        <p:nvSpPr>
          <p:cNvPr id="178" name=""/>
          <p:cNvSpPr/>
          <p:nvPr/>
        </p:nvSpPr>
        <p:spPr>
          <a:xfrm>
            <a:off x="0" y="2209680"/>
            <a:ext cx="1066680" cy="6836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808080"/>
                </a:solidFill>
                <a:effectLst/>
                <a:uFillTx/>
                <a:latin typeface="Times New Roman"/>
              </a:rPr>
              <a:t>Manitoba:</a:t>
            </a:r>
            <a:endParaRPr b="0" lang="en-US" sz="1200" strike="noStrike" u="none">
              <a:solidFill>
                <a:srgbClr val="000000"/>
              </a:solidFill>
              <a:effectLst/>
              <a:uFillTx/>
              <a:latin typeface="Times New Roman"/>
            </a:endParaRPr>
          </a:p>
          <a:p>
            <a:pPr>
              <a:lnSpc>
                <a:spcPct val="8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808080"/>
                </a:solidFill>
                <a:effectLst/>
                <a:uFillTx/>
                <a:latin typeface="Times New Roman"/>
              </a:rPr>
              <a:t>In 240 MW</a:t>
            </a:r>
            <a:endParaRPr b="0" lang="en-US" sz="1200" strike="noStrike" u="none">
              <a:solidFill>
                <a:srgbClr val="000000"/>
              </a:solidFill>
              <a:effectLst/>
              <a:uFillTx/>
              <a:latin typeface="Times New Roman"/>
            </a:endParaRPr>
          </a:p>
          <a:p>
            <a:pPr>
              <a:lnSpc>
                <a:spcPct val="8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808080"/>
                </a:solidFill>
                <a:effectLst/>
                <a:uFillTx/>
                <a:latin typeface="Times New Roman"/>
              </a:rPr>
              <a:t>Out 175 MW</a:t>
            </a:r>
            <a:endParaRPr b="0" lang="en-US" sz="1200" strike="noStrike" u="none">
              <a:solidFill>
                <a:srgbClr val="000000"/>
              </a:solidFill>
              <a:effectLst/>
              <a:uFillTx/>
              <a:latin typeface="Times New Roman"/>
            </a:endParaRPr>
          </a:p>
        </p:txBody>
      </p:sp>
      <p:sp>
        <p:nvSpPr>
          <p:cNvPr id="179" name=""/>
          <p:cNvSpPr/>
          <p:nvPr/>
        </p:nvSpPr>
        <p:spPr>
          <a:xfrm>
            <a:off x="6248520" y="2057400"/>
            <a:ext cx="2666880" cy="32936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808080"/>
                </a:solidFill>
                <a:effectLst/>
                <a:uFillTx/>
                <a:latin typeface="Arial"/>
              </a:rPr>
              <a:t>Import Issues</a:t>
            </a:r>
            <a:endParaRPr b="0" lang="en-US" sz="1600" strike="noStrike" u="none">
              <a:solidFill>
                <a:srgbClr val="000000"/>
              </a:solidFill>
              <a:effectLst/>
              <a:uFillTx/>
              <a:latin typeface="Times New Roman"/>
            </a:endParaRPr>
          </a:p>
          <a:p>
            <a:pPr>
              <a:lnSpc>
                <a:spcPct val="100000"/>
              </a:lnSpc>
              <a:spcBef>
                <a:spcPts val="1001"/>
              </a:spcBef>
              <a:buClr>
                <a:srgbClr val="80808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808080"/>
                </a:solidFill>
                <a:effectLst/>
                <a:uFillTx/>
                <a:latin typeface="Arial"/>
              </a:rPr>
              <a:t> Inflows from both NY and Michigan at the same time</a:t>
            </a:r>
            <a:endParaRPr b="0" lang="en-US" sz="1600" strike="noStrike" u="none">
              <a:solidFill>
                <a:srgbClr val="000000"/>
              </a:solidFill>
              <a:effectLst/>
              <a:uFillTx/>
              <a:latin typeface="Times New Roman"/>
            </a:endParaRPr>
          </a:p>
          <a:p>
            <a:pPr>
              <a:lnSpc>
                <a:spcPct val="100000"/>
              </a:lnSpc>
              <a:spcBef>
                <a:spcPts val="1001"/>
              </a:spcBef>
              <a:buClr>
                <a:srgbClr val="80808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808080"/>
                </a:solidFill>
                <a:effectLst/>
                <a:uFillTx/>
                <a:latin typeface="Arial"/>
              </a:rPr>
              <a:t> Loop flows (from NY)</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808080"/>
                </a:solidFill>
                <a:effectLst/>
                <a:uFillTx/>
                <a:latin typeface="Arial"/>
              </a:rPr>
              <a:t>Export Issues</a:t>
            </a:r>
            <a:endParaRPr b="0" lang="en-US" sz="1600" strike="noStrike" u="none">
              <a:solidFill>
                <a:srgbClr val="000000"/>
              </a:solidFill>
              <a:effectLst/>
              <a:uFillTx/>
              <a:latin typeface="Times New Roman"/>
            </a:endParaRPr>
          </a:p>
          <a:p>
            <a:pPr>
              <a:lnSpc>
                <a:spcPct val="100000"/>
              </a:lnSpc>
              <a:spcBef>
                <a:spcPts val="1001"/>
              </a:spcBef>
              <a:buClr>
                <a:srgbClr val="80808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808080"/>
                </a:solidFill>
                <a:effectLst/>
                <a:uFillTx/>
                <a:latin typeface="Arial"/>
              </a:rPr>
              <a:t> Ontario Peak Load</a:t>
            </a:r>
            <a:endParaRPr b="0" lang="en-US" sz="1600" strike="noStrike" u="none">
              <a:solidFill>
                <a:srgbClr val="000000"/>
              </a:solidFill>
              <a:effectLst/>
              <a:uFillTx/>
              <a:latin typeface="Times New Roman"/>
            </a:endParaRPr>
          </a:p>
          <a:p>
            <a:pPr>
              <a:lnSpc>
                <a:spcPct val="100000"/>
              </a:lnSpc>
              <a:spcBef>
                <a:spcPts val="1001"/>
              </a:spcBef>
              <a:buClr>
                <a:srgbClr val="80808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808080"/>
                </a:solidFill>
                <a:effectLst/>
                <a:uFillTx/>
                <a:latin typeface="Arial"/>
              </a:rPr>
              <a:t> Ontario has the lowest export charges of all surrounding markets</a:t>
            </a:r>
            <a:endParaRPr b="0" lang="en-US" sz="1600" strike="noStrike" u="none">
              <a:solidFill>
                <a:srgbClr val="000000"/>
              </a:solidFill>
              <a:effectLst/>
              <a:uFillTx/>
              <a:latin typeface="Times New Roman"/>
            </a:endParaRPr>
          </a:p>
        </p:txBody>
      </p:sp>
      <p:sp>
        <p:nvSpPr>
          <p:cNvPr id="180" name=""/>
          <p:cNvSpPr/>
          <p:nvPr/>
        </p:nvSpPr>
        <p:spPr>
          <a:xfrm>
            <a:off x="90360" y="4343400"/>
            <a:ext cx="1828800" cy="128664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ahoma"/>
              </a:rPr>
              <a:t>Interconnections can carry coincident:</a:t>
            </a:r>
            <a:endParaRPr b="0" lang="en-US" sz="1200" strike="noStrike" u="none">
              <a:solidFill>
                <a:srgbClr val="000000"/>
              </a:solidFill>
              <a:effectLst/>
              <a:uFillTx/>
              <a:latin typeface="Times New Roman"/>
            </a:endParaRPr>
          </a:p>
          <a:p>
            <a:pPr>
              <a:lnSpc>
                <a:spcPct val="100000"/>
              </a:lnSpc>
              <a:spcBef>
                <a:spcPts val="751"/>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ahoma"/>
              </a:rPr>
              <a:t> exports of up to 5800 MW</a:t>
            </a:r>
            <a:endParaRPr b="0" lang="en-US" sz="1200" strike="noStrike" u="none">
              <a:solidFill>
                <a:srgbClr val="000000"/>
              </a:solidFill>
              <a:effectLst/>
              <a:uFillTx/>
              <a:latin typeface="Times New Roman"/>
            </a:endParaRPr>
          </a:p>
          <a:p>
            <a:pPr>
              <a:lnSpc>
                <a:spcPct val="100000"/>
              </a:lnSpc>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ahoma"/>
              </a:rPr>
              <a:t> imports of up to 3900 MW</a:t>
            </a:r>
            <a:endParaRPr b="0" lang="en-US" sz="1200" strike="noStrike" u="none">
              <a:solidFill>
                <a:srgbClr val="000000"/>
              </a:solidFill>
              <a:effectLst/>
              <a:uFillTx/>
              <a:latin typeface="Times New Roman"/>
            </a:endParaRPr>
          </a:p>
        </p:txBody>
      </p:sp>
      <p:sp>
        <p:nvSpPr>
          <p:cNvPr id="181" name=""/>
          <p:cNvSpPr/>
          <p:nvPr/>
        </p:nvSpPr>
        <p:spPr>
          <a:xfrm>
            <a:off x="685800" y="1447920"/>
            <a:ext cx="472428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0000"/>
                </a:solidFill>
                <a:effectLst/>
                <a:uFillTx/>
                <a:latin typeface="Tahoma"/>
              </a:rPr>
              <a:t>Ontario’s Interconnection Limits</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2" name="PlaceHolder 1"/>
          <p:cNvSpPr>
            <a:spLocks noGrp="1"/>
          </p:cNvSpPr>
          <p:nvPr>
            <p:ph type="title"/>
          </p:nvPr>
        </p:nvSpPr>
        <p:spPr>
          <a:xfrm>
            <a:off x="152280" y="151920"/>
            <a:ext cx="509112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Interconnected Markets</a:t>
            </a:r>
            <a:endParaRPr b="0" lang="en-US" sz="2400" strike="noStrike" u="none">
              <a:solidFill>
                <a:srgbClr val="000000"/>
              </a:solidFill>
              <a:effectLst/>
              <a:uFillTx/>
              <a:latin typeface="Arial"/>
            </a:endParaRPr>
          </a:p>
        </p:txBody>
      </p:sp>
      <p:sp>
        <p:nvSpPr>
          <p:cNvPr id="183" name=""/>
          <p:cNvSpPr/>
          <p:nvPr/>
        </p:nvSpPr>
        <p:spPr>
          <a:xfrm>
            <a:off x="685800" y="1447920"/>
            <a:ext cx="822960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0000"/>
                </a:solidFill>
                <a:effectLst/>
                <a:uFillTx/>
                <a:latin typeface="Tahoma"/>
              </a:rPr>
              <a:t>Surrounding Markets - Eastern Interconnect Installed Capacity</a:t>
            </a:r>
            <a:endParaRPr b="0" lang="en-US" sz="2000" strike="noStrike" u="none">
              <a:solidFill>
                <a:srgbClr val="000000"/>
              </a:solidFill>
              <a:effectLst/>
              <a:uFillTx/>
              <a:latin typeface="Times New Roman"/>
            </a:endParaRPr>
          </a:p>
        </p:txBody>
      </p:sp>
      <p:sp>
        <p:nvSpPr>
          <p:cNvPr id="184" name=""/>
          <p:cNvSpPr/>
          <p:nvPr/>
        </p:nvSpPr>
        <p:spPr>
          <a:xfrm>
            <a:off x="3657600" y="2514600"/>
            <a:ext cx="1828800" cy="3049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185" name="" descr=""/>
          <p:cNvPicPr/>
          <p:nvPr/>
        </p:nvPicPr>
        <p:blipFill>
          <a:blip r:embed="rId1"/>
          <a:stretch/>
        </p:blipFill>
        <p:spPr>
          <a:xfrm>
            <a:off x="762120" y="1981080"/>
            <a:ext cx="8001000" cy="4343400"/>
          </a:xfrm>
          <a:prstGeom prst="rect">
            <a:avLst/>
          </a:prstGeom>
          <a:noFill/>
          <a:ln w="0">
            <a:noFill/>
          </a:ln>
        </p:spPr>
      </p:pic>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6" name="PlaceHolder 1"/>
          <p:cNvSpPr>
            <a:spLocks noGrp="1"/>
          </p:cNvSpPr>
          <p:nvPr>
            <p:ph type="title"/>
          </p:nvPr>
        </p:nvSpPr>
        <p:spPr>
          <a:xfrm>
            <a:off x="151920" y="226800"/>
            <a:ext cx="5396040" cy="61092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Interconnected Markets</a:t>
            </a:r>
            <a:endParaRPr b="0" lang="en-US" sz="2400" strike="noStrike" u="none">
              <a:solidFill>
                <a:srgbClr val="000000"/>
              </a:solidFill>
              <a:effectLst/>
              <a:uFillTx/>
              <a:latin typeface="Arial"/>
            </a:endParaRPr>
          </a:p>
        </p:txBody>
      </p:sp>
      <p:sp>
        <p:nvSpPr>
          <p:cNvPr id="187" name=""/>
          <p:cNvSpPr/>
          <p:nvPr/>
        </p:nvSpPr>
        <p:spPr>
          <a:xfrm>
            <a:off x="685800" y="1447920"/>
            <a:ext cx="617220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0000"/>
                </a:solidFill>
                <a:effectLst/>
                <a:uFillTx/>
                <a:latin typeface="Tahoma"/>
              </a:rPr>
              <a:t>Potential New Capacity Additions (2001-2004)</a:t>
            </a:r>
            <a:endParaRPr b="0" lang="en-US" sz="2000" strike="noStrike" u="none">
              <a:solidFill>
                <a:srgbClr val="000000"/>
              </a:solidFill>
              <a:effectLst/>
              <a:uFillTx/>
              <a:latin typeface="Times New Roman"/>
            </a:endParaRPr>
          </a:p>
        </p:txBody>
      </p:sp>
      <p:graphicFrame>
        <p:nvGraphicFramePr>
          <p:cNvPr id="188" name=""/>
          <p:cNvGraphicFramePr/>
          <p:nvPr/>
        </p:nvGraphicFramePr>
        <p:xfrm>
          <a:off x="228600" y="1905120"/>
          <a:ext cx="8610480" cy="3657600"/>
        </p:xfrm>
        <a:graphic>
          <a:graphicData uri="http://schemas.openxmlformats.org/presentationml/2006/ole">
            <p:oleObj progId="Excel.Sheet.12" r:id="rId1" spid="">
              <p:embed/>
              <p:pic>
                <p:nvPicPr>
                  <p:cNvPr id="189" name="" descr=""/>
                  <p:cNvPicPr/>
                  <p:nvPr/>
                </p:nvPicPr>
                <p:blipFill>
                  <a:blip r:embed="rId2"/>
                  <a:stretch/>
                </p:blipFill>
                <p:spPr>
                  <a:xfrm>
                    <a:off x="228600" y="1905120"/>
                    <a:ext cx="8610480" cy="3657600"/>
                  </a:xfrm>
                  <a:prstGeom prst="rect">
                    <a:avLst/>
                  </a:prstGeom>
                  <a:noFill/>
                  <a:ln w="0">
                    <a:noFill/>
                  </a:ln>
                </p:spPr>
              </p:pic>
            </p:oleObj>
          </a:graphicData>
        </a:graphic>
      </p:graphicFrame>
      <p:sp>
        <p:nvSpPr>
          <p:cNvPr id="190" name=""/>
          <p:cNvSpPr/>
          <p:nvPr/>
        </p:nvSpPr>
        <p:spPr>
          <a:xfrm>
            <a:off x="2895480" y="5715000"/>
            <a:ext cx="3657600" cy="833400"/>
          </a:xfrm>
          <a:prstGeom prst="rect">
            <a:avLst/>
          </a:prstGeom>
          <a:noFill/>
          <a:ln w="12600">
            <a:solidFill>
              <a:srgbClr val="000000"/>
            </a:solidFill>
            <a:miter/>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Total MW under construction </a:t>
            </a:r>
            <a:r>
              <a:rPr b="0" lang="en-US" sz="1200" strike="noStrike" u="sng">
                <a:solidFill>
                  <a:srgbClr val="000000"/>
                </a:solidFill>
                <a:effectLst/>
                <a:uFillTx/>
                <a:latin typeface="Tahoma"/>
              </a:rPr>
              <a:t>13901.07</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Total MW in planning </a:t>
            </a:r>
            <a:r>
              <a:rPr b="0" lang="en-US" sz="1200" strike="noStrike" u="sng">
                <a:solidFill>
                  <a:srgbClr val="000000"/>
                </a:solidFill>
                <a:effectLst/>
                <a:uFillTx/>
                <a:latin typeface="Tahoma"/>
              </a:rPr>
              <a:t>97962.41</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will be fueled by natural gas</a:t>
            </a:r>
            <a:endParaRPr b="0" lang="en-US" sz="1200" strike="noStrike" u="none">
              <a:solidFill>
                <a:srgbClr val="000000"/>
              </a:solidFill>
              <a:effectLst/>
              <a:uFillTx/>
              <a:latin typeface="Times New Roman"/>
            </a:endParaRPr>
          </a:p>
        </p:txBody>
      </p:sp>
      <p:sp>
        <p:nvSpPr>
          <p:cNvPr id="191" name=""/>
          <p:cNvSpPr/>
          <p:nvPr/>
        </p:nvSpPr>
        <p:spPr>
          <a:xfrm>
            <a:off x="228600" y="5715000"/>
            <a:ext cx="2606760" cy="551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Update 1/25/02: planning numbers have not been adjusted downward for economic slowdown</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2" name="PlaceHolder 1"/>
          <p:cNvSpPr>
            <a:spLocks noGrp="1"/>
          </p:cNvSpPr>
          <p:nvPr>
            <p:ph type="title"/>
          </p:nvPr>
        </p:nvSpPr>
        <p:spPr>
          <a:xfrm>
            <a:off x="152280" y="152280"/>
            <a:ext cx="5243760" cy="60336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Interconnected Markets</a:t>
            </a:r>
            <a:endParaRPr b="0" lang="en-US" sz="2400" strike="noStrike" u="none">
              <a:solidFill>
                <a:srgbClr val="000000"/>
              </a:solidFill>
              <a:effectLst/>
              <a:uFillTx/>
              <a:latin typeface="Arial"/>
            </a:endParaRPr>
          </a:p>
        </p:txBody>
      </p:sp>
      <p:sp>
        <p:nvSpPr>
          <p:cNvPr id="193" name=""/>
          <p:cNvSpPr/>
          <p:nvPr/>
        </p:nvSpPr>
        <p:spPr>
          <a:xfrm>
            <a:off x="228600" y="1523880"/>
            <a:ext cx="876312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0000"/>
                </a:solidFill>
                <a:effectLst/>
                <a:uFillTx/>
                <a:latin typeface="Tahoma"/>
              </a:rPr>
              <a:t>Price Correlation in Neighboring Markets – Historical and Forward</a:t>
            </a:r>
            <a:endParaRPr b="0" lang="en-US" sz="2000" strike="noStrike" u="none">
              <a:solidFill>
                <a:srgbClr val="000000"/>
              </a:solidFill>
              <a:effectLst/>
              <a:uFillTx/>
              <a:latin typeface="Times New Roman"/>
            </a:endParaRPr>
          </a:p>
        </p:txBody>
      </p:sp>
      <p:pic>
        <p:nvPicPr>
          <p:cNvPr id="194" name="" descr=""/>
          <p:cNvPicPr/>
          <p:nvPr/>
        </p:nvPicPr>
        <p:blipFill>
          <a:blip r:embed="rId1"/>
          <a:stretch/>
        </p:blipFill>
        <p:spPr>
          <a:xfrm>
            <a:off x="304920" y="1981080"/>
            <a:ext cx="8610480" cy="4343400"/>
          </a:xfrm>
          <a:prstGeom prst="rect">
            <a:avLst/>
          </a:prstGeom>
          <a:noFill/>
          <a:ln w="0">
            <a:noFill/>
          </a:ln>
        </p:spPr>
      </p:pic>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5" name="PlaceHolder 1"/>
          <p:cNvSpPr>
            <a:spLocks noGrp="1"/>
          </p:cNvSpPr>
          <p:nvPr>
            <p:ph type="title"/>
          </p:nvPr>
        </p:nvSpPr>
        <p:spPr>
          <a:xfrm>
            <a:off x="152280" y="151920"/>
            <a:ext cx="524376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Interconnected Markets</a:t>
            </a:r>
            <a:endParaRPr b="0" lang="en-US" sz="2400" strike="noStrike" u="none">
              <a:solidFill>
                <a:srgbClr val="000000"/>
              </a:solidFill>
              <a:effectLst/>
              <a:uFillTx/>
              <a:latin typeface="Arial"/>
            </a:endParaRPr>
          </a:p>
        </p:txBody>
      </p:sp>
      <p:sp>
        <p:nvSpPr>
          <p:cNvPr id="196" name=""/>
          <p:cNvSpPr/>
          <p:nvPr/>
        </p:nvSpPr>
        <p:spPr>
          <a:xfrm>
            <a:off x="685800" y="1523880"/>
            <a:ext cx="815328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0000"/>
                </a:solidFill>
                <a:effectLst/>
                <a:uFillTx/>
                <a:latin typeface="Tahoma"/>
              </a:rPr>
              <a:t>Price Correlation in Neighboring Markets – Forward prices </a:t>
            </a:r>
            <a:endParaRPr b="0" lang="en-US" sz="2000" strike="noStrike" u="none">
              <a:solidFill>
                <a:srgbClr val="000000"/>
              </a:solidFill>
              <a:effectLst/>
              <a:uFillTx/>
              <a:latin typeface="Times New Roman"/>
            </a:endParaRPr>
          </a:p>
        </p:txBody>
      </p:sp>
      <p:pic>
        <p:nvPicPr>
          <p:cNvPr id="197" name="" descr=""/>
          <p:cNvPicPr/>
          <p:nvPr/>
        </p:nvPicPr>
        <p:blipFill>
          <a:blip r:embed="rId1"/>
          <a:stretch/>
        </p:blipFill>
        <p:spPr>
          <a:xfrm>
            <a:off x="762120" y="1981080"/>
            <a:ext cx="7543800" cy="4267440"/>
          </a:xfrm>
          <a:prstGeom prst="rect">
            <a:avLst/>
          </a:prstGeom>
          <a:noFill/>
          <a:ln w="0">
            <a:noFill/>
          </a:ln>
        </p:spPr>
      </p:pic>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8" name="PlaceHolder 1"/>
          <p:cNvSpPr>
            <a:spLocks noGrp="1"/>
          </p:cNvSpPr>
          <p:nvPr>
            <p:ph type="title"/>
          </p:nvPr>
        </p:nvSpPr>
        <p:spPr>
          <a:xfrm>
            <a:off x="151920" y="375840"/>
            <a:ext cx="7288200" cy="4618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Interconnected Markets</a:t>
            </a:r>
            <a:endParaRPr b="0" lang="en-US" sz="2400" strike="noStrike" u="none">
              <a:solidFill>
                <a:srgbClr val="000000"/>
              </a:solidFill>
              <a:effectLst/>
              <a:uFillTx/>
              <a:latin typeface="Arial"/>
            </a:endParaRPr>
          </a:p>
        </p:txBody>
      </p:sp>
      <p:sp>
        <p:nvSpPr>
          <p:cNvPr id="199" name="PlaceHolder 2"/>
          <p:cNvSpPr>
            <a:spLocks noGrp="1"/>
          </p:cNvSpPr>
          <p:nvPr>
            <p:ph/>
          </p:nvPr>
        </p:nvSpPr>
        <p:spPr>
          <a:xfrm>
            <a:off x="609480" y="2162160"/>
            <a:ext cx="6359760" cy="3465360"/>
          </a:xfrm>
          <a:prstGeom prst="rect">
            <a:avLst/>
          </a:prstGeom>
          <a:noFill/>
          <a:ln w="0">
            <a:noFill/>
          </a:ln>
        </p:spPr>
        <p:txBody>
          <a:bodyPr lIns="90000" rIns="90000" tIns="46800" bIns="46800" anchor="t">
            <a:normAutofit/>
          </a:bodyPr>
          <a:p>
            <a:pPr marL="343080" indent="-343080">
              <a:spcBef>
                <a:spcPts val="638"/>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000000"/>
                </a:solidFill>
                <a:effectLst/>
                <a:uFillTx/>
                <a:latin typeface="Arial"/>
              </a:rPr>
              <a:t>Power must be bought from IMO-administered market at applicable intertie zone at the zonal clearing price (“ZCP”)</a:t>
            </a:r>
            <a:endParaRPr b="1" lang="en-US" sz="1700" strike="noStrike" u="none">
              <a:solidFill>
                <a:srgbClr val="000000"/>
              </a:solidFill>
              <a:effectLst/>
              <a:uFillTx/>
              <a:latin typeface="Arial"/>
            </a:endParaRPr>
          </a:p>
          <a:p>
            <a:pPr marL="343080" indent="-343080">
              <a:spcBef>
                <a:spcPts val="638"/>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000000"/>
                </a:solidFill>
                <a:effectLst/>
                <a:uFillTx/>
                <a:latin typeface="Arial"/>
              </a:rPr>
              <a:t>If transmission is congested at the border, ZCP will be greater than market clearing price (“MCP”)</a:t>
            </a:r>
            <a:endParaRPr b="1" lang="en-US" sz="1700" strike="noStrike" u="none">
              <a:solidFill>
                <a:srgbClr val="000000"/>
              </a:solidFill>
              <a:effectLst/>
              <a:uFillTx/>
              <a:latin typeface="Arial"/>
            </a:endParaRPr>
          </a:p>
          <a:p>
            <a:pPr marL="343080" indent="-343080">
              <a:spcBef>
                <a:spcPts val="638"/>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000000"/>
                </a:solidFill>
                <a:effectLst/>
                <a:uFillTx/>
                <a:latin typeface="Arial"/>
              </a:rPr>
              <a:t>If the price in a neighboring region is greater than in ONT, the ZCP at that border will be greater than MCP</a:t>
            </a:r>
            <a:endParaRPr b="1" lang="en-US" sz="1700" strike="noStrike" u="none">
              <a:solidFill>
                <a:srgbClr val="000000"/>
              </a:solidFill>
              <a:effectLst/>
              <a:uFillTx/>
              <a:latin typeface="Arial"/>
            </a:endParaRPr>
          </a:p>
          <a:p>
            <a:pPr marL="343080" indent="-343080">
              <a:spcBef>
                <a:spcPts val="638"/>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000000"/>
                </a:solidFill>
                <a:effectLst/>
                <a:uFillTx/>
                <a:latin typeface="Arial"/>
              </a:rPr>
              <a:t>Enron Canada is planning to work closely with OEFC to determine a strategy for exporting power prior to the Financial Transmission Rights (“FTR”) auction</a:t>
            </a:r>
            <a:endParaRPr b="1" lang="en-US" sz="1700" strike="noStrike" u="none">
              <a:solidFill>
                <a:srgbClr val="000000"/>
              </a:solidFill>
              <a:effectLst/>
              <a:uFillTx/>
              <a:latin typeface="Arial"/>
            </a:endParaRPr>
          </a:p>
        </p:txBody>
      </p:sp>
      <p:sp>
        <p:nvSpPr>
          <p:cNvPr id="200" name=""/>
          <p:cNvSpPr/>
          <p:nvPr/>
        </p:nvSpPr>
        <p:spPr>
          <a:xfrm>
            <a:off x="685800" y="1676520"/>
            <a:ext cx="464832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0000"/>
                </a:solidFill>
                <a:effectLst/>
                <a:uFillTx/>
                <a:latin typeface="Tahoma"/>
              </a:rPr>
              <a:t>Exporting Power to Neighbors</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1" name="PlaceHolder 1"/>
          <p:cNvSpPr>
            <a:spLocks noGrp="1"/>
          </p:cNvSpPr>
          <p:nvPr>
            <p:ph type="title"/>
          </p:nvPr>
        </p:nvSpPr>
        <p:spPr>
          <a:xfrm>
            <a:off x="228600" y="227160"/>
            <a:ext cx="1900080" cy="536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Pricing</a:t>
            </a:r>
            <a:endParaRPr b="0" lang="en-US" sz="2400" strike="noStrike" u="none">
              <a:solidFill>
                <a:srgbClr val="000000"/>
              </a:solidFill>
              <a:effectLst/>
              <a:uFillTx/>
              <a:latin typeface="Arial"/>
            </a:endParaRPr>
          </a:p>
        </p:txBody>
      </p:sp>
      <p:pic>
        <p:nvPicPr>
          <p:cNvPr id="202" name="" descr=""/>
          <p:cNvPicPr/>
          <p:nvPr/>
        </p:nvPicPr>
        <p:blipFill>
          <a:blip r:embed="rId1"/>
          <a:stretch/>
        </p:blipFill>
        <p:spPr>
          <a:xfrm>
            <a:off x="762120" y="5943600"/>
            <a:ext cx="4952880" cy="549360"/>
          </a:xfrm>
          <a:prstGeom prst="rect">
            <a:avLst/>
          </a:prstGeom>
          <a:noFill/>
          <a:ln w="0">
            <a:noFill/>
          </a:ln>
        </p:spPr>
      </p:pic>
      <p:sp>
        <p:nvSpPr>
          <p:cNvPr id="203" name=""/>
          <p:cNvSpPr/>
          <p:nvPr/>
        </p:nvSpPr>
        <p:spPr>
          <a:xfrm>
            <a:off x="685800" y="1447920"/>
            <a:ext cx="777240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0000"/>
                </a:solidFill>
                <a:effectLst/>
                <a:uFillTx/>
                <a:latin typeface="Tahoma"/>
              </a:rPr>
              <a:t>Ontario Forecasted Seasonal Energy Supply</a:t>
            </a:r>
            <a:endParaRPr b="0" lang="en-US" sz="2000" strike="noStrike" u="none">
              <a:solidFill>
                <a:srgbClr val="000000"/>
              </a:solidFill>
              <a:effectLst/>
              <a:uFillTx/>
              <a:latin typeface="Times New Roman"/>
            </a:endParaRPr>
          </a:p>
        </p:txBody>
      </p:sp>
      <p:pic>
        <p:nvPicPr>
          <p:cNvPr id="204" name="" descr=""/>
          <p:cNvPicPr/>
          <p:nvPr/>
        </p:nvPicPr>
        <p:blipFill>
          <a:blip r:embed="rId2"/>
          <a:stretch/>
        </p:blipFill>
        <p:spPr>
          <a:xfrm>
            <a:off x="762120" y="1905120"/>
            <a:ext cx="7772400" cy="4114800"/>
          </a:xfrm>
          <a:prstGeom prst="rect">
            <a:avLst/>
          </a:prstGeom>
          <a:noFill/>
          <a:ln w="0">
            <a:noFill/>
          </a:ln>
        </p:spPr>
      </p:pic>
    </p:spTree>
  </p:cSld>
  <mc:AlternateContent>
    <mc:Choice Requires="p14">
      <p:transition spd="slow" p14:dur="2000"/>
    </mc:Choice>
    <mc:Fallback>
      <p:transition spd="slow"/>
    </mc:Fallback>
  </mc:AlternateContent>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5" name="PlaceHolder 1"/>
          <p:cNvSpPr>
            <a:spLocks noGrp="1"/>
          </p:cNvSpPr>
          <p:nvPr>
            <p:ph type="title"/>
          </p:nvPr>
        </p:nvSpPr>
        <p:spPr>
          <a:xfrm>
            <a:off x="152280" y="151920"/>
            <a:ext cx="197640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Pricing</a:t>
            </a:r>
            <a:endParaRPr b="0" lang="en-US" sz="2400" strike="noStrike" u="none">
              <a:solidFill>
                <a:srgbClr val="000000"/>
              </a:solidFill>
              <a:effectLst/>
              <a:uFillTx/>
              <a:latin typeface="Arial"/>
            </a:endParaRPr>
          </a:p>
        </p:txBody>
      </p:sp>
      <p:sp>
        <p:nvSpPr>
          <p:cNvPr id="206" name=""/>
          <p:cNvSpPr/>
          <p:nvPr/>
        </p:nvSpPr>
        <p:spPr>
          <a:xfrm>
            <a:off x="685800" y="1523880"/>
            <a:ext cx="426708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0000"/>
                </a:solidFill>
                <a:effectLst/>
                <a:uFillTx/>
                <a:latin typeface="Tahoma"/>
              </a:rPr>
              <a:t>Ontario Energy Stack</a:t>
            </a:r>
            <a:endParaRPr b="0" lang="en-US" sz="2000" strike="noStrike" u="none">
              <a:solidFill>
                <a:srgbClr val="000000"/>
              </a:solidFill>
              <a:effectLst/>
              <a:uFillTx/>
              <a:latin typeface="Times New Roman"/>
            </a:endParaRPr>
          </a:p>
        </p:txBody>
      </p:sp>
      <p:pic>
        <p:nvPicPr>
          <p:cNvPr id="207" name="" descr=""/>
          <p:cNvPicPr/>
          <p:nvPr/>
        </p:nvPicPr>
        <p:blipFill>
          <a:blip r:embed="rId1"/>
          <a:stretch/>
        </p:blipFill>
        <p:spPr>
          <a:xfrm>
            <a:off x="685800" y="1905120"/>
            <a:ext cx="7772400" cy="4529160"/>
          </a:xfrm>
          <a:prstGeom prst="rect">
            <a:avLst/>
          </a:prstGeom>
          <a:noFill/>
          <a:ln w="0">
            <a:noFill/>
          </a:ln>
        </p:spPr>
      </p:pic>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8" name="PlaceHolder 1"/>
          <p:cNvSpPr>
            <a:spLocks noGrp="1"/>
          </p:cNvSpPr>
          <p:nvPr>
            <p:ph type="title"/>
          </p:nvPr>
        </p:nvSpPr>
        <p:spPr>
          <a:xfrm>
            <a:off x="151920" y="151920"/>
            <a:ext cx="190044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Pricing</a:t>
            </a:r>
            <a:endParaRPr b="0" lang="en-US" sz="2400" strike="noStrike" u="none">
              <a:solidFill>
                <a:srgbClr val="000000"/>
              </a:solidFill>
              <a:effectLst/>
              <a:uFillTx/>
              <a:latin typeface="Arial"/>
            </a:endParaRPr>
          </a:p>
        </p:txBody>
      </p:sp>
      <p:pic>
        <p:nvPicPr>
          <p:cNvPr id="209" name="" descr=""/>
          <p:cNvPicPr/>
          <p:nvPr/>
        </p:nvPicPr>
        <p:blipFill>
          <a:blip r:embed="rId1"/>
          <a:srcRect l="0" t="9320" r="0" b="0"/>
          <a:stretch/>
        </p:blipFill>
        <p:spPr>
          <a:xfrm>
            <a:off x="228600" y="2133720"/>
            <a:ext cx="8686800" cy="4224240"/>
          </a:xfrm>
          <a:prstGeom prst="rect">
            <a:avLst/>
          </a:prstGeom>
          <a:noFill/>
          <a:ln w="0">
            <a:noFill/>
          </a:ln>
        </p:spPr>
      </p:pic>
      <p:sp>
        <p:nvSpPr>
          <p:cNvPr id="210" name=""/>
          <p:cNvSpPr/>
          <p:nvPr/>
        </p:nvSpPr>
        <p:spPr>
          <a:xfrm>
            <a:off x="685800" y="1523880"/>
            <a:ext cx="464832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0000"/>
                </a:solidFill>
                <a:effectLst/>
                <a:uFillTx/>
                <a:latin typeface="Tahoma"/>
              </a:rPr>
              <a:t>Forecast Reserve Margin - Ontario</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PlaceHolder 1"/>
          <p:cNvSpPr>
            <a:spLocks noGrp="1"/>
          </p:cNvSpPr>
          <p:nvPr>
            <p:ph type="title"/>
          </p:nvPr>
        </p:nvSpPr>
        <p:spPr>
          <a:xfrm>
            <a:off x="152280" y="151920"/>
            <a:ext cx="777240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Active Competition</a:t>
            </a:r>
            <a:endParaRPr b="0" lang="en-US" sz="2400" strike="noStrike" u="none">
              <a:solidFill>
                <a:srgbClr val="000000"/>
              </a:solidFill>
              <a:effectLst/>
              <a:uFillTx/>
              <a:latin typeface="Arial"/>
            </a:endParaRPr>
          </a:p>
        </p:txBody>
      </p:sp>
      <p:sp>
        <p:nvSpPr>
          <p:cNvPr id="22" name="PlaceHolder 2"/>
          <p:cNvSpPr>
            <a:spLocks noGrp="1"/>
          </p:cNvSpPr>
          <p:nvPr>
            <p:ph/>
          </p:nvPr>
        </p:nvSpPr>
        <p:spPr>
          <a:xfrm>
            <a:off x="228600" y="1066680"/>
            <a:ext cx="8686800" cy="5562720"/>
          </a:xfrm>
          <a:prstGeom prst="rect">
            <a:avLst/>
          </a:prstGeom>
          <a:noFill/>
          <a:ln w="0">
            <a:noFill/>
          </a:ln>
        </p:spPr>
        <p:txBody>
          <a:bodyPr lIns="90000" rIns="90000" tIns="46800" bIns="46800" anchor="t">
            <a:normAutofit/>
          </a:bodyPr>
          <a:p>
            <a:pPr marL="343080" indent="-343080">
              <a:lnSpc>
                <a:spcPct val="90000"/>
              </a:lnSpc>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OPG</a:t>
            </a:r>
            <a:endParaRPr b="1" lang="en-US" sz="1200" strike="noStrike" u="none">
              <a:solidFill>
                <a:srgbClr val="000000"/>
              </a:solidFill>
              <a:effectLst/>
              <a:uFillTx/>
              <a:latin typeface="Arial"/>
            </a:endParaRPr>
          </a:p>
          <a:p>
            <a:pPr lvl="1" marL="743040" indent="-285840">
              <a:lnSpc>
                <a:spcPct val="90000"/>
              </a:lnSpc>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Not doing much on the customer side (one source says its because customers want to see two offers, another says it’s a management directive at OPG)</a:t>
            </a:r>
            <a:endParaRPr b="0" lang="en-US" sz="1200" strike="noStrike" u="none">
              <a:solidFill>
                <a:srgbClr val="000000"/>
              </a:solidFill>
              <a:effectLst/>
              <a:uFillTx/>
              <a:latin typeface="Arial"/>
            </a:endParaRPr>
          </a:p>
          <a:p>
            <a:pPr lvl="1" marL="743040" indent="-285840">
              <a:lnSpc>
                <a:spcPct val="90000"/>
              </a:lnSpc>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Recent EPA with FirstSource (Hydro Mississauga’s retail arm) at $51 for NSLS product (about 86% of average load  for flat block and 30% peak block), currently about $42 bid, $49 offer for 3 year flat</a:t>
            </a:r>
            <a:endParaRPr b="0" lang="en-US" sz="1200" strike="noStrike" u="none">
              <a:solidFill>
                <a:srgbClr val="000000"/>
              </a:solidFill>
              <a:effectLst/>
              <a:uFillTx/>
              <a:latin typeface="Arial"/>
            </a:endParaRPr>
          </a:p>
          <a:p>
            <a:pPr lvl="1" marL="743040" indent="-285840">
              <a:lnSpc>
                <a:spcPct val="90000"/>
              </a:lnSpc>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Their two main marketers are shopping for jobs – as a result of OPG not doing any deals and a new unwelcome boss from the tech industry</a:t>
            </a:r>
            <a:endParaRPr b="0" lang="en-US" sz="1200" strike="noStrike" u="none">
              <a:solidFill>
                <a:srgbClr val="000000"/>
              </a:solidFill>
              <a:effectLst/>
              <a:uFillTx/>
              <a:latin typeface="Arial"/>
            </a:endParaRPr>
          </a:p>
          <a:p>
            <a:pPr marL="343080" indent="-343080">
              <a:lnSpc>
                <a:spcPct val="90000"/>
              </a:lnSpc>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Sempra</a:t>
            </a:r>
            <a:endParaRPr b="1" lang="en-US" sz="1200" strike="noStrike" u="none">
              <a:solidFill>
                <a:srgbClr val="000000"/>
              </a:solidFill>
              <a:effectLst/>
              <a:uFillTx/>
              <a:latin typeface="Arial"/>
            </a:endParaRPr>
          </a:p>
          <a:p>
            <a:pPr lvl="1" marL="743040" indent="-285840">
              <a:lnSpc>
                <a:spcPct val="90000"/>
              </a:lnSpc>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No supply as of yet, but looking</a:t>
            </a:r>
            <a:endParaRPr b="0" lang="en-US" sz="1200" strike="noStrike" u="none">
              <a:solidFill>
                <a:srgbClr val="000000"/>
              </a:solidFill>
              <a:effectLst/>
              <a:uFillTx/>
              <a:latin typeface="Arial"/>
            </a:endParaRPr>
          </a:p>
          <a:p>
            <a:pPr lvl="1" marL="743040" indent="-285840">
              <a:lnSpc>
                <a:spcPct val="90000"/>
              </a:lnSpc>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Also thinking of going into the market short</a:t>
            </a:r>
            <a:endParaRPr b="0" lang="en-US" sz="1200" strike="noStrike" u="none">
              <a:solidFill>
                <a:srgbClr val="000000"/>
              </a:solidFill>
              <a:effectLst/>
              <a:uFillTx/>
              <a:latin typeface="Arial"/>
            </a:endParaRPr>
          </a:p>
          <a:p>
            <a:pPr lvl="1" marL="743040" indent="-285840">
              <a:lnSpc>
                <a:spcPct val="90000"/>
              </a:lnSpc>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Lead by Andy Valas and Jan Wilson (roladex)</a:t>
            </a:r>
            <a:endParaRPr b="0" lang="en-US" sz="1200" strike="noStrike" u="none">
              <a:solidFill>
                <a:srgbClr val="000000"/>
              </a:solidFill>
              <a:effectLst/>
              <a:uFillTx/>
              <a:latin typeface="Arial"/>
            </a:endParaRPr>
          </a:p>
          <a:p>
            <a:pPr lvl="1" marL="743040" indent="-285840">
              <a:lnSpc>
                <a:spcPct val="90000"/>
              </a:lnSpc>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Will probably go after the biggest loads</a:t>
            </a:r>
            <a:endParaRPr b="0" lang="en-US" sz="1200" strike="noStrike" u="none">
              <a:solidFill>
                <a:srgbClr val="000000"/>
              </a:solidFill>
              <a:effectLst/>
              <a:uFillTx/>
              <a:latin typeface="Arial"/>
            </a:endParaRPr>
          </a:p>
          <a:p>
            <a:pPr marL="343080" indent="-343080">
              <a:lnSpc>
                <a:spcPct val="90000"/>
              </a:lnSpc>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Premstar</a:t>
            </a:r>
            <a:endParaRPr b="1" lang="en-US" sz="1200" strike="noStrike" u="none">
              <a:solidFill>
                <a:srgbClr val="000000"/>
              </a:solidFill>
              <a:effectLst/>
              <a:uFillTx/>
              <a:latin typeface="Arial"/>
            </a:endParaRPr>
          </a:p>
          <a:p>
            <a:pPr lvl="1" marL="743040" indent="-285840">
              <a:lnSpc>
                <a:spcPct val="90000"/>
              </a:lnSpc>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Small supply from OPG (10-50 MW) </a:t>
            </a:r>
            <a:endParaRPr b="0" lang="en-US" sz="1200" strike="noStrike" u="none">
              <a:solidFill>
                <a:srgbClr val="000000"/>
              </a:solidFill>
              <a:effectLst/>
              <a:uFillTx/>
              <a:latin typeface="Arial"/>
            </a:endParaRPr>
          </a:p>
          <a:p>
            <a:pPr lvl="1" marL="743040" indent="-285840">
              <a:lnSpc>
                <a:spcPct val="90000"/>
              </a:lnSpc>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Main marketer just went to OPG (Graham Leith)</a:t>
            </a:r>
            <a:endParaRPr b="0" lang="en-US" sz="1200" strike="noStrike" u="none">
              <a:solidFill>
                <a:srgbClr val="000000"/>
              </a:solidFill>
              <a:effectLst/>
              <a:uFillTx/>
              <a:latin typeface="Arial"/>
            </a:endParaRPr>
          </a:p>
          <a:p>
            <a:pPr marL="343080" indent="-343080">
              <a:lnSpc>
                <a:spcPct val="90000"/>
              </a:lnSpc>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Coral</a:t>
            </a:r>
            <a:endParaRPr b="1" lang="en-US" sz="1200" strike="noStrike" u="none">
              <a:solidFill>
                <a:srgbClr val="000000"/>
              </a:solidFill>
              <a:effectLst/>
              <a:uFillTx/>
              <a:latin typeface="Arial"/>
            </a:endParaRPr>
          </a:p>
          <a:p>
            <a:pPr lvl="1" marL="743040" indent="-285840">
              <a:lnSpc>
                <a:spcPct val="90000"/>
              </a:lnSpc>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Bought some BE or not much marketing activity as of yet (selling some power to gas customers)</a:t>
            </a:r>
            <a:endParaRPr b="0" lang="en-US" sz="1200" strike="noStrike" u="none">
              <a:solidFill>
                <a:srgbClr val="000000"/>
              </a:solidFill>
              <a:effectLst/>
              <a:uFillTx/>
              <a:latin typeface="Arial"/>
            </a:endParaRPr>
          </a:p>
          <a:p>
            <a:pPr lvl="1" marL="743040" indent="-285840">
              <a:lnSpc>
                <a:spcPct val="90000"/>
              </a:lnSpc>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Notional off-take of ATCO/OPG 600 MW gas facility proposed for 2004</a:t>
            </a:r>
            <a:endParaRPr b="0" lang="en-US" sz="1200" strike="noStrike" u="none">
              <a:solidFill>
                <a:srgbClr val="000000"/>
              </a:solidFill>
              <a:effectLst/>
              <a:uFillTx/>
              <a:latin typeface="Arial"/>
            </a:endParaRPr>
          </a:p>
          <a:p>
            <a:pPr marL="343080" indent="-343080">
              <a:lnSpc>
                <a:spcPct val="90000"/>
              </a:lnSpc>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TransCanada</a:t>
            </a:r>
            <a:endParaRPr b="1" lang="en-US" sz="1200" strike="noStrike" u="none">
              <a:solidFill>
                <a:srgbClr val="000000"/>
              </a:solidFill>
              <a:effectLst/>
              <a:uFillTx/>
              <a:latin typeface="Arial"/>
            </a:endParaRPr>
          </a:p>
          <a:p>
            <a:pPr lvl="1" marL="743040" indent="-285840">
              <a:lnSpc>
                <a:spcPct val="90000"/>
              </a:lnSpc>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Looking into generation opportunities</a:t>
            </a:r>
            <a:endParaRPr b="0" lang="en-US" sz="1200" strike="noStrike" u="none">
              <a:solidFill>
                <a:srgbClr val="000000"/>
              </a:solidFill>
              <a:effectLst/>
              <a:uFillTx/>
              <a:latin typeface="Arial"/>
            </a:endParaRPr>
          </a:p>
          <a:p>
            <a:pPr lvl="1" marL="743040" indent="-285840">
              <a:lnSpc>
                <a:spcPct val="90000"/>
              </a:lnSpc>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Willing to transact fast</a:t>
            </a:r>
            <a:endParaRPr b="0" lang="en-US" sz="1200" strike="noStrike" u="none">
              <a:solidFill>
                <a:srgbClr val="000000"/>
              </a:solidFill>
              <a:effectLst/>
              <a:uFillTx/>
              <a:latin typeface="Arial"/>
            </a:endParaRPr>
          </a:p>
          <a:p>
            <a:pPr lvl="1" marL="743040" indent="-285840">
              <a:lnSpc>
                <a:spcPct val="90000"/>
              </a:lnSpc>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Not much marketing as of yet</a:t>
            </a:r>
            <a:endParaRPr b="0" lang="en-US" sz="1200" strike="noStrike" u="none">
              <a:solidFill>
                <a:srgbClr val="000000"/>
              </a:solidFill>
              <a:effectLst/>
              <a:uFillTx/>
              <a:latin typeface="Arial"/>
            </a:endParaRPr>
          </a:p>
          <a:p>
            <a:pPr marL="343080" indent="-343080">
              <a:lnSpc>
                <a:spcPct val="90000"/>
              </a:lnSpc>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Toronto Hydro</a:t>
            </a:r>
            <a:endParaRPr b="1" lang="en-US" sz="1200" strike="noStrike" u="none">
              <a:solidFill>
                <a:srgbClr val="000000"/>
              </a:solidFill>
              <a:effectLst/>
              <a:uFillTx/>
              <a:latin typeface="Arial"/>
            </a:endParaRPr>
          </a:p>
          <a:p>
            <a:pPr lvl="1" marL="743040" indent="-285840">
              <a:lnSpc>
                <a:spcPct val="90000"/>
              </a:lnSpc>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BE supply (lots of it)</a:t>
            </a:r>
            <a:endParaRPr b="0" lang="en-US" sz="1200" strike="noStrike" u="none">
              <a:solidFill>
                <a:srgbClr val="000000"/>
              </a:solidFill>
              <a:effectLst/>
              <a:uFillTx/>
              <a:latin typeface="Arial"/>
            </a:endParaRPr>
          </a:p>
          <a:p>
            <a:pPr lvl="1" marL="743040" indent="-285840">
              <a:lnSpc>
                <a:spcPct val="90000"/>
              </a:lnSpc>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Small threat to commercial market</a:t>
            </a:r>
            <a:endParaRPr b="0" lang="en-US" sz="1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152280" y="151920"/>
            <a:ext cx="777240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Customers (the scoop)</a:t>
            </a:r>
            <a:endParaRPr b="0" lang="en-US" sz="2400" strike="noStrike" u="none">
              <a:solidFill>
                <a:srgbClr val="000000"/>
              </a:solidFill>
              <a:effectLst/>
              <a:uFillTx/>
              <a:latin typeface="Arial"/>
            </a:endParaRPr>
          </a:p>
        </p:txBody>
      </p:sp>
      <p:sp>
        <p:nvSpPr>
          <p:cNvPr id="24" name="PlaceHolder 2"/>
          <p:cNvSpPr>
            <a:spLocks noGrp="1"/>
          </p:cNvSpPr>
          <p:nvPr>
            <p:ph/>
          </p:nvPr>
        </p:nvSpPr>
        <p:spPr>
          <a:xfrm>
            <a:off x="152280" y="1066320"/>
            <a:ext cx="8839440" cy="4876920"/>
          </a:xfrm>
          <a:prstGeom prst="rect">
            <a:avLst/>
          </a:prstGeom>
          <a:noFill/>
          <a:ln w="0">
            <a:noFill/>
          </a:ln>
        </p:spPr>
        <p:txBody>
          <a:bodyPr lIns="90000" rIns="90000" tIns="46800" bIns="46800" anchor="t">
            <a:normAutofit/>
          </a:bodyPr>
          <a:p>
            <a:pPr marL="343080" indent="-343080">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Major Loads – Dofasco, Stelco, Inco, Falconbridge, Bowater </a:t>
            </a:r>
            <a:endParaRPr b="1" lang="en-US" sz="1600" strike="noStrike" u="none">
              <a:solidFill>
                <a:srgbClr val="000000"/>
              </a:solidFill>
              <a:effectLst/>
              <a:uFillTx/>
              <a:latin typeface="Arial"/>
            </a:endParaRPr>
          </a:p>
          <a:p>
            <a:pPr lvl="1" marL="743040" indent="-285840">
              <a:spcBef>
                <a:spcPts val="524"/>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Most have not done anything yet but will</a:t>
            </a:r>
            <a:endParaRPr b="0" lang="en-US" sz="1400" strike="noStrike" u="none">
              <a:solidFill>
                <a:srgbClr val="000000"/>
              </a:solidFill>
              <a:effectLst/>
              <a:uFillTx/>
              <a:latin typeface="Arial"/>
            </a:endParaRPr>
          </a:p>
          <a:p>
            <a:pPr lvl="1" marL="743040" indent="-285840">
              <a:spcBef>
                <a:spcPts val="524"/>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Pretty sure Bowater is done with OPG, should still contact</a:t>
            </a:r>
            <a:endParaRPr b="0" lang="en-US" sz="1400" strike="noStrike" u="none">
              <a:solidFill>
                <a:srgbClr val="000000"/>
              </a:solidFill>
              <a:effectLst/>
              <a:uFillTx/>
              <a:latin typeface="Arial"/>
            </a:endParaRPr>
          </a:p>
          <a:p>
            <a:pPr lvl="1" marL="743040" indent="-285840">
              <a:spcBef>
                <a:spcPts val="524"/>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Dispatchability</a:t>
            </a:r>
            <a:endParaRPr b="0" lang="en-US" sz="1400" strike="noStrike" u="none">
              <a:solidFill>
                <a:srgbClr val="000000"/>
              </a:solidFill>
              <a:effectLst/>
              <a:uFillTx/>
              <a:latin typeface="Arial"/>
            </a:endParaRPr>
          </a:p>
          <a:p>
            <a:pPr marL="343080" indent="-343080">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Medium Loads (&gt;10 MW &lt;100 MW)</a:t>
            </a:r>
            <a:endParaRPr b="1" lang="en-US" sz="1600" strike="noStrike" u="none">
              <a:solidFill>
                <a:srgbClr val="000000"/>
              </a:solidFill>
              <a:effectLst/>
              <a:uFillTx/>
              <a:latin typeface="Arial"/>
            </a:endParaRPr>
          </a:p>
          <a:p>
            <a:pPr lvl="1" marL="743040" indent="-285840">
              <a:spcBef>
                <a:spcPts val="524"/>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Roll-over of existing Enron agreements (none have moved, may be more difficult without physical offer, Domtar is a bit perturbed with treatment on gas)</a:t>
            </a:r>
            <a:endParaRPr b="0" lang="en-US" sz="1400" strike="noStrike" u="none">
              <a:solidFill>
                <a:srgbClr val="000000"/>
              </a:solidFill>
              <a:effectLst/>
              <a:uFillTx/>
              <a:latin typeface="Arial"/>
            </a:endParaRPr>
          </a:p>
          <a:p>
            <a:pPr lvl="1" marL="743040" indent="-285840">
              <a:spcBef>
                <a:spcPts val="524"/>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Extensive list of others, several with dispatchable loads</a:t>
            </a:r>
            <a:endParaRPr b="0" lang="en-US" sz="1400" strike="noStrike" u="none">
              <a:solidFill>
                <a:srgbClr val="000000"/>
              </a:solidFill>
              <a:effectLst/>
              <a:uFillTx/>
              <a:latin typeface="Arial"/>
            </a:endParaRPr>
          </a:p>
          <a:p>
            <a:pPr lvl="1" marL="743040" indent="-285840">
              <a:spcBef>
                <a:spcPts val="524"/>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About 40% will RFP</a:t>
            </a:r>
            <a:endParaRPr b="0" lang="en-US" sz="1400" strike="noStrike" u="none">
              <a:solidFill>
                <a:srgbClr val="000000"/>
              </a:solidFill>
              <a:effectLst/>
              <a:uFillTx/>
              <a:latin typeface="Arial"/>
            </a:endParaRPr>
          </a:p>
          <a:p>
            <a:pPr lvl="1" marL="743040" indent="-285840">
              <a:spcBef>
                <a:spcPts val="524"/>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Credit is an issue for many of them (ie. Lots of steel, mining and automotive industry)</a:t>
            </a:r>
            <a:endParaRPr b="0" lang="en-US" sz="1400" strike="noStrike" u="none">
              <a:solidFill>
                <a:srgbClr val="000000"/>
              </a:solidFill>
              <a:effectLst/>
              <a:uFillTx/>
              <a:latin typeface="Arial"/>
            </a:endParaRPr>
          </a:p>
          <a:p>
            <a:pPr lvl="1" marL="743040" indent="-285840">
              <a:spcBef>
                <a:spcPts val="524"/>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Alcan is gone to OPG</a:t>
            </a:r>
            <a:endParaRPr b="0" lang="en-US" sz="1400" strike="noStrike" u="none">
              <a:solidFill>
                <a:srgbClr val="000000"/>
              </a:solidFill>
              <a:effectLst/>
              <a:uFillTx/>
              <a:latin typeface="Arial"/>
            </a:endParaRPr>
          </a:p>
          <a:p>
            <a:pPr marL="343080" indent="-343080">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Small Loads (&lt;10 MW)</a:t>
            </a:r>
            <a:endParaRPr b="1" lang="en-US" sz="1600" strike="noStrike" u="none">
              <a:solidFill>
                <a:srgbClr val="000000"/>
              </a:solidFill>
              <a:effectLst/>
              <a:uFillTx/>
              <a:latin typeface="Arial"/>
            </a:endParaRPr>
          </a:p>
          <a:p>
            <a:pPr lvl="1" marL="743040" indent="-285840">
              <a:spcBef>
                <a:spcPts val="524"/>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Many waiting on more offers in the market to compare </a:t>
            </a:r>
            <a:endParaRPr b="0" lang="en-US" sz="1400" strike="noStrike" u="none">
              <a:solidFill>
                <a:srgbClr val="000000"/>
              </a:solidFill>
              <a:effectLst/>
              <a:uFillTx/>
              <a:latin typeface="Arial"/>
            </a:endParaRPr>
          </a:p>
          <a:p>
            <a:pPr lvl="1" marL="743040" indent="-285840">
              <a:spcBef>
                <a:spcPts val="524"/>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Less sophisticated so should move quicker</a:t>
            </a:r>
            <a:endParaRPr b="0" lang="en-US" sz="1400" strike="noStrike" u="none">
              <a:solidFill>
                <a:srgbClr val="000000"/>
              </a:solidFill>
              <a:effectLst/>
              <a:uFillTx/>
              <a:latin typeface="Arial"/>
            </a:endParaRPr>
          </a:p>
          <a:p>
            <a:pPr lvl="1" marL="743040" indent="0">
              <a:spcBef>
                <a:spcPts val="52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I will go over a more detailed customer list for Ontario when the Origination team has been finalized</a:t>
            </a:r>
            <a:endParaRPr b="1"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152280" y="151920"/>
            <a:ext cx="777240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Consultants</a:t>
            </a:r>
            <a:endParaRPr b="0" lang="en-US" sz="2400" strike="noStrike" u="none">
              <a:solidFill>
                <a:srgbClr val="000000"/>
              </a:solidFill>
              <a:effectLst/>
              <a:uFillTx/>
              <a:latin typeface="Arial"/>
            </a:endParaRPr>
          </a:p>
        </p:txBody>
      </p:sp>
      <p:sp>
        <p:nvSpPr>
          <p:cNvPr id="26" name="PlaceHolder 2"/>
          <p:cNvSpPr>
            <a:spLocks noGrp="1"/>
          </p:cNvSpPr>
          <p:nvPr>
            <p:ph/>
          </p:nvPr>
        </p:nvSpPr>
        <p:spPr>
          <a:xfrm>
            <a:off x="152280" y="1066320"/>
            <a:ext cx="8839440" cy="5410440"/>
          </a:xfrm>
          <a:prstGeom prst="rect">
            <a:avLst/>
          </a:prstGeom>
          <a:noFill/>
          <a:ln w="0">
            <a:noFill/>
          </a:ln>
        </p:spPr>
        <p:txBody>
          <a:bodyPr lIns="90000" rIns="90000" tIns="46800" bIns="46800" anchor="t">
            <a:normAutofit/>
          </a:bodyPr>
          <a:p>
            <a:pPr marL="343080" indent="-343080">
              <a:spcBef>
                <a:spcPts val="524"/>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Energy Advantage</a:t>
            </a:r>
            <a:endParaRPr b="1" lang="en-US" sz="1400" strike="noStrike" u="none">
              <a:solidFill>
                <a:srgbClr val="000000"/>
              </a:solidFill>
              <a:effectLst/>
              <a:uFillTx/>
              <a:latin typeface="Arial"/>
            </a:endParaRPr>
          </a:p>
          <a:p>
            <a:pPr lvl="1" marL="743040" indent="-285840">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Represent about 60 clients and have executed deals for about 10 of those</a:t>
            </a:r>
            <a:endParaRPr b="0" lang="en-US" sz="1200" strike="noStrike" u="none">
              <a:solidFill>
                <a:srgbClr val="000000"/>
              </a:solidFill>
              <a:effectLst/>
              <a:uFillTx/>
              <a:latin typeface="Arial"/>
            </a:endParaRPr>
          </a:p>
          <a:p>
            <a:pPr lvl="1" marL="743040" indent="-285840">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Said they want the remaining 50 locked-in by market-opening </a:t>
            </a:r>
            <a:endParaRPr b="0" lang="en-US" sz="1200" strike="noStrike" u="none">
              <a:solidFill>
                <a:srgbClr val="000000"/>
              </a:solidFill>
              <a:effectLst/>
              <a:uFillTx/>
              <a:latin typeface="Arial"/>
            </a:endParaRPr>
          </a:p>
          <a:p>
            <a:pPr lvl="1" marL="743040" indent="-285840">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Enron never did a deal when EA was consultant (thought our prices were out of market)</a:t>
            </a:r>
            <a:endParaRPr b="0" lang="en-US" sz="1200" strike="noStrike" u="none">
              <a:solidFill>
                <a:srgbClr val="000000"/>
              </a:solidFill>
              <a:effectLst/>
              <a:uFillTx/>
              <a:latin typeface="Arial"/>
            </a:endParaRPr>
          </a:p>
          <a:p>
            <a:pPr lvl="1" marL="743040" indent="-285840">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Fans of RFP but trying to get away from it</a:t>
            </a:r>
            <a:endParaRPr b="0" lang="en-US" sz="1200" strike="noStrike" u="none">
              <a:solidFill>
                <a:srgbClr val="000000"/>
              </a:solidFill>
              <a:effectLst/>
              <a:uFillTx/>
              <a:latin typeface="Arial"/>
            </a:endParaRPr>
          </a:p>
          <a:p>
            <a:pPr lvl="1" marL="743040" indent="-285840">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35 to 40 people in Ontario</a:t>
            </a:r>
            <a:endParaRPr b="0" lang="en-US" sz="1200" strike="noStrike" u="none">
              <a:solidFill>
                <a:srgbClr val="000000"/>
              </a:solidFill>
              <a:effectLst/>
              <a:uFillTx/>
              <a:latin typeface="Arial"/>
            </a:endParaRPr>
          </a:p>
          <a:p>
            <a:pPr lvl="1" marL="743040" indent="-285840">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Also offer gas and power services</a:t>
            </a:r>
            <a:endParaRPr b="0" lang="en-US" sz="1200" strike="noStrike" u="none">
              <a:solidFill>
                <a:srgbClr val="000000"/>
              </a:solidFill>
              <a:effectLst/>
              <a:uFillTx/>
              <a:latin typeface="Arial"/>
            </a:endParaRPr>
          </a:p>
          <a:p>
            <a:pPr lvl="1" marL="743040" indent="-285840">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Coming out with an aggregated load portfolio of about 25 light loads in Jan/02</a:t>
            </a:r>
            <a:endParaRPr b="0" lang="en-US" sz="1200" strike="noStrike" u="none">
              <a:solidFill>
                <a:srgbClr val="000000"/>
              </a:solidFill>
              <a:effectLst/>
              <a:uFillTx/>
              <a:latin typeface="Arial"/>
            </a:endParaRPr>
          </a:p>
          <a:p>
            <a:pPr lvl="1" marL="743040" indent="-285840">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Doesn’t hurt to maintain relationship</a:t>
            </a:r>
            <a:endParaRPr b="0" lang="en-US" sz="1200" strike="noStrike" u="none">
              <a:solidFill>
                <a:srgbClr val="000000"/>
              </a:solidFill>
              <a:effectLst/>
              <a:uFillTx/>
              <a:latin typeface="Arial"/>
            </a:endParaRPr>
          </a:p>
          <a:p>
            <a:pPr marL="343080" indent="-343080">
              <a:spcBef>
                <a:spcPts val="524"/>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E2 Energy</a:t>
            </a:r>
            <a:endParaRPr b="1" lang="en-US" sz="1400" strike="noStrike" u="none">
              <a:solidFill>
                <a:srgbClr val="000000"/>
              </a:solidFill>
              <a:effectLst/>
              <a:uFillTx/>
              <a:latin typeface="Arial"/>
            </a:endParaRPr>
          </a:p>
          <a:p>
            <a:pPr lvl="1" marL="743040" indent="-285840">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Old EA guys (Gary O’Neil and Scott Walker)</a:t>
            </a:r>
            <a:endParaRPr b="0" lang="en-US" sz="1200" strike="noStrike" u="none">
              <a:solidFill>
                <a:srgbClr val="000000"/>
              </a:solidFill>
              <a:effectLst/>
              <a:uFillTx/>
              <a:latin typeface="Arial"/>
            </a:endParaRPr>
          </a:p>
          <a:p>
            <a:pPr lvl="1" marL="743040" indent="-285840">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Treading water right now (had solicitation and funding agreement with Enron)</a:t>
            </a:r>
            <a:endParaRPr b="0" lang="en-US" sz="1200" strike="noStrike" u="none">
              <a:solidFill>
                <a:srgbClr val="000000"/>
              </a:solidFill>
              <a:effectLst/>
              <a:uFillTx/>
              <a:latin typeface="Arial"/>
            </a:endParaRPr>
          </a:p>
          <a:p>
            <a:pPr marL="343080" indent="-343080">
              <a:spcBef>
                <a:spcPts val="524"/>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The Power Connection (</a:t>
            </a:r>
            <a:r>
              <a:rPr b="1" lang="en-CA" sz="1400" strike="noStrike" u="none">
                <a:solidFill>
                  <a:srgbClr val="000000"/>
                </a:solidFill>
                <a:effectLst/>
                <a:uFillTx/>
                <a:latin typeface="Arial"/>
              </a:rPr>
              <a:t>Barrie, Cambridge North Dumfries, Guelph, Markham and Niagara Falls</a:t>
            </a:r>
            <a:r>
              <a:rPr b="1" lang="en-US" sz="1400" strike="noStrike" u="none">
                <a:solidFill>
                  <a:srgbClr val="000000"/>
                </a:solidFill>
                <a:effectLst/>
                <a:uFillTx/>
                <a:latin typeface="Arial"/>
              </a:rPr>
              <a:t> Muni’s JV)</a:t>
            </a:r>
            <a:endParaRPr b="1" lang="en-US" sz="1400" strike="noStrike" u="none">
              <a:solidFill>
                <a:srgbClr val="000000"/>
              </a:solidFill>
              <a:effectLst/>
              <a:uFillTx/>
              <a:latin typeface="Arial"/>
            </a:endParaRPr>
          </a:p>
          <a:p>
            <a:pPr lvl="1" marL="743040" indent="-285840">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Mostly esco stuff, but can produce wholesale leads (e.g. Canadian Tire) if you get in good with them</a:t>
            </a:r>
            <a:endParaRPr b="0" lang="en-US" sz="1200" strike="noStrike" u="none">
              <a:solidFill>
                <a:srgbClr val="000000"/>
              </a:solidFill>
              <a:effectLst/>
              <a:uFillTx/>
              <a:latin typeface="Arial"/>
            </a:endParaRPr>
          </a:p>
          <a:p>
            <a:pPr lvl="1" marL="743040" indent="-285840">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Retail arrangement with OESC</a:t>
            </a:r>
            <a:endParaRPr b="0" lang="en-US" sz="1200" strike="noStrike" u="none">
              <a:solidFill>
                <a:srgbClr val="000000"/>
              </a:solidFill>
              <a:effectLst/>
              <a:uFillTx/>
              <a:latin typeface="Arial"/>
            </a:endParaRPr>
          </a:p>
          <a:p>
            <a:pPr lvl="1" marL="743040" indent="-285840">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Strong relationship with Jeff Borg</a:t>
            </a:r>
            <a:endParaRPr b="0" lang="en-US" sz="1200" strike="noStrike" u="none">
              <a:solidFill>
                <a:srgbClr val="000000"/>
              </a:solidFill>
              <a:effectLst/>
              <a:uFillTx/>
              <a:latin typeface="Arial"/>
            </a:endParaRPr>
          </a:p>
          <a:p>
            <a:pPr marL="343080" indent="-343080">
              <a:spcBef>
                <a:spcPts val="524"/>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ECNG</a:t>
            </a:r>
            <a:endParaRPr b="1" lang="en-US" sz="1400" strike="noStrike" u="none">
              <a:solidFill>
                <a:srgbClr val="000000"/>
              </a:solidFill>
              <a:effectLst/>
              <a:uFillTx/>
              <a:latin typeface="Arial"/>
            </a:endParaRPr>
          </a:p>
          <a:p>
            <a:pPr lvl="1" marL="743040" indent="-285840">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Not very knowledgeable in power, but they go after lots of customers</a:t>
            </a:r>
            <a:endParaRPr b="0" lang="en-US" sz="1200" strike="noStrike" u="none">
              <a:solidFill>
                <a:srgbClr val="000000"/>
              </a:solidFill>
              <a:effectLst/>
              <a:uFillTx/>
              <a:latin typeface="Arial"/>
            </a:endParaRPr>
          </a:p>
          <a:p>
            <a:pPr lvl="1" marL="743040" indent="-285840">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Good idea to keep them in your back pocket</a:t>
            </a:r>
            <a:endParaRPr b="0" lang="en-US" sz="1200" strike="noStrike" u="none">
              <a:solidFill>
                <a:srgbClr val="000000"/>
              </a:solidFill>
              <a:effectLst/>
              <a:uFillTx/>
              <a:latin typeface="Arial"/>
            </a:endParaRPr>
          </a:p>
          <a:p>
            <a:pPr lvl="1" marL="743040" indent="-285840">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Developed good relationship with them at Enron</a:t>
            </a:r>
            <a:endParaRPr b="0" lang="en-US" sz="1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152280" y="151920"/>
            <a:ext cx="777240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Retail</a:t>
            </a:r>
            <a:endParaRPr b="0" lang="en-US" sz="2400" strike="noStrike" u="none">
              <a:solidFill>
                <a:srgbClr val="000000"/>
              </a:solidFill>
              <a:effectLst/>
              <a:uFillTx/>
              <a:latin typeface="Arial"/>
            </a:endParaRPr>
          </a:p>
        </p:txBody>
      </p:sp>
      <p:sp>
        <p:nvSpPr>
          <p:cNvPr id="28" name="PlaceHolder 2"/>
          <p:cNvSpPr>
            <a:spLocks noGrp="1"/>
          </p:cNvSpPr>
          <p:nvPr>
            <p:ph/>
          </p:nvPr>
        </p:nvSpPr>
        <p:spPr>
          <a:xfrm>
            <a:off x="152280" y="1294920"/>
            <a:ext cx="8839440" cy="4876920"/>
          </a:xfrm>
          <a:prstGeom prst="rect">
            <a:avLst/>
          </a:prstGeom>
          <a:noFill/>
          <a:ln w="0">
            <a:noFill/>
          </a:ln>
        </p:spPr>
        <p:txBody>
          <a:bodyPr lIns="90000" rIns="90000" tIns="46800" bIns="46800" anchor="t">
            <a:normAutofit/>
          </a:bodyPr>
          <a:p>
            <a:pPr marL="343080" indent="-343080">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Many companies looking into this market: Gold Rush (may be opportunities to sell to new companies at attractive margins)</a:t>
            </a:r>
            <a:endParaRPr b="1" lang="en-US" sz="1600" strike="noStrike" u="none">
              <a:solidFill>
                <a:srgbClr val="000000"/>
              </a:solidFill>
              <a:effectLst/>
              <a:uFillTx/>
              <a:latin typeface="Arial"/>
            </a:endParaRPr>
          </a:p>
          <a:p>
            <a:pPr marL="343080" indent="-343080">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Incumbents are Direct Energy and Toronto Hydro</a:t>
            </a:r>
            <a:endParaRPr b="1" lang="en-US" sz="1600" strike="noStrike" u="none">
              <a:solidFill>
                <a:srgbClr val="000000"/>
              </a:solidFill>
              <a:effectLst/>
              <a:uFillTx/>
              <a:latin typeface="Arial"/>
            </a:endParaRPr>
          </a:p>
          <a:p>
            <a:pPr marL="343080" indent="-343080">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Substantial new players are OESC, OPG, Cydcorp, Duke (Union), EPCOR and Enmax</a:t>
            </a:r>
            <a:endParaRPr b="1" lang="en-US" sz="1600" strike="noStrike" u="none">
              <a:solidFill>
                <a:srgbClr val="000000"/>
              </a:solidFill>
              <a:effectLst/>
              <a:uFillTx/>
              <a:latin typeface="Arial"/>
            </a:endParaRPr>
          </a:p>
          <a:p>
            <a:pPr marL="343080" indent="-343080">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Also aggregators who do not take on positions: Comsatec, door-knockers</a:t>
            </a:r>
            <a:endParaRPr b="1" lang="en-US" sz="1600" strike="noStrike" u="none">
              <a:solidFill>
                <a:srgbClr val="000000"/>
              </a:solidFill>
              <a:effectLst/>
              <a:uFillTx/>
              <a:latin typeface="Arial"/>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343080" indent="-343080">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Toronto Hydro is also a competitor in the higher end of the commercial market (eg. property companies, franchises)</a:t>
            </a:r>
            <a:endParaRPr b="1" lang="en-US" sz="1600" strike="noStrike" u="none">
              <a:solidFill>
                <a:srgbClr val="000000"/>
              </a:solidFill>
              <a:effectLst/>
              <a:uFillTx/>
              <a:latin typeface="Arial"/>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343080" indent="-343080">
              <a:spcBef>
                <a:spcPts val="60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UBS Warburg Energy will require a retail license to market to embedded customers</a:t>
            </a:r>
            <a:endParaRPr b="1"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152280" y="151920"/>
            <a:ext cx="777240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Appendix: Operations</a:t>
            </a:r>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 name="PlaceHolder 1"/>
          <p:cNvSpPr>
            <a:spLocks noGrp="1"/>
          </p:cNvSpPr>
          <p:nvPr>
            <p:ph type="title"/>
          </p:nvPr>
        </p:nvSpPr>
        <p:spPr>
          <a:xfrm>
            <a:off x="152280" y="151920"/>
            <a:ext cx="777240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Operations Overview</a:t>
            </a:r>
            <a:endParaRPr b="0" lang="en-US" sz="2400" strike="noStrike" u="none">
              <a:solidFill>
                <a:srgbClr val="000000"/>
              </a:solidFill>
              <a:effectLst/>
              <a:uFillTx/>
              <a:latin typeface="Arial"/>
            </a:endParaRPr>
          </a:p>
        </p:txBody>
      </p:sp>
      <p:sp>
        <p:nvSpPr>
          <p:cNvPr id="31" name="PlaceHolder 2"/>
          <p:cNvSpPr>
            <a:spLocks noGrp="1"/>
          </p:cNvSpPr>
          <p:nvPr>
            <p:ph/>
          </p:nvPr>
        </p:nvSpPr>
        <p:spPr>
          <a:xfrm>
            <a:off x="609120" y="1295280"/>
            <a:ext cx="8077320" cy="5181840"/>
          </a:xfrm>
          <a:prstGeom prst="rect">
            <a:avLst/>
          </a:prstGeom>
          <a:noFill/>
          <a:ln w="0">
            <a:noFill/>
          </a:ln>
        </p:spPr>
        <p:txBody>
          <a:bodyPr lIns="90000" rIns="90000" tIns="46800" bIns="46800" anchor="t">
            <a:normAutofit/>
          </a:bodyPr>
          <a:p>
            <a:pPr marL="343080" indent="-343080">
              <a:lnSpc>
                <a:spcPct val="90000"/>
              </a:lnSpc>
              <a:spcBef>
                <a:spcPts val="524"/>
              </a:spcBef>
              <a:buClr>
                <a:srgbClr val="ff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0000"/>
                </a:solidFill>
                <a:effectLst/>
                <a:uFillTx/>
                <a:latin typeface="Arial"/>
              </a:rPr>
              <a:t>Back Office and trading support to OEFC for NUG Contracts</a:t>
            </a:r>
            <a:endParaRPr b="1" lang="en-US" sz="1400" strike="noStrike" u="none">
              <a:solidFill>
                <a:srgbClr val="000000"/>
              </a:solidFill>
              <a:effectLst/>
              <a:uFillTx/>
              <a:latin typeface="Arial"/>
            </a:endParaRPr>
          </a:p>
          <a:p>
            <a:pPr lvl="1" marL="743040" indent="-285840">
              <a:lnSpc>
                <a:spcPct val="90000"/>
              </a:lnSpc>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Revenue = $153k/month now, and about $64K/month (+trading incentive fee) after May 1</a:t>
            </a:r>
            <a:r>
              <a:rPr b="1" lang="en-US" sz="1200" strike="noStrike" u="none" baseline="30000">
                <a:solidFill>
                  <a:srgbClr val="000000"/>
                </a:solidFill>
                <a:effectLst/>
                <a:uFillTx/>
                <a:latin typeface="Arial"/>
              </a:rPr>
              <a:t>st</a:t>
            </a:r>
            <a:endParaRPr b="0" lang="en-US" sz="1200" strike="noStrike" u="none">
              <a:solidFill>
                <a:srgbClr val="000000"/>
              </a:solidFill>
              <a:effectLst/>
              <a:uFillTx/>
              <a:latin typeface="Arial"/>
            </a:endParaRPr>
          </a:p>
          <a:p>
            <a:pPr lvl="1" marL="743040" indent="-285840">
              <a:lnSpc>
                <a:spcPct val="90000"/>
              </a:lnSpc>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Service involves:</a:t>
            </a:r>
            <a:endParaRPr b="0" lang="en-US" sz="1200" strike="noStrike" u="none">
              <a:solidFill>
                <a:srgbClr val="000000"/>
              </a:solidFill>
              <a:effectLst/>
              <a:uFillTx/>
              <a:latin typeface="Arial"/>
            </a:endParaRPr>
          </a:p>
          <a:p>
            <a:pPr lvl="2" marL="1143000" indent="-228600">
              <a:lnSpc>
                <a:spcPct val="90000"/>
              </a:lnSpc>
              <a:spcBef>
                <a:spcPts val="374"/>
              </a:spcBef>
              <a:buClr>
                <a:srgbClr val="000000"/>
              </a:buClr>
              <a:buFont typeface="Helvetica"/>
              <a:buChar char="•"/>
              <a:tabLst>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Produce power purchase statements for the sale of power from the NUGs to OEFC as per the terms of the PPA</a:t>
            </a:r>
            <a:endParaRPr b="0" lang="en-US" sz="1000" strike="noStrike" u="none">
              <a:solidFill>
                <a:srgbClr val="000000"/>
              </a:solidFill>
              <a:effectLst/>
              <a:uFillTx/>
              <a:latin typeface="Arial"/>
            </a:endParaRPr>
          </a:p>
          <a:p>
            <a:pPr lvl="2" marL="1143000" indent="-228600">
              <a:lnSpc>
                <a:spcPct val="90000"/>
              </a:lnSpc>
              <a:spcBef>
                <a:spcPts val="374"/>
              </a:spcBef>
              <a:buClr>
                <a:srgbClr val="000000"/>
              </a:buClr>
              <a:buFont typeface="Helvetica"/>
              <a:buChar char="•"/>
              <a:tabLst>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Carry out back-office, accounting and administration services  </a:t>
            </a:r>
            <a:endParaRPr b="0" lang="en-US" sz="1000" strike="noStrike" u="none">
              <a:solidFill>
                <a:srgbClr val="000000"/>
              </a:solidFill>
              <a:effectLst/>
              <a:uFillTx/>
              <a:latin typeface="Arial"/>
            </a:endParaRPr>
          </a:p>
          <a:p>
            <a:pPr lvl="2" marL="1143000" indent="-228600">
              <a:lnSpc>
                <a:spcPct val="90000"/>
              </a:lnSpc>
              <a:spcBef>
                <a:spcPts val="374"/>
              </a:spcBef>
              <a:buClr>
                <a:srgbClr val="000000"/>
              </a:buClr>
              <a:buFont typeface="Helvetica"/>
              <a:buChar char="•"/>
              <a:tabLst>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Provide trading services and assist OEFC with its role as MMP with the NUGs once the market opens</a:t>
            </a:r>
            <a:endParaRPr b="0" lang="en-US" sz="1000" strike="noStrike" u="none">
              <a:solidFill>
                <a:srgbClr val="000000"/>
              </a:solidFill>
              <a:effectLst/>
              <a:uFillTx/>
              <a:latin typeface="Arial"/>
            </a:endParaRPr>
          </a:p>
          <a:p>
            <a:pPr lvl="3" marL="1600200" indent="-228600">
              <a:lnSpc>
                <a:spcPct val="90000"/>
              </a:lnSpc>
              <a:spcBef>
                <a:spcPts val="337"/>
              </a:spcBef>
              <a:buClr>
                <a:srgbClr val="000000"/>
              </a:buClr>
              <a:buFont typeface="Helvetica"/>
              <a:buChar char="–"/>
              <a:tabLst>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Recommend portfolio strategies</a:t>
            </a:r>
            <a:endParaRPr b="0" lang="en-US" sz="900" strike="noStrike" u="none">
              <a:solidFill>
                <a:srgbClr val="000000"/>
              </a:solidFill>
              <a:effectLst/>
              <a:uFillTx/>
              <a:latin typeface="Arial"/>
            </a:endParaRPr>
          </a:p>
          <a:p>
            <a:pPr lvl="3" marL="1600200" indent="-228600">
              <a:lnSpc>
                <a:spcPct val="90000"/>
              </a:lnSpc>
              <a:spcBef>
                <a:spcPts val="337"/>
              </a:spcBef>
              <a:buClr>
                <a:srgbClr val="000000"/>
              </a:buClr>
              <a:buFont typeface="Helvetica"/>
              <a:buChar char="–"/>
              <a:tabLst>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Maximize value of generation dispatch flexibility</a:t>
            </a:r>
            <a:endParaRPr b="0" lang="en-US" sz="900" strike="noStrike" u="none">
              <a:solidFill>
                <a:srgbClr val="000000"/>
              </a:solidFill>
              <a:effectLst/>
              <a:uFillTx/>
              <a:latin typeface="Arial"/>
            </a:endParaRPr>
          </a:p>
          <a:p>
            <a:pPr lvl="2" marL="1143000" indent="0">
              <a:lnSpc>
                <a:spcPct val="90000"/>
              </a:lnSpc>
              <a:spcBef>
                <a:spcPts val="374"/>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Arial"/>
            </a:endParaRPr>
          </a:p>
          <a:p>
            <a:pPr marL="343080" indent="-343080">
              <a:lnSpc>
                <a:spcPct val="90000"/>
              </a:lnSpc>
              <a:spcBef>
                <a:spcPts val="524"/>
              </a:spcBef>
              <a:buClr>
                <a:srgbClr val="ff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0000"/>
                </a:solidFill>
                <a:effectLst/>
                <a:uFillTx/>
                <a:latin typeface="Arial"/>
              </a:rPr>
              <a:t>Volume Management Services for LDCs  [ENERconnect]</a:t>
            </a:r>
            <a:endParaRPr b="1" lang="en-US" sz="1400" strike="noStrike" u="none">
              <a:solidFill>
                <a:srgbClr val="000000"/>
              </a:solidFill>
              <a:effectLst/>
              <a:uFillTx/>
              <a:latin typeface="Arial"/>
            </a:endParaRPr>
          </a:p>
          <a:p>
            <a:pPr lvl="1" marL="743040" indent="-285840">
              <a:lnSpc>
                <a:spcPct val="90000"/>
              </a:lnSpc>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23 Local Distributing Companies representing about ¼ of the market </a:t>
            </a:r>
            <a:endParaRPr b="0" lang="en-US" sz="1200" strike="noStrike" u="none">
              <a:solidFill>
                <a:srgbClr val="000000"/>
              </a:solidFill>
              <a:effectLst/>
              <a:uFillTx/>
              <a:latin typeface="Arial"/>
            </a:endParaRPr>
          </a:p>
          <a:p>
            <a:pPr lvl="1" marL="743040" indent="-285840">
              <a:lnSpc>
                <a:spcPct val="90000"/>
              </a:lnSpc>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Revenues starting in May = $190k per month</a:t>
            </a:r>
            <a:endParaRPr b="0" lang="en-US" sz="1200" strike="noStrike" u="none">
              <a:solidFill>
                <a:srgbClr val="000000"/>
              </a:solidFill>
              <a:effectLst/>
              <a:uFillTx/>
              <a:latin typeface="Arial"/>
            </a:endParaRPr>
          </a:p>
          <a:p>
            <a:pPr lvl="1" marL="743040" indent="-285840">
              <a:lnSpc>
                <a:spcPct val="90000"/>
              </a:lnSpc>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Service involves</a:t>
            </a:r>
            <a:endParaRPr b="0" lang="en-US" sz="1200" strike="noStrike" u="none">
              <a:solidFill>
                <a:srgbClr val="000000"/>
              </a:solidFill>
              <a:effectLst/>
              <a:uFillTx/>
              <a:latin typeface="Arial"/>
            </a:endParaRPr>
          </a:p>
          <a:p>
            <a:pPr lvl="2" marL="1143000" indent="-228600">
              <a:lnSpc>
                <a:spcPct val="90000"/>
              </a:lnSpc>
              <a:spcBef>
                <a:spcPts val="374"/>
              </a:spcBef>
              <a:buClr>
                <a:srgbClr val="000000"/>
              </a:buClr>
              <a:buFont typeface="Helvetica"/>
              <a:buChar char="•"/>
              <a:tabLst>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Collecting and comparing hourly meter data and charges (Wholesale Settlement)</a:t>
            </a:r>
            <a:endParaRPr b="0" lang="en-US" sz="1000" strike="noStrike" u="none">
              <a:solidFill>
                <a:srgbClr val="000000"/>
              </a:solidFill>
              <a:effectLst/>
              <a:uFillTx/>
              <a:latin typeface="Arial"/>
            </a:endParaRPr>
          </a:p>
          <a:p>
            <a:pPr lvl="2" marL="1143000" indent="-228600">
              <a:lnSpc>
                <a:spcPct val="90000"/>
              </a:lnSpc>
              <a:spcBef>
                <a:spcPts val="374"/>
              </a:spcBef>
              <a:buClr>
                <a:srgbClr val="000000"/>
              </a:buClr>
              <a:buFont typeface="Helvetica"/>
              <a:buChar char="•"/>
              <a:tabLst>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Reconciling daily settlements statements from the IMO and lodging disagreements as required</a:t>
            </a:r>
            <a:endParaRPr b="0" lang="en-US" sz="1000" strike="noStrike" u="none">
              <a:solidFill>
                <a:srgbClr val="000000"/>
              </a:solidFill>
              <a:effectLst/>
              <a:uFillTx/>
              <a:latin typeface="Arial"/>
            </a:endParaRPr>
          </a:p>
          <a:p>
            <a:pPr lvl="2" marL="1143000" indent="-228600">
              <a:lnSpc>
                <a:spcPct val="90000"/>
              </a:lnSpc>
              <a:spcBef>
                <a:spcPts val="374"/>
              </a:spcBef>
              <a:buClr>
                <a:srgbClr val="000000"/>
              </a:buClr>
              <a:buFont typeface="Helvetica"/>
              <a:buChar char="•"/>
              <a:tabLst>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Calculating key quantities that allow the LDC to perform their retail settlement</a:t>
            </a:r>
            <a:endParaRPr b="0" lang="en-US" sz="1000" strike="noStrike" u="none">
              <a:solidFill>
                <a:srgbClr val="000000"/>
              </a:solidFill>
              <a:effectLst/>
              <a:uFillTx/>
              <a:latin typeface="Arial"/>
            </a:endParaRPr>
          </a:p>
          <a:p>
            <a:pPr lvl="2" marL="1143000" indent="0">
              <a:lnSpc>
                <a:spcPct val="90000"/>
              </a:lnSpc>
              <a:spcBef>
                <a:spcPts val="374"/>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Arial"/>
            </a:endParaRPr>
          </a:p>
          <a:p>
            <a:pPr marL="343080" indent="-343080">
              <a:lnSpc>
                <a:spcPct val="90000"/>
              </a:lnSpc>
              <a:spcBef>
                <a:spcPts val="524"/>
              </a:spcBef>
              <a:buClr>
                <a:srgbClr val="ff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0000"/>
                </a:solidFill>
                <a:effectLst/>
                <a:uFillTx/>
                <a:latin typeface="Arial"/>
              </a:rPr>
              <a:t>Volume Management Services for Industrial Customers</a:t>
            </a:r>
            <a:r>
              <a:rPr b="1" lang="en-US" sz="1400" strike="noStrike" u="none">
                <a:solidFill>
                  <a:srgbClr val="000000"/>
                </a:solidFill>
                <a:effectLst/>
                <a:uFillTx/>
                <a:latin typeface="Arial"/>
              </a:rPr>
              <a:t>  (Sunoco, Domtar will re-sign if power offering available shortly) </a:t>
            </a:r>
            <a:endParaRPr b="1" lang="en-US" sz="1400" strike="noStrike" u="none">
              <a:solidFill>
                <a:srgbClr val="000000"/>
              </a:solidFill>
              <a:effectLst/>
              <a:uFillTx/>
              <a:latin typeface="Arial"/>
            </a:endParaRPr>
          </a:p>
          <a:p>
            <a:pPr lvl="1" marL="743040" indent="-285840">
              <a:lnSpc>
                <a:spcPct val="90000"/>
              </a:lnSpc>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Revenues starting in May = $13k per month + $50K + (35 - 50%) of the value of Domtar’s granted disputes</a:t>
            </a:r>
            <a:endParaRPr b="0" lang="en-US" sz="1200" strike="noStrike" u="none">
              <a:solidFill>
                <a:srgbClr val="000000"/>
              </a:solidFill>
              <a:effectLst/>
              <a:uFillTx/>
              <a:latin typeface="Arial"/>
            </a:endParaRPr>
          </a:p>
          <a:p>
            <a:pPr lvl="1" marL="743040" indent="-285840">
              <a:lnSpc>
                <a:spcPct val="90000"/>
              </a:lnSpc>
              <a:spcBef>
                <a:spcPts val="451"/>
              </a:spcBef>
              <a:buClr>
                <a:srgbClr val="00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Service involves</a:t>
            </a:r>
            <a:endParaRPr b="0" lang="en-US" sz="1200" strike="noStrike" u="none">
              <a:solidFill>
                <a:srgbClr val="000000"/>
              </a:solidFill>
              <a:effectLst/>
              <a:uFillTx/>
              <a:latin typeface="Arial"/>
            </a:endParaRPr>
          </a:p>
          <a:p>
            <a:pPr lvl="2" marL="1143000" indent="-228600">
              <a:lnSpc>
                <a:spcPct val="90000"/>
              </a:lnSpc>
              <a:spcBef>
                <a:spcPts val="374"/>
              </a:spcBef>
              <a:buClr>
                <a:srgbClr val="000000"/>
              </a:buClr>
              <a:buFont typeface="Helvetica"/>
              <a:buChar char="•"/>
              <a:tabLst>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Collecting and comparing hourly meter data and charges  (Wholesale Settlement)</a:t>
            </a:r>
            <a:endParaRPr b="0" lang="en-US" sz="1000" strike="noStrike" u="none">
              <a:solidFill>
                <a:srgbClr val="000000"/>
              </a:solidFill>
              <a:effectLst/>
              <a:uFillTx/>
              <a:latin typeface="Arial"/>
            </a:endParaRPr>
          </a:p>
          <a:p>
            <a:pPr lvl="2" marL="1143000" indent="-228600">
              <a:lnSpc>
                <a:spcPct val="90000"/>
              </a:lnSpc>
              <a:spcBef>
                <a:spcPts val="374"/>
              </a:spcBef>
              <a:buClr>
                <a:srgbClr val="000000"/>
              </a:buClr>
              <a:buFont typeface="Helvetica"/>
              <a:buChar char="•"/>
              <a:tabLst>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Reconciling daily settlements statements from the IMO and lodging disagreements as required</a:t>
            </a:r>
            <a:endParaRPr b="0" lang="en-US" sz="1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10542</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2001-06-29T09:52:56Z</dcterms:created>
  <dc:creator>rcrouch</dc:creator>
  <dc:description/>
  <dc:language>en-US</dc:language>
  <cp:lastModifiedBy>ddorland</cp:lastModifiedBy>
  <dcterms:modified xsi:type="dcterms:W3CDTF">2002-01-30T21:26:48Z</dcterms:modified>
  <cp:revision>93</cp:revision>
  <dc:subject/>
  <dc:title>Key Project Issues</dc:title>
</cp:coreProperties>
</file>