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9.wmf" ContentType="image/x-wmf"/>
  <Override PartName="/ppt/media/image13.png" ContentType="image/png"/>
  <Override PartName="/ppt/media/image1.png" ContentType="image/png"/>
  <Override PartName="/ppt/media/image4.wmf" ContentType="image/x-wmf"/>
  <Override PartName="/ppt/media/image14.wmf" ContentType="image/x-wmf"/>
  <Override PartName="/ppt/media/image5.wmf" ContentType="image/x-wmf"/>
  <Override PartName="/ppt/media/image1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2.wmf" ContentType="image/x-wmf"/>
  <Override PartName="/ppt/media/image8.wmf" ContentType="image/x-wmf"/>
  <Override PartName="/ppt/media/image12.wmf" ContentType="image/x-wmf"/>
  <Override PartName="/ppt/media/image3.wmf" ContentType="image/x-wmf"/>
  <Override PartName="/ppt/embeddings/oleObject1.xlsx" ContentType="application/vnd.openxmlformats-officedocument.spreadsheetml.sheet"/>
  <Override PartName="/ppt/embeddings/oleObject1.docx" ContentType="application/vnd.openxmlformats-officedocument.wordprocessingml.document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27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28.xml.rels" ContentType="application/vnd.openxmlformats-package.relationships+xml"/>
  <Override PartName="/ppt/slides/_rels/slide30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29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1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slide29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24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5.xml" ContentType="application/vnd.openxmlformats-officedocument.presentationml.slide+xml"/>
  <Override PartName="/ppt/slides/slide30.xml" ContentType="application/vnd.openxmlformats-officedocument.presentationml.slide+xml"/>
  <Override PartName="/ppt/slides/slide28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6D078C4-96BF-48A5-9890-3011D4BAA67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31EB75D-52DE-4F42-84CD-DC0D1FC6392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BEB7865-AD71-47EE-AF3F-C96953A3A8A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6D7F1F4-51D5-4C47-815D-9C8DAFC8AA4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F2EFE5E-D402-4735-91B0-7EC99D2D8F27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905C2ED-131B-4488-A73C-FD90B0A2796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ENE_C_WHI" descr=""/>
          <p:cNvPicPr/>
          <p:nvPr/>
        </p:nvPicPr>
        <p:blipFill>
          <a:blip r:embed="rId2"/>
          <a:stretch/>
        </p:blipFill>
        <p:spPr>
          <a:xfrm>
            <a:off x="0" y="5943600"/>
            <a:ext cx="903240" cy="91440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13372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Western Electricity and Gas Markets: Update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June 07,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Futures Prices have dropped 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Palo Verde Contract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949320" y="1941480"/>
            <a:ext cx="6927840" cy="394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949320" y="5318280"/>
            <a:ext cx="69278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949320" y="4756320"/>
            <a:ext cx="69278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949320" y="4192560"/>
            <a:ext cx="69278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949320" y="3629160"/>
            <a:ext cx="69278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949320" y="3067200"/>
            <a:ext cx="69278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949320" y="2503440"/>
            <a:ext cx="69278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949320" y="1941480"/>
            <a:ext cx="69278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949320" y="1941480"/>
            <a:ext cx="6927840" cy="3940200"/>
          </a:xfrm>
          <a:prstGeom prst="rect">
            <a:avLst/>
          </a:prstGeom>
          <a:noFill/>
          <a:ln w="111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949320" y="1941480"/>
            <a:ext cx="1440" cy="39402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912960" y="5881680"/>
            <a:ext cx="363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912960" y="5318280"/>
            <a:ext cx="363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912960" y="4756320"/>
            <a:ext cx="363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912960" y="4192560"/>
            <a:ext cx="363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912960" y="3629160"/>
            <a:ext cx="363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912960" y="3067200"/>
            <a:ext cx="363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912960" y="2503440"/>
            <a:ext cx="3636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912960" y="1941480"/>
            <a:ext cx="3636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949320" y="5881680"/>
            <a:ext cx="69278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V="1">
            <a:off x="949320" y="5881320"/>
            <a:ext cx="1440" cy="334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flipV="1">
            <a:off x="2104920" y="5881320"/>
            <a:ext cx="1800" cy="334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V="1">
            <a:off x="3259080" y="5881320"/>
            <a:ext cx="1800" cy="334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V="1">
            <a:off x="4413240" y="5881320"/>
            <a:ext cx="1440" cy="334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flipV="1">
            <a:off x="5567400" y="5881320"/>
            <a:ext cx="1440" cy="334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V="1">
            <a:off x="6723000" y="5881320"/>
            <a:ext cx="1800" cy="334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V="1">
            <a:off x="7877160" y="5881320"/>
            <a:ext cx="1440" cy="334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665360" y="5160960"/>
            <a:ext cx="183960" cy="144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849320" y="5160960"/>
            <a:ext cx="162000" cy="144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011320" y="5160960"/>
            <a:ext cx="114480" cy="144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2125800" y="4963680"/>
            <a:ext cx="185760" cy="19692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V="1">
            <a:off x="2311560" y="4699080"/>
            <a:ext cx="161640" cy="26496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473200" y="4699080"/>
            <a:ext cx="115920" cy="144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2589120" y="4417560"/>
            <a:ext cx="208080" cy="28116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797200" y="4417920"/>
            <a:ext cx="160200" cy="180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V="1">
            <a:off x="2957400" y="4052880"/>
            <a:ext cx="185760" cy="36504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143160" y="4052880"/>
            <a:ext cx="138240" cy="22392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281400" y="4276800"/>
            <a:ext cx="162000" cy="144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443400" y="4276800"/>
            <a:ext cx="161640" cy="144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605040" y="4276800"/>
            <a:ext cx="162000" cy="144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767040" y="4276800"/>
            <a:ext cx="160560" cy="144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927600" y="4276800"/>
            <a:ext cx="139680" cy="144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V="1">
            <a:off x="4067280" y="3769920"/>
            <a:ext cx="68040" cy="50652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135320" y="3770280"/>
            <a:ext cx="255600" cy="19692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V="1">
            <a:off x="4390920" y="3433680"/>
            <a:ext cx="160560" cy="53352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551480" y="3433680"/>
            <a:ext cx="161640" cy="180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V="1">
            <a:off x="4713120" y="3292560"/>
            <a:ext cx="185760" cy="14112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4898880" y="2784240"/>
            <a:ext cx="136800" cy="50796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035680" y="2784600"/>
            <a:ext cx="185760" cy="144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flipV="1">
            <a:off x="5221440" y="2644920"/>
            <a:ext cx="161640" cy="13968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5383080" y="2644920"/>
            <a:ext cx="138240" cy="28080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5521320" y="2925720"/>
            <a:ext cx="162000" cy="14148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683320" y="3067200"/>
            <a:ext cx="162000" cy="56196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flipV="1">
            <a:off x="5845320" y="3460680"/>
            <a:ext cx="161640" cy="16848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006960" y="3460680"/>
            <a:ext cx="160560" cy="11268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167520" y="3573360"/>
            <a:ext cx="207720" cy="8424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375240" y="3657600"/>
            <a:ext cx="115920" cy="39528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491160" y="4052880"/>
            <a:ext cx="69840" cy="13968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flipV="1">
            <a:off x="6561000" y="3949200"/>
            <a:ext cx="68400" cy="24300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6629400" y="3949560"/>
            <a:ext cx="23760" cy="682920"/>
          </a:xfrm>
          <a:prstGeom prst="line">
            <a:avLst/>
          </a:prstGeom>
          <a:ln w="11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635120" y="5133960"/>
            <a:ext cx="60480" cy="54000"/>
          </a:xfrm>
          <a:custGeom>
            <a:avLst/>
            <a:gdLst/>
            <a:ahLst/>
            <a:rect l="l" t="t" r="r" b="b"/>
            <a:pathLst>
              <a:path w="78" h="70">
                <a:moveTo>
                  <a:pt x="39" y="0"/>
                </a:moveTo>
                <a:lnTo>
                  <a:pt x="78" y="35"/>
                </a:lnTo>
                <a:lnTo>
                  <a:pt x="39" y="70"/>
                </a:lnTo>
                <a:lnTo>
                  <a:pt x="0" y="35"/>
                </a:lnTo>
                <a:lnTo>
                  <a:pt x="39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819440" y="5133960"/>
            <a:ext cx="61920" cy="54000"/>
          </a:xfrm>
          <a:custGeom>
            <a:avLst/>
            <a:gdLst/>
            <a:ahLst/>
            <a:rect l="l" t="t" r="r" b="b"/>
            <a:pathLst>
              <a:path w="77" h="70">
                <a:moveTo>
                  <a:pt x="38" y="0"/>
                </a:moveTo>
                <a:lnTo>
                  <a:pt x="77" y="35"/>
                </a:lnTo>
                <a:lnTo>
                  <a:pt x="38" y="70"/>
                </a:lnTo>
                <a:lnTo>
                  <a:pt x="0" y="35"/>
                </a:lnTo>
                <a:lnTo>
                  <a:pt x="38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979640" y="5133960"/>
            <a:ext cx="61920" cy="54000"/>
          </a:xfrm>
          <a:custGeom>
            <a:avLst/>
            <a:gdLst/>
            <a:ahLst/>
            <a:rect l="l" t="t" r="r" b="b"/>
            <a:pathLst>
              <a:path w="77" h="70">
                <a:moveTo>
                  <a:pt x="38" y="0"/>
                </a:moveTo>
                <a:lnTo>
                  <a:pt x="77" y="35"/>
                </a:lnTo>
                <a:lnTo>
                  <a:pt x="38" y="70"/>
                </a:lnTo>
                <a:lnTo>
                  <a:pt x="0" y="35"/>
                </a:lnTo>
                <a:lnTo>
                  <a:pt x="38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2095560" y="5133960"/>
            <a:ext cx="61920" cy="54000"/>
          </a:xfrm>
          <a:custGeom>
            <a:avLst/>
            <a:gdLst/>
            <a:ahLst/>
            <a:rect l="l" t="t" r="r" b="b"/>
            <a:pathLst>
              <a:path w="78" h="70">
                <a:moveTo>
                  <a:pt x="39" y="0"/>
                </a:moveTo>
                <a:lnTo>
                  <a:pt x="78" y="35"/>
                </a:lnTo>
                <a:lnTo>
                  <a:pt x="39" y="70"/>
                </a:lnTo>
                <a:lnTo>
                  <a:pt x="0" y="35"/>
                </a:lnTo>
                <a:lnTo>
                  <a:pt x="39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279520" y="4935600"/>
            <a:ext cx="61920" cy="55440"/>
          </a:xfrm>
          <a:custGeom>
            <a:avLst/>
            <a:gdLst/>
            <a:ahLst/>
            <a:rect l="l" t="t" r="r" b="b"/>
            <a:pathLst>
              <a:path w="77" h="69">
                <a:moveTo>
                  <a:pt x="38" y="0"/>
                </a:moveTo>
                <a:lnTo>
                  <a:pt x="77" y="34"/>
                </a:lnTo>
                <a:lnTo>
                  <a:pt x="38" y="69"/>
                </a:lnTo>
                <a:lnTo>
                  <a:pt x="0" y="34"/>
                </a:lnTo>
                <a:lnTo>
                  <a:pt x="38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2443320" y="4672080"/>
            <a:ext cx="60120" cy="55440"/>
          </a:xfrm>
          <a:custGeom>
            <a:avLst/>
            <a:gdLst/>
            <a:ahLst/>
            <a:rect l="l" t="t" r="r" b="b"/>
            <a:pathLst>
              <a:path w="78" h="69">
                <a:moveTo>
                  <a:pt x="39" y="0"/>
                </a:moveTo>
                <a:lnTo>
                  <a:pt x="78" y="34"/>
                </a:lnTo>
                <a:lnTo>
                  <a:pt x="39" y="69"/>
                </a:lnTo>
                <a:lnTo>
                  <a:pt x="0" y="34"/>
                </a:lnTo>
                <a:lnTo>
                  <a:pt x="39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558880" y="4672080"/>
            <a:ext cx="60480" cy="55440"/>
          </a:xfrm>
          <a:custGeom>
            <a:avLst/>
            <a:gdLst/>
            <a:ahLst/>
            <a:rect l="l" t="t" r="r" b="b"/>
            <a:pathLst>
              <a:path w="78" h="69">
                <a:moveTo>
                  <a:pt x="39" y="0"/>
                </a:moveTo>
                <a:lnTo>
                  <a:pt x="78" y="34"/>
                </a:lnTo>
                <a:lnTo>
                  <a:pt x="39" y="69"/>
                </a:lnTo>
                <a:lnTo>
                  <a:pt x="0" y="34"/>
                </a:lnTo>
                <a:lnTo>
                  <a:pt x="39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766960" y="4390920"/>
            <a:ext cx="60480" cy="54000"/>
          </a:xfrm>
          <a:custGeom>
            <a:avLst/>
            <a:gdLst/>
            <a:ahLst/>
            <a:rect l="l" t="t" r="r" b="b"/>
            <a:pathLst>
              <a:path w="78" h="70">
                <a:moveTo>
                  <a:pt x="39" y="0"/>
                </a:moveTo>
                <a:lnTo>
                  <a:pt x="78" y="35"/>
                </a:lnTo>
                <a:lnTo>
                  <a:pt x="39" y="70"/>
                </a:lnTo>
                <a:lnTo>
                  <a:pt x="0" y="35"/>
                </a:lnTo>
                <a:lnTo>
                  <a:pt x="39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2927520" y="4390920"/>
            <a:ext cx="61920" cy="54000"/>
          </a:xfrm>
          <a:custGeom>
            <a:avLst/>
            <a:gdLst/>
            <a:ahLst/>
            <a:rect l="l" t="t" r="r" b="b"/>
            <a:pathLst>
              <a:path w="78" h="70">
                <a:moveTo>
                  <a:pt x="39" y="0"/>
                </a:moveTo>
                <a:lnTo>
                  <a:pt x="78" y="35"/>
                </a:lnTo>
                <a:lnTo>
                  <a:pt x="39" y="70"/>
                </a:lnTo>
                <a:lnTo>
                  <a:pt x="0" y="35"/>
                </a:lnTo>
                <a:lnTo>
                  <a:pt x="39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3111480" y="4024440"/>
            <a:ext cx="61920" cy="55440"/>
          </a:xfrm>
          <a:custGeom>
            <a:avLst/>
            <a:gdLst/>
            <a:ahLst/>
            <a:rect l="l" t="t" r="r" b="b"/>
            <a:pathLst>
              <a:path w="77" h="69">
                <a:moveTo>
                  <a:pt x="38" y="0"/>
                </a:moveTo>
                <a:lnTo>
                  <a:pt x="77" y="35"/>
                </a:lnTo>
                <a:lnTo>
                  <a:pt x="38" y="69"/>
                </a:lnTo>
                <a:lnTo>
                  <a:pt x="0" y="35"/>
                </a:lnTo>
                <a:lnTo>
                  <a:pt x="38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251160" y="4249800"/>
            <a:ext cx="61920" cy="55440"/>
          </a:xfrm>
          <a:custGeom>
            <a:avLst/>
            <a:gdLst/>
            <a:ahLst/>
            <a:rect l="l" t="t" r="r" b="b"/>
            <a:pathLst>
              <a:path w="77" h="70">
                <a:moveTo>
                  <a:pt x="39" y="0"/>
                </a:moveTo>
                <a:lnTo>
                  <a:pt x="77" y="35"/>
                </a:lnTo>
                <a:lnTo>
                  <a:pt x="39" y="70"/>
                </a:lnTo>
                <a:lnTo>
                  <a:pt x="0" y="35"/>
                </a:lnTo>
                <a:lnTo>
                  <a:pt x="39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411360" y="4249800"/>
            <a:ext cx="61920" cy="55440"/>
          </a:xfrm>
          <a:custGeom>
            <a:avLst/>
            <a:gdLst/>
            <a:ahLst/>
            <a:rect l="l" t="t" r="r" b="b"/>
            <a:pathLst>
              <a:path w="77" h="70">
                <a:moveTo>
                  <a:pt x="39" y="0"/>
                </a:moveTo>
                <a:lnTo>
                  <a:pt x="77" y="35"/>
                </a:lnTo>
                <a:lnTo>
                  <a:pt x="39" y="70"/>
                </a:lnTo>
                <a:lnTo>
                  <a:pt x="0" y="35"/>
                </a:lnTo>
                <a:lnTo>
                  <a:pt x="39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575160" y="4249800"/>
            <a:ext cx="61920" cy="55440"/>
          </a:xfrm>
          <a:custGeom>
            <a:avLst/>
            <a:gdLst/>
            <a:ahLst/>
            <a:rect l="l" t="t" r="r" b="b"/>
            <a:pathLst>
              <a:path w="77" h="70">
                <a:moveTo>
                  <a:pt x="38" y="0"/>
                </a:moveTo>
                <a:lnTo>
                  <a:pt x="77" y="35"/>
                </a:lnTo>
                <a:lnTo>
                  <a:pt x="38" y="70"/>
                </a:lnTo>
                <a:lnTo>
                  <a:pt x="0" y="35"/>
                </a:lnTo>
                <a:lnTo>
                  <a:pt x="38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735360" y="4249800"/>
            <a:ext cx="61920" cy="55440"/>
          </a:xfrm>
          <a:custGeom>
            <a:avLst/>
            <a:gdLst/>
            <a:ahLst/>
            <a:rect l="l" t="t" r="r" b="b"/>
            <a:pathLst>
              <a:path w="78" h="70">
                <a:moveTo>
                  <a:pt x="39" y="0"/>
                </a:moveTo>
                <a:lnTo>
                  <a:pt x="78" y="35"/>
                </a:lnTo>
                <a:lnTo>
                  <a:pt x="39" y="70"/>
                </a:lnTo>
                <a:lnTo>
                  <a:pt x="0" y="35"/>
                </a:lnTo>
                <a:lnTo>
                  <a:pt x="39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897360" y="4249800"/>
            <a:ext cx="60120" cy="55440"/>
          </a:xfrm>
          <a:custGeom>
            <a:avLst/>
            <a:gdLst/>
            <a:ahLst/>
            <a:rect l="l" t="t" r="r" b="b"/>
            <a:pathLst>
              <a:path w="78" h="70">
                <a:moveTo>
                  <a:pt x="39" y="0"/>
                </a:moveTo>
                <a:lnTo>
                  <a:pt x="78" y="35"/>
                </a:lnTo>
                <a:lnTo>
                  <a:pt x="39" y="70"/>
                </a:lnTo>
                <a:lnTo>
                  <a:pt x="0" y="35"/>
                </a:lnTo>
                <a:lnTo>
                  <a:pt x="39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035600" y="4249800"/>
            <a:ext cx="61560" cy="55440"/>
          </a:xfrm>
          <a:custGeom>
            <a:avLst/>
            <a:gdLst/>
            <a:ahLst/>
            <a:rect l="l" t="t" r="r" b="b"/>
            <a:pathLst>
              <a:path w="77" h="70">
                <a:moveTo>
                  <a:pt x="38" y="0"/>
                </a:moveTo>
                <a:lnTo>
                  <a:pt x="77" y="35"/>
                </a:lnTo>
                <a:lnTo>
                  <a:pt x="38" y="70"/>
                </a:lnTo>
                <a:lnTo>
                  <a:pt x="0" y="35"/>
                </a:lnTo>
                <a:lnTo>
                  <a:pt x="38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105440" y="3741840"/>
            <a:ext cx="60120" cy="55440"/>
          </a:xfrm>
          <a:custGeom>
            <a:avLst/>
            <a:gdLst/>
            <a:ahLst/>
            <a:rect l="l" t="t" r="r" b="b"/>
            <a:pathLst>
              <a:path w="78" h="69">
                <a:moveTo>
                  <a:pt x="39" y="0"/>
                </a:moveTo>
                <a:lnTo>
                  <a:pt x="78" y="34"/>
                </a:lnTo>
                <a:lnTo>
                  <a:pt x="39" y="69"/>
                </a:lnTo>
                <a:lnTo>
                  <a:pt x="0" y="34"/>
                </a:lnTo>
                <a:lnTo>
                  <a:pt x="39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359240" y="3940200"/>
            <a:ext cx="61920" cy="54000"/>
          </a:xfrm>
          <a:custGeom>
            <a:avLst/>
            <a:gdLst/>
            <a:ahLst/>
            <a:rect l="l" t="t" r="r" b="b"/>
            <a:pathLst>
              <a:path w="78" h="70">
                <a:moveTo>
                  <a:pt x="39" y="0"/>
                </a:moveTo>
                <a:lnTo>
                  <a:pt x="78" y="35"/>
                </a:lnTo>
                <a:lnTo>
                  <a:pt x="39" y="70"/>
                </a:lnTo>
                <a:lnTo>
                  <a:pt x="0" y="35"/>
                </a:lnTo>
                <a:lnTo>
                  <a:pt x="39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521240" y="3405240"/>
            <a:ext cx="60120" cy="55440"/>
          </a:xfrm>
          <a:custGeom>
            <a:avLst/>
            <a:gdLst/>
            <a:ahLst/>
            <a:rect l="l" t="t" r="r" b="b"/>
            <a:pathLst>
              <a:path w="78" h="69">
                <a:moveTo>
                  <a:pt x="39" y="0"/>
                </a:moveTo>
                <a:lnTo>
                  <a:pt x="78" y="34"/>
                </a:lnTo>
                <a:lnTo>
                  <a:pt x="39" y="69"/>
                </a:lnTo>
                <a:lnTo>
                  <a:pt x="0" y="34"/>
                </a:lnTo>
                <a:lnTo>
                  <a:pt x="39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683240" y="3405240"/>
            <a:ext cx="61920" cy="55440"/>
          </a:xfrm>
          <a:custGeom>
            <a:avLst/>
            <a:gdLst/>
            <a:ahLst/>
            <a:rect l="l" t="t" r="r" b="b"/>
            <a:pathLst>
              <a:path w="78" h="69">
                <a:moveTo>
                  <a:pt x="39" y="0"/>
                </a:moveTo>
                <a:lnTo>
                  <a:pt x="78" y="34"/>
                </a:lnTo>
                <a:lnTo>
                  <a:pt x="39" y="69"/>
                </a:lnTo>
                <a:lnTo>
                  <a:pt x="0" y="34"/>
                </a:lnTo>
                <a:lnTo>
                  <a:pt x="39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4867200" y="3265560"/>
            <a:ext cx="61920" cy="54000"/>
          </a:xfrm>
          <a:custGeom>
            <a:avLst/>
            <a:gdLst/>
            <a:ahLst/>
            <a:rect l="l" t="t" r="r" b="b"/>
            <a:pathLst>
              <a:path w="77" h="70">
                <a:moveTo>
                  <a:pt x="38" y="0"/>
                </a:moveTo>
                <a:lnTo>
                  <a:pt x="77" y="35"/>
                </a:lnTo>
                <a:lnTo>
                  <a:pt x="38" y="70"/>
                </a:lnTo>
                <a:lnTo>
                  <a:pt x="0" y="35"/>
                </a:lnTo>
                <a:lnTo>
                  <a:pt x="38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5005440" y="2757600"/>
            <a:ext cx="61920" cy="55440"/>
          </a:xfrm>
          <a:custGeom>
            <a:avLst/>
            <a:gdLst/>
            <a:ahLst/>
            <a:rect l="l" t="t" r="r" b="b"/>
            <a:pathLst>
              <a:path w="77" h="69">
                <a:moveTo>
                  <a:pt x="39" y="0"/>
                </a:moveTo>
                <a:lnTo>
                  <a:pt x="77" y="35"/>
                </a:lnTo>
                <a:lnTo>
                  <a:pt x="39" y="69"/>
                </a:lnTo>
                <a:lnTo>
                  <a:pt x="0" y="35"/>
                </a:lnTo>
                <a:lnTo>
                  <a:pt x="39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5189400" y="2757600"/>
            <a:ext cx="61920" cy="55440"/>
          </a:xfrm>
          <a:custGeom>
            <a:avLst/>
            <a:gdLst/>
            <a:ahLst/>
            <a:rect l="l" t="t" r="r" b="b"/>
            <a:pathLst>
              <a:path w="78" h="69">
                <a:moveTo>
                  <a:pt x="39" y="0"/>
                </a:moveTo>
                <a:lnTo>
                  <a:pt x="78" y="35"/>
                </a:lnTo>
                <a:lnTo>
                  <a:pt x="39" y="69"/>
                </a:lnTo>
                <a:lnTo>
                  <a:pt x="0" y="35"/>
                </a:lnTo>
                <a:lnTo>
                  <a:pt x="39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5353200" y="2616120"/>
            <a:ext cx="60120" cy="55800"/>
          </a:xfrm>
          <a:custGeom>
            <a:avLst/>
            <a:gdLst/>
            <a:ahLst/>
            <a:rect l="l" t="t" r="r" b="b"/>
            <a:pathLst>
              <a:path w="78" h="69">
                <a:moveTo>
                  <a:pt x="39" y="0"/>
                </a:moveTo>
                <a:lnTo>
                  <a:pt x="78" y="34"/>
                </a:lnTo>
                <a:lnTo>
                  <a:pt x="39" y="69"/>
                </a:lnTo>
                <a:lnTo>
                  <a:pt x="0" y="34"/>
                </a:lnTo>
                <a:lnTo>
                  <a:pt x="39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489640" y="2898720"/>
            <a:ext cx="61920" cy="54000"/>
          </a:xfrm>
          <a:custGeom>
            <a:avLst/>
            <a:gdLst/>
            <a:ahLst/>
            <a:rect l="l" t="t" r="r" b="b"/>
            <a:pathLst>
              <a:path w="77" h="70">
                <a:moveTo>
                  <a:pt x="38" y="0"/>
                </a:moveTo>
                <a:lnTo>
                  <a:pt x="77" y="35"/>
                </a:lnTo>
                <a:lnTo>
                  <a:pt x="38" y="70"/>
                </a:lnTo>
                <a:lnTo>
                  <a:pt x="0" y="35"/>
                </a:lnTo>
                <a:lnTo>
                  <a:pt x="38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653080" y="3038400"/>
            <a:ext cx="60480" cy="55800"/>
          </a:xfrm>
          <a:custGeom>
            <a:avLst/>
            <a:gdLst/>
            <a:ahLst/>
            <a:rect l="l" t="t" r="r" b="b"/>
            <a:pathLst>
              <a:path w="78" h="70">
                <a:moveTo>
                  <a:pt x="39" y="0"/>
                </a:moveTo>
                <a:lnTo>
                  <a:pt x="78" y="35"/>
                </a:lnTo>
                <a:lnTo>
                  <a:pt x="39" y="70"/>
                </a:lnTo>
                <a:lnTo>
                  <a:pt x="0" y="35"/>
                </a:lnTo>
                <a:lnTo>
                  <a:pt x="39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5813280" y="3602160"/>
            <a:ext cx="61920" cy="54000"/>
          </a:xfrm>
          <a:custGeom>
            <a:avLst/>
            <a:gdLst/>
            <a:ahLst/>
            <a:rect l="l" t="t" r="r" b="b"/>
            <a:pathLst>
              <a:path w="78" h="70">
                <a:moveTo>
                  <a:pt x="39" y="0"/>
                </a:moveTo>
                <a:lnTo>
                  <a:pt x="78" y="35"/>
                </a:lnTo>
                <a:lnTo>
                  <a:pt x="39" y="70"/>
                </a:lnTo>
                <a:lnTo>
                  <a:pt x="0" y="35"/>
                </a:lnTo>
                <a:lnTo>
                  <a:pt x="39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5977080" y="3433680"/>
            <a:ext cx="60120" cy="54000"/>
          </a:xfrm>
          <a:custGeom>
            <a:avLst/>
            <a:gdLst/>
            <a:ahLst/>
            <a:rect l="l" t="t" r="r" b="b"/>
            <a:pathLst>
              <a:path w="78" h="70">
                <a:moveTo>
                  <a:pt x="39" y="0"/>
                </a:moveTo>
                <a:lnTo>
                  <a:pt x="78" y="35"/>
                </a:lnTo>
                <a:lnTo>
                  <a:pt x="39" y="70"/>
                </a:lnTo>
                <a:lnTo>
                  <a:pt x="0" y="35"/>
                </a:lnTo>
                <a:lnTo>
                  <a:pt x="39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137280" y="3546360"/>
            <a:ext cx="61920" cy="55800"/>
          </a:xfrm>
          <a:custGeom>
            <a:avLst/>
            <a:gdLst/>
            <a:ahLst/>
            <a:rect l="l" t="t" r="r" b="b"/>
            <a:pathLst>
              <a:path w="78" h="69">
                <a:moveTo>
                  <a:pt x="39" y="0"/>
                </a:moveTo>
                <a:lnTo>
                  <a:pt x="78" y="35"/>
                </a:lnTo>
                <a:lnTo>
                  <a:pt x="39" y="69"/>
                </a:lnTo>
                <a:lnTo>
                  <a:pt x="0" y="35"/>
                </a:lnTo>
                <a:lnTo>
                  <a:pt x="39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6345360" y="3630600"/>
            <a:ext cx="61920" cy="55440"/>
          </a:xfrm>
          <a:custGeom>
            <a:avLst/>
            <a:gdLst/>
            <a:ahLst/>
            <a:rect l="l" t="t" r="r" b="b"/>
            <a:pathLst>
              <a:path w="77" h="69">
                <a:moveTo>
                  <a:pt x="39" y="0"/>
                </a:moveTo>
                <a:lnTo>
                  <a:pt x="77" y="35"/>
                </a:lnTo>
                <a:lnTo>
                  <a:pt x="39" y="69"/>
                </a:lnTo>
                <a:lnTo>
                  <a:pt x="0" y="35"/>
                </a:lnTo>
                <a:lnTo>
                  <a:pt x="39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6461280" y="4024440"/>
            <a:ext cx="61920" cy="55440"/>
          </a:xfrm>
          <a:custGeom>
            <a:avLst/>
            <a:gdLst/>
            <a:ahLst/>
            <a:rect l="l" t="t" r="r" b="b"/>
            <a:pathLst>
              <a:path w="77" h="69">
                <a:moveTo>
                  <a:pt x="38" y="0"/>
                </a:moveTo>
                <a:lnTo>
                  <a:pt x="77" y="35"/>
                </a:lnTo>
                <a:lnTo>
                  <a:pt x="38" y="69"/>
                </a:lnTo>
                <a:lnTo>
                  <a:pt x="0" y="35"/>
                </a:lnTo>
                <a:lnTo>
                  <a:pt x="38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529320" y="4165560"/>
            <a:ext cx="61920" cy="55440"/>
          </a:xfrm>
          <a:custGeom>
            <a:avLst/>
            <a:gdLst/>
            <a:ahLst/>
            <a:rect l="l" t="t" r="r" b="b"/>
            <a:pathLst>
              <a:path w="78" h="70">
                <a:moveTo>
                  <a:pt x="39" y="0"/>
                </a:moveTo>
                <a:lnTo>
                  <a:pt x="78" y="35"/>
                </a:lnTo>
                <a:lnTo>
                  <a:pt x="39" y="70"/>
                </a:lnTo>
                <a:lnTo>
                  <a:pt x="0" y="35"/>
                </a:lnTo>
                <a:lnTo>
                  <a:pt x="39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6599160" y="3922560"/>
            <a:ext cx="60480" cy="55800"/>
          </a:xfrm>
          <a:custGeom>
            <a:avLst/>
            <a:gdLst/>
            <a:ahLst/>
            <a:rect l="l" t="t" r="r" b="b"/>
            <a:pathLst>
              <a:path w="78" h="69">
                <a:moveTo>
                  <a:pt x="39" y="0"/>
                </a:moveTo>
                <a:lnTo>
                  <a:pt x="78" y="34"/>
                </a:lnTo>
                <a:lnTo>
                  <a:pt x="39" y="69"/>
                </a:lnTo>
                <a:lnTo>
                  <a:pt x="0" y="34"/>
                </a:lnTo>
                <a:lnTo>
                  <a:pt x="39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6621480" y="4605480"/>
            <a:ext cx="61920" cy="54000"/>
          </a:xfrm>
          <a:custGeom>
            <a:avLst/>
            <a:gdLst/>
            <a:ahLst/>
            <a:rect l="l" t="t" r="r" b="b"/>
            <a:pathLst>
              <a:path w="77" h="70">
                <a:moveTo>
                  <a:pt x="38" y="0"/>
                </a:moveTo>
                <a:lnTo>
                  <a:pt x="77" y="35"/>
                </a:lnTo>
                <a:lnTo>
                  <a:pt x="38" y="70"/>
                </a:lnTo>
                <a:lnTo>
                  <a:pt x="0" y="35"/>
                </a:lnTo>
                <a:lnTo>
                  <a:pt x="38" y="0"/>
                </a:lnTo>
                <a:close/>
              </a:path>
            </a:pathLst>
          </a:custGeom>
          <a:solidFill>
            <a:srgbClr val="000080"/>
          </a:solidFill>
          <a:ln w="111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820800" y="5818320"/>
            <a:ext cx="644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693000" y="5256360"/>
            <a:ext cx="191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93000" y="4692600"/>
            <a:ext cx="191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693000" y="4130640"/>
            <a:ext cx="191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693000" y="3565440"/>
            <a:ext cx="191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93000" y="3003480"/>
            <a:ext cx="191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693000" y="2440080"/>
            <a:ext cx="191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693000" y="1878120"/>
            <a:ext cx="191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733680" y="5975280"/>
            <a:ext cx="509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10/1/2000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1859760" y="5975280"/>
            <a:ext cx="5727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11/20/2000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3073320" y="5975280"/>
            <a:ext cx="4456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1/9/2001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4199040" y="5975280"/>
            <a:ext cx="509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2/28/2001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5351760" y="5975280"/>
            <a:ext cx="509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4/19/2001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6537240" y="5975280"/>
            <a:ext cx="4456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6/8/2001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7661520" y="5975280"/>
            <a:ext cx="509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7/28/2001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4159440" y="6159600"/>
            <a:ext cx="5914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 Date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 rot="16200000">
            <a:off x="-115200" y="3810600"/>
            <a:ext cx="12582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Price ($/MWh)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 flipV="1">
            <a:off x="5413320" y="2661840"/>
            <a:ext cx="154800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 flipV="1">
            <a:off x="6667560" y="4650840"/>
            <a:ext cx="29376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6961320" y="2662200"/>
            <a:ext cx="93600" cy="1989000"/>
          </a:xfrm>
          <a:custGeom>
            <a:avLst/>
            <a:gdLst/>
            <a:ahLst/>
            <a:rect l="l" t="t" r="r" b="b"/>
            <a:pathLst>
              <a:path w="118" h="2504">
                <a:moveTo>
                  <a:pt x="0" y="0"/>
                </a:moveTo>
                <a:lnTo>
                  <a:pt x="5" y="1"/>
                </a:lnTo>
                <a:lnTo>
                  <a:pt x="13" y="5"/>
                </a:lnTo>
                <a:lnTo>
                  <a:pt x="18" y="10"/>
                </a:lnTo>
                <a:lnTo>
                  <a:pt x="24" y="16"/>
                </a:lnTo>
                <a:lnTo>
                  <a:pt x="27" y="24"/>
                </a:lnTo>
                <a:lnTo>
                  <a:pt x="33" y="34"/>
                </a:lnTo>
                <a:lnTo>
                  <a:pt x="42" y="61"/>
                </a:lnTo>
                <a:lnTo>
                  <a:pt x="50" y="91"/>
                </a:lnTo>
                <a:lnTo>
                  <a:pt x="55" y="127"/>
                </a:lnTo>
                <a:lnTo>
                  <a:pt x="57" y="167"/>
                </a:lnTo>
                <a:lnTo>
                  <a:pt x="59" y="208"/>
                </a:lnTo>
                <a:lnTo>
                  <a:pt x="59" y="1043"/>
                </a:lnTo>
                <a:lnTo>
                  <a:pt x="61" y="1086"/>
                </a:lnTo>
                <a:lnTo>
                  <a:pt x="64" y="1124"/>
                </a:lnTo>
                <a:lnTo>
                  <a:pt x="68" y="1161"/>
                </a:lnTo>
                <a:lnTo>
                  <a:pt x="75" y="1191"/>
                </a:lnTo>
                <a:lnTo>
                  <a:pt x="85" y="1217"/>
                </a:lnTo>
                <a:lnTo>
                  <a:pt x="90" y="1227"/>
                </a:lnTo>
                <a:lnTo>
                  <a:pt x="94" y="1235"/>
                </a:lnTo>
                <a:lnTo>
                  <a:pt x="99" y="1242"/>
                </a:lnTo>
                <a:lnTo>
                  <a:pt x="105" y="1247"/>
                </a:lnTo>
                <a:lnTo>
                  <a:pt x="112" y="1250"/>
                </a:lnTo>
                <a:lnTo>
                  <a:pt x="118" y="1252"/>
                </a:lnTo>
                <a:lnTo>
                  <a:pt x="112" y="1254"/>
                </a:lnTo>
                <a:lnTo>
                  <a:pt x="105" y="1257"/>
                </a:lnTo>
                <a:lnTo>
                  <a:pt x="99" y="1262"/>
                </a:lnTo>
                <a:lnTo>
                  <a:pt x="94" y="1268"/>
                </a:lnTo>
                <a:lnTo>
                  <a:pt x="90" y="1277"/>
                </a:lnTo>
                <a:lnTo>
                  <a:pt x="85" y="1287"/>
                </a:lnTo>
                <a:lnTo>
                  <a:pt x="75" y="1313"/>
                </a:lnTo>
                <a:lnTo>
                  <a:pt x="68" y="1343"/>
                </a:lnTo>
                <a:lnTo>
                  <a:pt x="64" y="1379"/>
                </a:lnTo>
                <a:lnTo>
                  <a:pt x="61" y="1419"/>
                </a:lnTo>
                <a:lnTo>
                  <a:pt x="59" y="1461"/>
                </a:lnTo>
                <a:lnTo>
                  <a:pt x="59" y="2295"/>
                </a:lnTo>
                <a:lnTo>
                  <a:pt x="57" y="2339"/>
                </a:lnTo>
                <a:lnTo>
                  <a:pt x="55" y="2377"/>
                </a:lnTo>
                <a:lnTo>
                  <a:pt x="50" y="2413"/>
                </a:lnTo>
                <a:lnTo>
                  <a:pt x="42" y="2443"/>
                </a:lnTo>
                <a:lnTo>
                  <a:pt x="33" y="2469"/>
                </a:lnTo>
                <a:lnTo>
                  <a:pt x="27" y="2479"/>
                </a:lnTo>
                <a:lnTo>
                  <a:pt x="24" y="2488"/>
                </a:lnTo>
                <a:lnTo>
                  <a:pt x="18" y="2494"/>
                </a:lnTo>
                <a:lnTo>
                  <a:pt x="13" y="2499"/>
                </a:lnTo>
                <a:lnTo>
                  <a:pt x="5" y="2503"/>
                </a:lnTo>
                <a:lnTo>
                  <a:pt x="0" y="2504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7099200" y="3608280"/>
            <a:ext cx="1062000" cy="23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7129080" y="3622680"/>
            <a:ext cx="8452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$321/MWh drop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533520" y="6583320"/>
            <a:ext cx="3124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NYMEX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4B28FF8-491D-4378-83AF-8B7F867DE937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Prices Lowest in a year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838080" y="2590920"/>
            <a:ext cx="7543800" cy="160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Indices in the Western Region have shown a decline in both the peak and       Off-Peak prices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DBFD897-2888-4A43-B37B-DEDA293A5BD0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40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Firm Peak Prices: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DJ-Mid Columbia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9" name=""/>
          <p:cNvGraphicFramePr/>
          <p:nvPr/>
        </p:nvGraphicFramePr>
        <p:xfrm>
          <a:off x="838080" y="1905120"/>
          <a:ext cx="7467840" cy="4038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1905120"/>
                    <a:ext cx="7467840" cy="4038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58F6C3F-A2ED-42F8-B219-1F09B6290CFA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"/>
          <p:cNvSpPr/>
          <p:nvPr/>
        </p:nvSpPr>
        <p:spPr>
          <a:xfrm>
            <a:off x="609480" y="304920"/>
            <a:ext cx="777240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Firm Peak Prices: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DJ-Palo Verde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2" name=""/>
          <p:cNvGraphicFramePr/>
          <p:nvPr/>
        </p:nvGraphicFramePr>
        <p:xfrm>
          <a:off x="838080" y="1828800"/>
          <a:ext cx="7315200" cy="4114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1828800"/>
                    <a:ext cx="731520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D9DC653-2BE0-4220-B9FB-7950112F1FA0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"/>
          <p:cNvSpPr/>
          <p:nvPr/>
        </p:nvSpPr>
        <p:spPr>
          <a:xfrm>
            <a:off x="609480" y="304920"/>
            <a:ext cx="777240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Firm Peak Prices: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DJ-COB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5" name=""/>
          <p:cNvGraphicFramePr/>
          <p:nvPr/>
        </p:nvGraphicFramePr>
        <p:xfrm>
          <a:off x="838080" y="1828800"/>
          <a:ext cx="7391520" cy="4352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1828800"/>
                    <a:ext cx="7391520" cy="4352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1292E88-4AE5-4D88-880C-79A358973DF9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"/>
          <p:cNvSpPr/>
          <p:nvPr/>
        </p:nvSpPr>
        <p:spPr>
          <a:xfrm>
            <a:off x="609480" y="304920"/>
            <a:ext cx="777240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Firm Peak Prices: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DJ-NP15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8" name=""/>
          <p:cNvGraphicFramePr/>
          <p:nvPr/>
        </p:nvGraphicFramePr>
        <p:xfrm>
          <a:off x="762120" y="1600200"/>
          <a:ext cx="8001000" cy="4376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600200"/>
                    <a:ext cx="8001000" cy="4376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EC8B0A2-68F8-4750-B36C-FF94A879C317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"/>
          <p:cNvSpPr/>
          <p:nvPr/>
        </p:nvSpPr>
        <p:spPr>
          <a:xfrm>
            <a:off x="609480" y="304920"/>
            <a:ext cx="777240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Firm Peak Prices: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DJ-SP15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1" name=""/>
          <p:cNvGraphicFramePr/>
          <p:nvPr/>
        </p:nvGraphicFramePr>
        <p:xfrm>
          <a:off x="914400" y="1905120"/>
          <a:ext cx="7772400" cy="4343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1905120"/>
                    <a:ext cx="7772400" cy="4343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CFA84D-1263-4B6C-9003-CB6A8F3BFB88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"/>
          <p:cNvSpPr/>
          <p:nvPr/>
        </p:nvSpPr>
        <p:spPr>
          <a:xfrm>
            <a:off x="609480" y="304920"/>
            <a:ext cx="777240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Firm Off-Peak Prices: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DJ-Mid Columbia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4" name=""/>
          <p:cNvGraphicFramePr/>
          <p:nvPr/>
        </p:nvGraphicFramePr>
        <p:xfrm>
          <a:off x="838080" y="1905120"/>
          <a:ext cx="7391520" cy="449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1905120"/>
                    <a:ext cx="7391520" cy="449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DCE52B0-6900-4036-AB8C-300C52C7A8B0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"/>
          <p:cNvSpPr/>
          <p:nvPr/>
        </p:nvSpPr>
        <p:spPr>
          <a:xfrm>
            <a:off x="609480" y="304920"/>
            <a:ext cx="777240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Firm Off-Peak Prices: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DJ-Palo Verde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7" name=""/>
          <p:cNvGraphicFramePr/>
          <p:nvPr/>
        </p:nvGraphicFramePr>
        <p:xfrm>
          <a:off x="838080" y="1752480"/>
          <a:ext cx="7543800" cy="4496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1752480"/>
                    <a:ext cx="7543800" cy="4496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9115416-D590-4FED-BA96-6537455DBA50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"/>
          <p:cNvSpPr/>
          <p:nvPr/>
        </p:nvSpPr>
        <p:spPr>
          <a:xfrm>
            <a:off x="609480" y="304920"/>
            <a:ext cx="777240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Firm Off-Peak Prices: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DJ-COB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0" name=""/>
          <p:cNvGraphicFramePr/>
          <p:nvPr/>
        </p:nvGraphicFramePr>
        <p:xfrm>
          <a:off x="685800" y="1600200"/>
          <a:ext cx="7696080" cy="449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600200"/>
                    <a:ext cx="7696080" cy="449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9F2F2E4-434F-4EA8-968F-A960D741D7A6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Situation: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Prices are Falling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*Demand is decreasing*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*Supply is increasing*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The market is working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06E4480-BF8E-4457-9EE1-C3EDADCDA249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"/>
          <p:cNvSpPr/>
          <p:nvPr/>
        </p:nvSpPr>
        <p:spPr>
          <a:xfrm>
            <a:off x="609480" y="304920"/>
            <a:ext cx="777240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Firm Off-Peak Prices: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DJ-NP15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3" name=""/>
          <p:cNvGraphicFramePr/>
          <p:nvPr/>
        </p:nvGraphicFramePr>
        <p:xfrm>
          <a:off x="990720" y="1905120"/>
          <a:ext cx="7086600" cy="4190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1905120"/>
                    <a:ext cx="7086600" cy="4190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FA197E1-3961-453E-B12F-B7FE658F30D7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"/>
          <p:cNvSpPr/>
          <p:nvPr/>
        </p:nvSpPr>
        <p:spPr>
          <a:xfrm>
            <a:off x="609480" y="304920"/>
            <a:ext cx="777240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Firm Off-Peak Prices: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DJ-SP15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6" name=""/>
          <p:cNvGraphicFramePr/>
          <p:nvPr/>
        </p:nvGraphicFramePr>
        <p:xfrm>
          <a:off x="914400" y="1752480"/>
          <a:ext cx="7315200" cy="42674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7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1752480"/>
                    <a:ext cx="7315200" cy="4267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F2A4457-F42F-417D-9D7F-1EB18FC34CEB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"/>
          <p:cNvSpPr/>
          <p:nvPr/>
        </p:nvSpPr>
        <p:spPr>
          <a:xfrm>
            <a:off x="609480" y="304920"/>
            <a:ext cx="777240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Comparison of Weighted Megawatt Daily Prices: COB vs NP15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9" name=""/>
          <p:cNvGraphicFramePr/>
          <p:nvPr/>
        </p:nvGraphicFramePr>
        <p:xfrm>
          <a:off x="609480" y="1752480"/>
          <a:ext cx="7925040" cy="4133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752480"/>
                    <a:ext cx="7925040" cy="4133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119C339-5990-4EF5-A65C-8E2162AC4941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"/>
          <p:cNvSpPr/>
          <p:nvPr/>
        </p:nvSpPr>
        <p:spPr>
          <a:xfrm>
            <a:off x="685800" y="228600"/>
            <a:ext cx="777240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Supply Additions: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Energy Commission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2" name="CEC%20Info" descr=""/>
          <p:cNvPicPr/>
          <p:nvPr/>
        </p:nvPicPr>
        <p:blipFill>
          <a:blip r:embed="rId1"/>
          <a:stretch/>
        </p:blipFill>
        <p:spPr>
          <a:xfrm>
            <a:off x="152280" y="1752480"/>
            <a:ext cx="8229600" cy="4343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83250DC-3E8A-46FF-9216-F1122DCC30CE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Qualifying Facilities (QFs)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685800" y="1143000"/>
            <a:ext cx="8077320" cy="48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QFs contribute more than 20% of the state’s daily supply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Unlike independent power generators, who can take the market prices, QFs sell power under an “avoided cost” formula defined by federal law and set by the CPUC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federal law, PURPA, was adopted in 1978 and was intended to bring cheaper and cleaner forms of electricity to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Although payments have been considered “above market” for many years, current contract prices are reasonable relative to wholesale market prices.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Roughly 2,000 MW of QFs were knocked offline due to the non-payment beginning December 2000 by Pacific Gas and Electric Co. and Southern California Edison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1050840" y="6369120"/>
            <a:ext cx="603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Sacbee News Search, California Energy Commission DataBase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9E56C7A-9092-4783-8C22-AAAD5D3A8570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/>
          </p:nvPr>
        </p:nvSpPr>
        <p:spPr>
          <a:xfrm>
            <a:off x="609480" y="1066320"/>
            <a:ext cx="777240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March 2001, the CPUC ordered utilities to pay QFs for power on a going-forward basis but also modified the energy payment formula, making it uneconomic for many gas-fired plants to run and, thus, delayed the return-to-service of the QFs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Actions recommended to retain continued QF production: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 must require the utilities to pay for the electricity already used, but not paid for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 must ensure that QFs are paid on a timely basis at rates which reflect the actual costs of natural gas, ongoing operating and pollution control costs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CPUC proposed decision on addressing these concerns is on agenda for June 13 meeting.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 type="title"/>
          </p:nvPr>
        </p:nvSpPr>
        <p:spPr>
          <a:xfrm>
            <a:off x="685800" y="7632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Qualifying Facilities (QFs)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365C49F-B200-44B5-AC3B-B50BB5DA4779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/>
          </p:nvPr>
        </p:nvSpPr>
        <p:spPr>
          <a:xfrm>
            <a:off x="380520" y="1066680"/>
            <a:ext cx="80010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started 2000-01 with 152Bcf of natural gas in storage, 34Bcf below the 5-year (1995-99) average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During summer of 2000, natural gas requirement for electricity generation was strong due to unusually high cooling requirements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November 2000, nuclear power outages contributed to a draw of 27Bcf from storage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 rainfall for 1999 and 2000 in the Northwest, significantly reduced hydro-electric generation, leading to sustained increase in gas-fired generation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Storage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A7D3E08-6D50-4106-B75D-F2056B0E6C37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/>
          </p:nvPr>
        </p:nvSpPr>
        <p:spPr>
          <a:xfrm>
            <a:off x="685440" y="1219320"/>
            <a:ext cx="792468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December cold weather and electricity outages caused by environmental concerns and equipment failure, resulted in a call on stocks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of Jan.12, 2001 storage stocks were down by about 30% from the 5 year average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 type="title"/>
          </p:nvPr>
        </p:nvSpPr>
        <p:spPr>
          <a:xfrm>
            <a:off x="685800" y="7632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Storage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2" name=""/>
          <p:cNvGraphicFramePr/>
          <p:nvPr/>
        </p:nvGraphicFramePr>
        <p:xfrm>
          <a:off x="990720" y="3638520"/>
          <a:ext cx="7010280" cy="27622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9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3638520"/>
                    <a:ext cx="7010280" cy="276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49DC386-D3FA-44DF-9E77-F6C0854D460F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Storage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PlaceHolder 2"/>
          <p:cNvSpPr>
            <a:spLocks noGrp="1"/>
          </p:cNvSpPr>
          <p:nvPr>
            <p:ph/>
          </p:nvPr>
        </p:nvSpPr>
        <p:spPr>
          <a:xfrm>
            <a:off x="685800" y="1371600"/>
            <a:ext cx="7772400" cy="4648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lnSpc>
                <a:spcPct val="96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Mid-February California’s working gas inventories were estimated at less than 70 Bcf, well below the 1995-99 average of 100 Bcf for the end of March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6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Reports of injections arrived as of March 15, but stocks in the Western Region remained at half the 5-year average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6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(Source: U.S. Natural Gas Markets: Recent Trends and Prospects for the Future, May 2001)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6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week ended Friday, May 25 storage operators inject total net injections estimate of 99 Bcf (Source: American Gas Association).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6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(Source: Natural Gas Weekly Update, June 04, 2001)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D4FDAC9-EF23-4AD9-894D-A425F59E454F}" type="slidenum">
              <a:t>28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Storage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7" name=""/>
          <p:cNvGraphicFramePr/>
          <p:nvPr/>
        </p:nvGraphicFramePr>
        <p:xfrm>
          <a:off x="990720" y="1295280"/>
          <a:ext cx="7238880" cy="31244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9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1295280"/>
                    <a:ext cx="7238880" cy="3124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9" name=""/>
          <p:cNvSpPr/>
          <p:nvPr/>
        </p:nvSpPr>
        <p:spPr>
          <a:xfrm>
            <a:off x="1050840" y="4572000"/>
            <a:ext cx="702648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AGA reports another massive weekly injection figure of 117 Bcf for the week ending June 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indications of a drop in electricity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75DEEFA-FE0E-4BEB-BB8C-4F0966C4F953}" type="slidenum">
              <a:t>29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533520" y="304920"/>
            <a:ext cx="77724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Prices are Falling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04920" y="1371600"/>
            <a:ext cx="8229600" cy="472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lvl="1" marL="685800" indent="-228600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spcBef>
                <a:spcPts val="49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June prices at Topock fell to $7.85 / MMBtu – first time prices had fallen to below $8/MMBtu since November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(Natural Gas Weekly)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-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American Gas Associate recently confirmed continued rapid replenishment of storage.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spcBef>
                <a:spcPts val="49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Contracts for on-peak power to Southern California from July-September recently traded at $145 MWh, compared to up to $450/MWh in April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(DJ Newswire)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130C936-EC65-4816-8781-F4AA937F45D0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Conclusion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/>
          </p:nvPr>
        </p:nvSpPr>
        <p:spPr>
          <a:xfrm>
            <a:off x="685800" y="2285640"/>
            <a:ext cx="7772400" cy="3429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response to high wholesale prices and an increase in retail rates (albeit delayed in California), supply is increasing and demand is decreasing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The market is working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7AEE36C-BE54-48AE-9A17-50B393993DAF}" type="slidenum">
              <a:t>30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685800" y="152280"/>
            <a:ext cx="77724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Demand is Decreasing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57200" y="1066680"/>
            <a:ext cx="8305920" cy="541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57240">
              <a:lnSpc>
                <a:spcPct val="90000"/>
              </a:lnSpc>
              <a:spcBef>
                <a:spcPts val="876"/>
              </a:spcBef>
              <a:spcAft>
                <a:spcPts val="876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Industrial load shedding and utility load reductions in Pacific Northwest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57240">
              <a:lnSpc>
                <a:spcPct val="90000"/>
              </a:lnSpc>
              <a:spcBef>
                <a:spcPts val="876"/>
              </a:spcBef>
              <a:spcAft>
                <a:spcPts val="876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Higher retail rates in Pacific Northwest, which have been in effect since last fall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57240">
              <a:lnSpc>
                <a:spcPct val="90000"/>
              </a:lnSpc>
              <a:spcBef>
                <a:spcPts val="876"/>
              </a:spcBef>
              <a:spcAft>
                <a:spcPts val="876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Higher CA retail rates going into effect in January and June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57240">
              <a:lnSpc>
                <a:spcPct val="90000"/>
              </a:lnSpc>
              <a:spcBef>
                <a:spcPts val="67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Conservation:</a:t>
            </a:r>
            <a:r>
              <a:rPr b="0" lang="en-US" sz="2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Californians used 11% less energy in May 2001 than in May 2000. This includes the demand that was projected to grow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57240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(Source: California Energy Commission, L.A. Times, 06/06/01)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 predict demand will further decrease once consumers begin to get their bills reflecting higher electricity rates.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218ACB9-F477-4900-A01E-1B5A02982353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685800" y="304920"/>
            <a:ext cx="77724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Demand is Decreasing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38080" y="1371600"/>
            <a:ext cx="7772400" cy="495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57240">
              <a:lnSpc>
                <a:spcPct val="9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Weather: 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57240">
              <a:lnSpc>
                <a:spcPct val="90000"/>
              </a:lnSpc>
              <a:spcBef>
                <a:spcPts val="67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month of May was warmer than the normal in the state – as much as 8 degrees hotter in San Jose, according to the Western Regional Climate Centre.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57240">
              <a:lnSpc>
                <a:spcPct val="90000"/>
              </a:lnSpc>
              <a:spcBef>
                <a:spcPts val="67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 an average Northern California temperatures have been close to the 65ºF.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572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However, the recent drop in temperatures might be a temporary development as a hot summer is anticipated.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8A8A54B-DAFF-4AE5-8DFE-A98A29C97208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685800" y="380880"/>
            <a:ext cx="777240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Supply is Increasing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85800" y="1523880"/>
            <a:ext cx="7772400" cy="449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More than a dozen plans have been submitted for new significant generation (WSJ, 6/6/01)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Increased imports: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Hydropower from the Pacific Northwest has increased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(Source: L.A. Times, June 06, 2001)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Plants have been brought back on-line after maintenance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QFs are coming back online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Storage injections have increased significantly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DE3F42A-6690-4A0B-92BE-34972F4E7D01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Fundamentals at Work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523520"/>
            <a:ext cx="777240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Inelastic demand and tight supplies have been argued as reasons for rise in prices and failure of the markets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Factors like: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>
              <a:spcBef>
                <a:spcPts val="326"/>
              </a:spcBef>
              <a:buClr>
                <a:srgbClr val="000000"/>
              </a:buClr>
              <a:buFont typeface="Times New Roman"/>
              <a:buChar char="–"/>
              <a:tabLst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rising natural gas prices;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>
              <a:spcBef>
                <a:spcPts val="326"/>
              </a:spcBef>
              <a:buClr>
                <a:srgbClr val="000000"/>
              </a:buClr>
              <a:buFont typeface="Times New Roman"/>
              <a:buChar char="–"/>
              <a:tabLst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full capacity utilization of gas transportation capacity;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>
              <a:spcBef>
                <a:spcPts val="300"/>
              </a:spcBef>
              <a:buClr>
                <a:srgbClr val="000000"/>
              </a:buClr>
              <a:buFont typeface="Times New Roman"/>
              <a:buChar char="–"/>
              <a:tabLst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severe drought conditions in the Northwest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Worst Drought in 60 years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201"/>
              </a:spcBef>
              <a:buNone/>
              <a:tabLst>
                <a:tab algn="l" pos="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(Source: The Wall Street Journal June 6, 2001)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382DEA7-D751-4EB5-81D8-05FE8AF1869B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685800" y="1905120"/>
            <a:ext cx="7772400" cy="365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lvl="2" marL="1143000" indent="-228600">
              <a:spcBef>
                <a:spcPts val="2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Water levels in the Columbia River system went down by 54% from normal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201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(Source: The Wall Street Journal June 6, 2001)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5000"/>
              </a:lnSpc>
              <a:spcBef>
                <a:spcPts val="3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rising demand;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5000"/>
              </a:lnSpc>
              <a:spcBef>
                <a:spcPts val="3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reduction in imports; and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5000"/>
              </a:lnSpc>
              <a:spcBef>
                <a:spcPts val="3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rise in the price of tradable permits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resulted in rise in prices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reflecting market forces  at work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85800" y="457200"/>
            <a:ext cx="777240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Fundamentals at Work</a:t>
            </a:r>
            <a:br>
              <a:rPr sz="44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(contd.)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10DC5AE-2295-44C2-8439-F3B225D7EE41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Significant Market changes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837720" y="1523880"/>
            <a:ext cx="7543800" cy="4648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Helv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FERC’s requirement that jurisdictional and non-juris. Gencos offer all available supply in the real time market has helped reduce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Helv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FERC’s order and other factors have encouraged parties to buy and sell power in the long-term and short-term forward markets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 abatement in demand, likely rate increases, cooler temperatures, increased gas injections and likely plant and pipeline investments have reduced forward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9AF263E-F13A-4E08-84FD-442E8D609AF8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2001-06-01T14:06:26Z</dcterms:created>
  <dc:creator>acomnes</dc:creator>
  <dc:description/>
  <dc:language>en-US</dc:language>
  <cp:lastModifiedBy>Enron user</cp:lastModifiedBy>
  <cp:lastPrinted>2001-06-08T19:31:37Z</cp:lastPrinted>
  <dcterms:modified xsi:type="dcterms:W3CDTF">2001-06-11T12:43:09Z</dcterms:modified>
  <cp:revision>100</cp:revision>
  <dc:subject/>
  <dc:title>Western Electricity and Gas Markets</dc:title>
</cp:coreProperties>
</file>