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2.png" ContentType="image/png"/>
  <Override PartName="/ppt/media/image12.jpeg" ContentType="image/jpeg"/>
  <Override PartName="/ppt/media/image23.wmf" ContentType="image/x-wmf"/>
  <Override PartName="/ppt/media/image17.png" ContentType="image/png"/>
  <Override PartName="/ppt/media/image8.png" ContentType="image/png"/>
  <Override PartName="/ppt/media/image18.png" ContentType="image/png"/>
  <Override PartName="/ppt/media/image9.png" ContentType="image/png"/>
  <Override PartName="/ppt/media/image20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4.jpeg" ContentType="image/jpeg"/>
  <Override PartName="/ppt/media/image7.png" ContentType="image/png"/>
  <Override PartName="/ppt/media/image16.png" ContentType="image/png"/>
  <Override PartName="/ppt/media/image33.wmf" ContentType="image/x-wmf"/>
  <Override PartName="/ppt/media/image13.jpeg" ContentType="image/jpeg"/>
  <Override PartName="/ppt/media/image4.png" ContentType="image/png"/>
  <Override PartName="/ppt/media/image5.png" ContentType="image/png"/>
  <Override PartName="/ppt/media/image14.png" ContentType="image/png"/>
  <Override PartName="/ppt/media/image3.png" ContentType="image/png"/>
  <Override PartName="/ppt/media/image6.png" ContentType="image/png"/>
  <Override PartName="/ppt/media/image15.png" ContentType="image/png"/>
  <Override PartName="/ppt/media/image1.jpeg" ContentType="image/jpeg"/>
  <Override PartName="/ppt/media/image10.png" ContentType="image/png"/>
  <Override PartName="/ppt/media/image19.png" ContentType="image/png"/>
  <Override PartName="/ppt/media/image21.png" ContentType="image/png"/>
  <Override PartName="/ppt/media/image22.png" ContentType="image/png"/>
  <Override PartName="/ppt/media/image24.png" ContentType="image/png"/>
  <Override PartName="/ppt/embeddings/oleObject1.bin" ContentType="application/vnd.openxmlformats-officedocument.oleObject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6858000" cy="9118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503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8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85800" y="1294920"/>
            <a:ext cx="777240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feb324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Second Outline Level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Third Outline Level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feb324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feb324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eb324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eb324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eb324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844CC9E-738C-457E-9FAE-7EC6533CBA2D}" type="slidenum">
              <a:rPr b="0" lang="en-US" sz="1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>
            <a:off x="685800" y="914400"/>
            <a:ext cx="7848720" cy="0"/>
          </a:xfrm>
          <a:prstGeom prst="line">
            <a:avLst/>
          </a:prstGeom>
          <a:ln w="38160">
            <a:solidFill>
              <a:srgbClr val="feb32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" name="final_FairAir1" descr=""/>
          <p:cNvPicPr/>
          <p:nvPr/>
        </p:nvPicPr>
        <p:blipFill>
          <a:blip r:embed="rId2"/>
          <a:stretch/>
        </p:blipFill>
        <p:spPr>
          <a:xfrm>
            <a:off x="6629400" y="6246720"/>
            <a:ext cx="2284560" cy="61128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503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8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85800" y="1294920"/>
            <a:ext cx="777240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feb324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Second Outline Level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Third Outline Level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feb324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feb324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dt" idx="4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eb324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eb324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sldNum" idx="6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eb324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6D0B089-85E8-4ECA-A8A9-91FFA1289813}" type="slidenum">
              <a:rPr b="0" lang="en-US" sz="1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685800" y="914400"/>
            <a:ext cx="7848720" cy="0"/>
          </a:xfrm>
          <a:prstGeom prst="line">
            <a:avLst/>
          </a:prstGeom>
          <a:ln w="38160">
            <a:solidFill>
              <a:srgbClr val="feb32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" name="final_FairAir1" descr=""/>
          <p:cNvPicPr/>
          <p:nvPr/>
        </p:nvPicPr>
        <p:blipFill>
          <a:blip r:embed="rId2"/>
          <a:stretch/>
        </p:blipFill>
        <p:spPr>
          <a:xfrm>
            <a:off x="6629400" y="6246720"/>
            <a:ext cx="2284560" cy="61128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503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8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85800" y="1294920"/>
            <a:ext cx="777240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feb324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Second Outline Level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Third Outline Level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feb324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feb324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7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eb324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eb324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9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eb324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5745C73-5842-44B2-9990-491EF113792B}" type="slidenum">
              <a:rPr b="0" lang="en-US" sz="1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685800" y="914400"/>
            <a:ext cx="7848720" cy="0"/>
          </a:xfrm>
          <a:prstGeom prst="line">
            <a:avLst/>
          </a:prstGeom>
          <a:ln w="38160">
            <a:solidFill>
              <a:srgbClr val="feb32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1" name="final_FairAir1" descr=""/>
          <p:cNvPicPr/>
          <p:nvPr/>
        </p:nvPicPr>
        <p:blipFill>
          <a:blip r:embed="rId2"/>
          <a:stretch/>
        </p:blipFill>
        <p:spPr>
          <a:xfrm>
            <a:off x="6629400" y="6246720"/>
            <a:ext cx="2284560" cy="61128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hyperlink" Target="http://www.boston.com/" TargetMode="External"/><Relationship Id="rId12" Type="http://schemas.openxmlformats.org/officeDocument/2006/relationships/image" Target="../media/image16.png"/><Relationship Id="rId13" Type="http://schemas.openxmlformats.org/officeDocument/2006/relationships/hyperlink" Target="http://www.star-telegram.com/" TargetMode="External"/><Relationship Id="rId14" Type="http://schemas.openxmlformats.org/officeDocument/2006/relationships/image" Target="../media/image17.png"/><Relationship Id="rId15" Type="http://schemas.openxmlformats.org/officeDocument/2006/relationships/hyperlink" Target="file:///" TargetMode="External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hyperlink" Target="http://www.time.com/time" TargetMode="External"/><Relationship Id="rId21" Type="http://schemas.openxmlformats.org/officeDocument/2006/relationships/image" Target="../media/image22.png"/><Relationship Id="rId2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503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"/>
          <p:cNvSpPr/>
          <p:nvPr/>
        </p:nvSpPr>
        <p:spPr>
          <a:xfrm>
            <a:off x="0" y="457200"/>
            <a:ext cx="9144000" cy="1295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" name="final_FairAir1" descr=""/>
          <p:cNvPicPr/>
          <p:nvPr/>
        </p:nvPicPr>
        <p:blipFill>
          <a:blip r:embed="rId1"/>
          <a:stretch/>
        </p:blipFill>
        <p:spPr>
          <a:xfrm>
            <a:off x="2629080" y="584280"/>
            <a:ext cx="3884400" cy="1039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"/>
          <p:cNvSpPr/>
          <p:nvPr/>
        </p:nvSpPr>
        <p:spPr>
          <a:xfrm>
            <a:off x="0" y="2133720"/>
            <a:ext cx="9144000" cy="10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Introducing the transferable airline ticket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Buy transferable tickets and…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5" name="trans_indexphotos1" descr=""/>
          <p:cNvPicPr/>
          <p:nvPr/>
        </p:nvPicPr>
        <p:blipFill>
          <a:blip r:embed="rId2"/>
          <a:stretch/>
        </p:blipFill>
        <p:spPr>
          <a:xfrm>
            <a:off x="1905120" y="3362400"/>
            <a:ext cx="5257800" cy="3286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03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85440" y="380880"/>
            <a:ext cx="84582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r" pos="771516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Tomorrow:  distribution through 3</a:t>
            </a:r>
            <a:r>
              <a:rPr b="1" lang="en-US" sz="2800" strike="noStrike" u="none" baseline="30000">
                <a:solidFill>
                  <a:srgbClr val="feb324"/>
                </a:solidFill>
                <a:effectLst/>
                <a:uFillTx/>
                <a:latin typeface="Arial"/>
              </a:rPr>
              <a:t>rd</a:t>
            </a:r>
            <a:r>
              <a:rPr b="1" lang="en-US" sz="28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 parties</a:t>
            </a:r>
            <a:endParaRPr b="1" lang="en-US" sz="28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3124080" y="990720"/>
            <a:ext cx="28195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Talks In Progress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0" name="03" descr=""/>
          <p:cNvPicPr/>
          <p:nvPr/>
        </p:nvPicPr>
        <p:blipFill>
          <a:blip r:embed="rId1"/>
          <a:stretch/>
        </p:blipFill>
        <p:spPr>
          <a:xfrm>
            <a:off x="1523880" y="1447920"/>
            <a:ext cx="2971800" cy="26254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</p:pic>
      <p:pic>
        <p:nvPicPr>
          <p:cNvPr id="161" name="05" descr=""/>
          <p:cNvPicPr/>
          <p:nvPr/>
        </p:nvPicPr>
        <p:blipFill>
          <a:blip r:embed="rId2"/>
          <a:stretch/>
        </p:blipFill>
        <p:spPr>
          <a:xfrm>
            <a:off x="4648320" y="1447920"/>
            <a:ext cx="3276360" cy="26510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</p:pic>
      <p:pic>
        <p:nvPicPr>
          <p:cNvPr id="162" name="02" descr=""/>
          <p:cNvPicPr/>
          <p:nvPr/>
        </p:nvPicPr>
        <p:blipFill>
          <a:blip r:embed="rId3"/>
          <a:stretch/>
        </p:blipFill>
        <p:spPr>
          <a:xfrm>
            <a:off x="3124080" y="4191120"/>
            <a:ext cx="2971800" cy="22413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</p:pic>
      <p:sp>
        <p:nvSpPr>
          <p:cNvPr id="163" name=""/>
          <p:cNvSpPr/>
          <p:nvPr/>
        </p:nvSpPr>
        <p:spPr>
          <a:xfrm>
            <a:off x="7391520" y="4114800"/>
            <a:ext cx="1447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Potential listing in Yahoo! Auctions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095880" y="4876920"/>
            <a:ext cx="106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Potential tab on Orbitz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457200" y="4038480"/>
            <a:ext cx="1447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Potential new category in eBay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03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Industry Drivers</a:t>
            </a:r>
            <a:endParaRPr b="1" lang="en-US" sz="28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67" name=""/>
          <p:cNvGraphicFramePr/>
          <p:nvPr/>
        </p:nvGraphicFramePr>
        <p:xfrm>
          <a:off x="762120" y="1371600"/>
          <a:ext cx="6705360" cy="4071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62120" y="1371600"/>
                    <a:ext cx="6705360" cy="4071960"/>
                  </a:xfrm>
                  <a:prstGeom prst="rect">
                    <a:avLst/>
                  </a:prstGeom>
                  <a:solidFill>
                    <a:srgbClr val="ffedc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69" name=""/>
          <p:cNvSpPr/>
          <p:nvPr/>
        </p:nvSpPr>
        <p:spPr>
          <a:xfrm>
            <a:off x="7467480" y="1633680"/>
            <a:ext cx="1121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CAGR ‘00-’03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686880" y="5443560"/>
            <a:ext cx="1502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PhoCusWright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7801560" y="1892160"/>
            <a:ext cx="485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42%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7801560" y="3720960"/>
            <a:ext cx="485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36%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03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Latent Need for Transferability</a:t>
            </a:r>
            <a:endParaRPr b="1" lang="en-US" sz="28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85800" y="1143000"/>
            <a:ext cx="7772400" cy="3276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0000" lnSpcReduction="19999"/>
          </a:bodyPr>
          <a:p>
            <a:pPr marL="225360" indent="-225360">
              <a:spcBef>
                <a:spcPts val="601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6-10% of non-refundable tickets involve a change</a:t>
            </a: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225360" indent="-225360">
              <a:spcBef>
                <a:spcPts val="601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The industry no-show rate is about 8%</a:t>
            </a: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225360" indent="-225360">
              <a:spcBef>
                <a:spcPts val="601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3 reservations are made per passenger</a:t>
            </a: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225360" indent="-225360">
              <a:spcBef>
                <a:spcPts val="601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10 years ago, up to 5% of people were flying on other people’s tickets</a:t>
            </a: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225360" indent="-225360">
              <a:spcBef>
                <a:spcPts val="601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About 2% of airline revenues come from change fees</a:t>
            </a: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225360" indent="-225360">
              <a:spcBef>
                <a:spcPts val="601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About 1.5% of airline revenues come from “breakage”</a:t>
            </a: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225360" indent="-225360">
              <a:spcBef>
                <a:spcPts val="601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7% of NW flights in 1999 were sold out  </a:t>
            </a: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225360" indent="-225360">
              <a:spcBef>
                <a:spcPts val="601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eb324"/>
                </a:solidFill>
                <a:effectLst/>
                <a:uFillTx/>
                <a:latin typeface="Arial"/>
                <a:ea typeface="Times New Roman"/>
              </a:rPr>
              <a:t>FairAir believes sold-out flights actually peak at 12%</a:t>
            </a: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225360" indent="-225360">
              <a:spcBef>
                <a:spcPts val="601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Volunteers are solicited on about 3% of flights</a:t>
            </a: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03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Very high talent/cost ratio</a:t>
            </a:r>
            <a:endParaRPr b="1" lang="en-US" sz="28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  <p:pic>
        <p:nvPicPr>
          <p:cNvPr id="176" name="FA_Group1" descr=""/>
          <p:cNvPicPr/>
          <p:nvPr/>
        </p:nvPicPr>
        <p:blipFill>
          <a:blip r:embed="rId1">
            <a:lum bright="18000"/>
          </a:blip>
          <a:srcRect l="8126" t="19169" r="3125" b="16668"/>
          <a:stretch/>
        </p:blipFill>
        <p:spPr>
          <a:xfrm>
            <a:off x="1066680" y="1066680"/>
            <a:ext cx="6782040" cy="36766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</p:pic>
      <p:sp>
        <p:nvSpPr>
          <p:cNvPr id="177" name=""/>
          <p:cNvSpPr/>
          <p:nvPr/>
        </p:nvSpPr>
        <p:spPr>
          <a:xfrm>
            <a:off x="2011320" y="4892760"/>
            <a:ext cx="3316320" cy="11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Engineering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(Java, Oracle, Linux/Solaris)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Reservations and Fulfillment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(customer service, ticketing)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5060880" y="4876920"/>
            <a:ext cx="225612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(design, product management)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Business Development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(airlines, online agencies)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03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Modest Funding Needs</a:t>
            </a:r>
            <a:endParaRPr b="1" lang="en-US" sz="28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85440" y="1218960"/>
            <a:ext cx="807732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$6.5 million raised to date.</a:t>
            </a: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lvl="1" marL="1087560" indent="0">
              <a:spcBef>
                <a:spcPts val="249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Money in the bank lasts through early August.</a:t>
            </a: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2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We need at least $0.5 million promptly to avoid running out of money.  $2.5 million would take us to profitability with FairAir II.</a:t>
            </a: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2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Worldspan has committed $1 million if others lead with $3.5 million and may still invest in smaller round.</a:t>
            </a: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2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Sabre has also expressed interest and Worldspan has given its blessing.</a:t>
            </a: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03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Company Profile</a:t>
            </a:r>
            <a:endParaRPr b="1" lang="en-US" sz="28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7" name=""/>
          <p:cNvGraphicFramePr/>
          <p:nvPr/>
        </p:nvGraphicFramePr>
        <p:xfrm>
          <a:off x="762120" y="1066680"/>
          <a:ext cx="7696080" cy="5026320"/>
        </p:xfrm>
        <a:graphic>
          <a:graphicData uri="http://schemas.openxmlformats.org/drawingml/2006/table">
            <a:tbl>
              <a:tblPr/>
              <a:tblGrid>
                <a:gridCol w="1606320"/>
                <a:gridCol w="6089760"/>
              </a:tblGrid>
              <a:tr h="228096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"/>
                        </a:rPr>
                        <a:t>Founders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marL="225360" indent="-225360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"/>
                        </a:rPr>
                        <a:t>Frank Levy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marL="225360" indent="-225360">
                        <a:lnSpc>
                          <a:spcPct val="100000"/>
                        </a:lnSpc>
                        <a:spcBef>
                          <a:spcPts val="349"/>
                        </a:spcBef>
                        <a:buClr>
                          <a:srgbClr val="feb324"/>
                        </a:buClr>
                        <a:buFont typeface="Arial"/>
                        <a:buChar char="•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"/>
                        </a:rPr>
                        <a:t>CEO, FairAir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marL="225360" indent="-225360">
                        <a:lnSpc>
                          <a:spcPct val="100000"/>
                        </a:lnSpc>
                        <a:spcBef>
                          <a:spcPts val="349"/>
                        </a:spcBef>
                        <a:buClr>
                          <a:srgbClr val="feb324"/>
                        </a:buClr>
                        <a:buFont typeface="Arial"/>
                        <a:buChar char="•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marL="225360" indent="-225360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"/>
                        </a:rPr>
                        <a:t>Jim Lawrence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marL="225360" indent="-225360">
                        <a:lnSpc>
                          <a:spcPct val="100000"/>
                        </a:lnSpc>
                        <a:spcBef>
                          <a:spcPts val="349"/>
                        </a:spcBef>
                        <a:buClr>
                          <a:srgbClr val="feb324"/>
                        </a:buClr>
                        <a:buFont typeface="Arial"/>
                        <a:buChar char="•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"/>
                        </a:rPr>
                        <a:t>Board Member, FairAir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marL="225360" indent="-225360">
                        <a:lnSpc>
                          <a:spcPct val="100000"/>
                        </a:lnSpc>
                        <a:spcBef>
                          <a:spcPts val="349"/>
                        </a:spcBef>
                        <a:buClr>
                          <a:srgbClr val="feb324"/>
                        </a:buClr>
                        <a:buFont typeface="Arial"/>
                        <a:buChar char="•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"/>
                        </a:rPr>
                        <a:t>Current EVP/CFO, General Mills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marL="225360" indent="-225360">
                        <a:lnSpc>
                          <a:spcPct val="100000"/>
                        </a:lnSpc>
                        <a:spcBef>
                          <a:spcPts val="349"/>
                        </a:spcBef>
                        <a:buClr>
                          <a:srgbClr val="feb324"/>
                        </a:buClr>
                        <a:buFont typeface="Arial"/>
                        <a:buChar char="•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"/>
                        </a:rPr>
                        <a:t>Former EVP/CFO, Northwest Airlines and Board Member of Continental and TWA</a:t>
                      </a:r>
                      <a:br>
                        <a:rPr sz="1400"/>
                      </a:br>
                      <a:r>
                        <a:rPr b="0" lang="en-US" sz="1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"/>
                        </a:rPr>
                        <a:t> 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9860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"/>
                        </a:rPr>
                        <a:t>Founded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"/>
                        </a:rPr>
                        <a:t>December, 1999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24992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"/>
                        </a:rPr>
                        <a:t>Investors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marL="225360" indent="-225360">
                        <a:lnSpc>
                          <a:spcPct val="100000"/>
                        </a:lnSpc>
                        <a:spcBef>
                          <a:spcPts val="349"/>
                        </a:spcBef>
                        <a:buClr>
                          <a:srgbClr val="feb324"/>
                        </a:buClr>
                        <a:buFont typeface="Arial"/>
                        <a:buChar char="•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"/>
                        </a:rPr>
                        <a:t>Worldspan, $1 million (February 2001)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marL="225360" indent="-225360">
                        <a:lnSpc>
                          <a:spcPct val="100000"/>
                        </a:lnSpc>
                        <a:spcBef>
                          <a:spcPts val="349"/>
                        </a:spcBef>
                        <a:buClr>
                          <a:srgbClr val="feb324"/>
                        </a:buClr>
                        <a:buFont typeface="Arial"/>
                        <a:buChar char="•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"/>
                        </a:rPr>
                        <a:t>Megunticook Management, $1.3 million (May, 2000) &amp; $2.2 million (August, 2001)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marL="225360" indent="-225360">
                        <a:lnSpc>
                          <a:spcPct val="100000"/>
                        </a:lnSpc>
                        <a:spcBef>
                          <a:spcPts val="349"/>
                        </a:spcBef>
                        <a:buClr>
                          <a:srgbClr val="feb324"/>
                        </a:buClr>
                        <a:buFont typeface="Arial"/>
                        <a:buChar char="•"/>
                        <a:tabLst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"/>
                        </a:rPr>
                        <a:t>Private Individuals, $2.0 million across 3 rounds</a:t>
                      </a:r>
                      <a:br>
                        <a:rPr sz="1400"/>
                      </a:br>
                      <a:r>
                        <a:rPr b="0" lang="en-US" sz="1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"/>
                        </a:rPr>
                        <a:t> 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9860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"/>
                        </a:rPr>
                        <a:t>Staff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"/>
                        </a:rPr>
                        <a:t>15, including 8 engineers ($170k/month burn rate)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9824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"/>
                        </a:rPr>
                        <a:t>Revenues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"/>
                        </a:rPr>
                        <a:t>$11k in gross bookings in first week of operations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03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FairAir Update</a:t>
            </a:r>
            <a:endParaRPr b="1" lang="en-US" sz="28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33520" y="1218960"/>
            <a:ext cx="8610480" cy="419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601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FairAir has launched the world’s first exchange for transferable airline tickets</a:t>
            </a: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Our customers are heavily weighted toward leisure travel</a:t>
            </a: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Highly successful PR campaign underway</a:t>
            </a: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Worldspan is a strategic investor and strong partner</a:t>
            </a: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feb32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FairAir II:  assimilate functionality into airline web sites</a:t>
            </a:r>
            <a:endParaRPr b="0" lang="en-US" sz="24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03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FairAir Today:  Buying tickets</a:t>
            </a:r>
            <a:endParaRPr b="1" lang="en-US" sz="28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  <p:pic>
        <p:nvPicPr>
          <p:cNvPr id="31" name="" descr=""/>
          <p:cNvPicPr/>
          <p:nvPr/>
        </p:nvPicPr>
        <p:blipFill>
          <a:blip r:embed="rId1"/>
          <a:stretch/>
        </p:blipFill>
        <p:spPr>
          <a:xfrm>
            <a:off x="762120" y="1147680"/>
            <a:ext cx="6705360" cy="48722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</p:pic>
      <p:sp>
        <p:nvSpPr>
          <p:cNvPr id="32" name=""/>
          <p:cNvSpPr/>
          <p:nvPr/>
        </p:nvSpPr>
        <p:spPr>
          <a:xfrm flipV="1">
            <a:off x="7162920" y="3352320"/>
            <a:ext cx="761760" cy="685800"/>
          </a:xfrm>
          <a:prstGeom prst="line">
            <a:avLst/>
          </a:prstGeom>
          <a:ln w="2844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6408000" y="2971800"/>
            <a:ext cx="2306520" cy="459720"/>
          </a:xfrm>
          <a:prstGeom prst="rect">
            <a:avLst/>
          </a:prstGeom>
          <a:solidFill>
            <a:srgbClr val="feb324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offered for sale by passenger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(others offered by airline)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03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FairAir Today:  Transfering and Selling</a:t>
            </a:r>
            <a:endParaRPr b="1" lang="en-US" sz="28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1"/>
          <a:stretch/>
        </p:blipFill>
        <p:spPr>
          <a:xfrm>
            <a:off x="498600" y="1616040"/>
            <a:ext cx="3887640" cy="41752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</p:pic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4762440" y="1616040"/>
            <a:ext cx="4073760" cy="41752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</p:pic>
      <p:sp>
        <p:nvSpPr>
          <p:cNvPr id="37" name=""/>
          <p:cNvSpPr/>
          <p:nvPr/>
        </p:nvSpPr>
        <p:spPr>
          <a:xfrm>
            <a:off x="537480" y="1219320"/>
            <a:ext cx="2580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Either…Change the name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4751640" y="1219320"/>
            <a:ext cx="30985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Or…Place your ticket up for sale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/>
          <p:nvPr/>
        </p:nvSpPr>
        <p:spPr>
          <a:xfrm>
            <a:off x="932040" y="3886200"/>
            <a:ext cx="2290680" cy="33804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Capturing the public imagination</a:t>
            </a:r>
            <a:endParaRPr b="1" lang="en-US" sz="28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  <p:pic>
        <p:nvPicPr>
          <p:cNvPr id="41" name="bloomberg" descr=""/>
          <p:cNvPicPr/>
          <p:nvPr/>
        </p:nvPicPr>
        <p:blipFill>
          <a:blip r:embed="rId1"/>
          <a:stretch/>
        </p:blipFill>
        <p:spPr>
          <a:xfrm>
            <a:off x="4114800" y="2971800"/>
            <a:ext cx="1236600" cy="56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" name="cnn" descr=""/>
          <p:cNvPicPr/>
          <p:nvPr/>
        </p:nvPicPr>
        <p:blipFill>
          <a:blip r:embed="rId2"/>
          <a:srcRect l="0" t="0" r="49921" b="0"/>
          <a:stretch/>
        </p:blipFill>
        <p:spPr>
          <a:xfrm>
            <a:off x="4573440" y="1459080"/>
            <a:ext cx="1671840" cy="833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" name="dallas" descr=""/>
          <p:cNvPicPr/>
          <p:nvPr/>
        </p:nvPicPr>
        <p:blipFill>
          <a:blip r:embed="rId3"/>
          <a:srcRect l="9288" t="77052" r="17971" b="0"/>
          <a:stretch/>
        </p:blipFill>
        <p:spPr>
          <a:xfrm>
            <a:off x="954000" y="3908520"/>
            <a:ext cx="2237040" cy="183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" name="fcb_logo" descr=""/>
          <p:cNvPicPr/>
          <p:nvPr/>
        </p:nvPicPr>
        <p:blipFill>
          <a:blip r:embed="rId4"/>
          <a:stretch/>
        </p:blipFill>
        <p:spPr>
          <a:xfrm>
            <a:off x="6019920" y="2724120"/>
            <a:ext cx="1936800" cy="80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" name="marketwatch" descr=""/>
          <p:cNvPicPr/>
          <p:nvPr/>
        </p:nvPicPr>
        <p:blipFill>
          <a:blip r:embed="rId5"/>
          <a:srcRect l="0" t="0" r="13089" b="0"/>
          <a:stretch/>
        </p:blipFill>
        <p:spPr>
          <a:xfrm>
            <a:off x="6477120" y="4749840"/>
            <a:ext cx="1752480" cy="507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6" name="npr" descr=""/>
          <p:cNvPicPr/>
          <p:nvPr/>
        </p:nvPicPr>
        <p:blipFill>
          <a:blip r:embed="rId6"/>
          <a:srcRect l="3664" t="17304" r="56505" b="17304"/>
          <a:stretch/>
        </p:blipFill>
        <p:spPr>
          <a:xfrm>
            <a:off x="6365880" y="3809880"/>
            <a:ext cx="1935000" cy="673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0,1036,magazine_2029,00" descr="Cover"/>
          <p:cNvPicPr/>
          <p:nvPr/>
        </p:nvPicPr>
        <p:blipFill>
          <a:blip r:embed="rId7"/>
          <a:stretch/>
        </p:blipFill>
        <p:spPr>
          <a:xfrm>
            <a:off x="2867040" y="1155600"/>
            <a:ext cx="1135080" cy="1582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" name="0,1036,magazine_2380,00" descr="Cover"/>
          <p:cNvPicPr/>
          <p:nvPr/>
        </p:nvPicPr>
        <p:blipFill>
          <a:blip r:embed="rId8"/>
          <a:stretch/>
        </p:blipFill>
        <p:spPr>
          <a:xfrm>
            <a:off x="762120" y="1143000"/>
            <a:ext cx="1189080" cy="1577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" name="logo" descr=""/>
          <p:cNvPicPr/>
          <p:nvPr/>
        </p:nvPicPr>
        <p:blipFill>
          <a:blip r:embed="rId9"/>
          <a:stretch/>
        </p:blipFill>
        <p:spPr>
          <a:xfrm>
            <a:off x="6800760" y="1330200"/>
            <a:ext cx="1508040" cy="949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" name="dmn_row2_1b" descr=""/>
          <p:cNvPicPr/>
          <p:nvPr/>
        </p:nvPicPr>
        <p:blipFill>
          <a:blip r:embed="rId10"/>
          <a:srcRect l="9442" t="0" r="17760" b="45936"/>
          <a:stretch/>
        </p:blipFill>
        <p:spPr>
          <a:xfrm>
            <a:off x="958680" y="4089240"/>
            <a:ext cx="2233800" cy="123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" name="globeflag_homepage" descr="The Boston Globe Online">
            <a:hlinkClick r:id="rId11"/>
          </p:cNvPr>
          <p:cNvPicPr/>
          <p:nvPr/>
        </p:nvPicPr>
        <p:blipFill>
          <a:blip r:embed="rId12"/>
          <a:srcRect l="10208" t="28597" r="12671" b="21112"/>
          <a:stretch/>
        </p:blipFill>
        <p:spPr>
          <a:xfrm>
            <a:off x="914400" y="4800600"/>
            <a:ext cx="2590920" cy="376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" name="star_telegram_med" descr="Fort Worth Star-Telegram">
            <a:hlinkClick r:id="rId13"/>
          </p:cNvPr>
          <p:cNvPicPr/>
          <p:nvPr/>
        </p:nvPicPr>
        <p:blipFill>
          <a:blip r:embed="rId14"/>
          <a:stretch/>
        </p:blipFill>
        <p:spPr>
          <a:xfrm>
            <a:off x="3809880" y="4794120"/>
            <a:ext cx="2103480" cy="463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" name="15022" descr="TheStandard.com">
            <a:hlinkClick r:id="rId15"/>
          </p:cNvPr>
          <p:cNvPicPr/>
          <p:nvPr/>
        </p:nvPicPr>
        <p:blipFill>
          <a:blip r:embed="rId16"/>
          <a:stretch/>
        </p:blipFill>
        <p:spPr>
          <a:xfrm>
            <a:off x="3527280" y="3908520"/>
            <a:ext cx="2503800" cy="479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" name="newsday" descr=""/>
          <p:cNvPicPr/>
          <p:nvPr/>
        </p:nvPicPr>
        <p:blipFill>
          <a:blip r:embed="rId17"/>
          <a:srcRect l="0" t="0" r="40668" b="0"/>
          <a:stretch/>
        </p:blipFill>
        <p:spPr>
          <a:xfrm>
            <a:off x="914400" y="5562720"/>
            <a:ext cx="1616040" cy="450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" name="folio_oz" descr=""/>
          <p:cNvPicPr/>
          <p:nvPr/>
        </p:nvPicPr>
        <p:blipFill>
          <a:blip r:embed="rId18"/>
          <a:stretch/>
        </p:blipFill>
        <p:spPr>
          <a:xfrm>
            <a:off x="3200400" y="5562720"/>
            <a:ext cx="2438280" cy="450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" name="atlanta_logo" descr=""/>
          <p:cNvPicPr/>
          <p:nvPr/>
        </p:nvPicPr>
        <p:blipFill>
          <a:blip r:embed="rId19"/>
          <a:stretch/>
        </p:blipFill>
        <p:spPr>
          <a:xfrm>
            <a:off x="6172200" y="5562720"/>
            <a:ext cx="1600200" cy="525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" name="time_logo" descr="">
            <a:hlinkClick r:id="rId20"/>
          </p:cNvPr>
          <p:cNvPicPr/>
          <p:nvPr/>
        </p:nvPicPr>
        <p:blipFill>
          <a:blip r:embed="rId21"/>
          <a:stretch/>
        </p:blipFill>
        <p:spPr>
          <a:xfrm>
            <a:off x="914400" y="3048120"/>
            <a:ext cx="2441520" cy="398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03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Today:  &lt;1% of domestic markets</a:t>
            </a:r>
            <a:endParaRPr b="1" lang="en-US" sz="28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  <p:pic>
        <p:nvPicPr>
          <p:cNvPr id="59" name="mp00224_" descr=""/>
          <p:cNvPicPr/>
          <p:nvPr/>
        </p:nvPicPr>
        <p:blipFill>
          <a:blip r:embed="rId1"/>
          <a:stretch/>
        </p:blipFill>
        <p:spPr>
          <a:xfrm>
            <a:off x="762120" y="1147680"/>
            <a:ext cx="7696080" cy="4795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" name=""/>
          <p:cNvSpPr/>
          <p:nvPr/>
        </p:nvSpPr>
        <p:spPr>
          <a:xfrm>
            <a:off x="1676520" y="312408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914400" y="297180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1219320" y="373392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5562720" y="274320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7467480" y="266688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7391520" y="289548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7315200" y="350532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7086600" y="548640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4114800" y="495288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69" name=""/>
          <p:cNvCxnSpPr>
            <a:stCxn id="61" idx="5"/>
            <a:endCxn id="60" idx="2"/>
          </p:cNvCxnSpPr>
          <p:nvPr/>
        </p:nvCxnSpPr>
        <p:spPr>
          <a:xfrm>
            <a:off x="1109160" y="3166560"/>
            <a:ext cx="567720" cy="7236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70" name=""/>
          <p:cNvCxnSpPr>
            <a:stCxn id="62" idx="7"/>
            <a:endCxn id="60" idx="3"/>
          </p:cNvCxnSpPr>
          <p:nvPr/>
        </p:nvCxnSpPr>
        <p:spPr>
          <a:xfrm flipV="1">
            <a:off x="1414440" y="3318840"/>
            <a:ext cx="295560" cy="44820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71" name=""/>
          <p:cNvCxnSpPr>
            <a:stCxn id="60" idx="5"/>
            <a:endCxn id="68" idx="1"/>
          </p:cNvCxnSpPr>
          <p:nvPr/>
        </p:nvCxnSpPr>
        <p:spPr>
          <a:xfrm>
            <a:off x="1871640" y="3319560"/>
            <a:ext cx="2277360" cy="16675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72" name=""/>
          <p:cNvCxnSpPr>
            <a:stCxn id="60" idx="6"/>
            <a:endCxn id="63" idx="2"/>
          </p:cNvCxnSpPr>
          <p:nvPr/>
        </p:nvCxnSpPr>
        <p:spPr>
          <a:xfrm flipV="1">
            <a:off x="1905120" y="2857320"/>
            <a:ext cx="3658320" cy="38160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73" name=""/>
          <p:cNvCxnSpPr>
            <a:stCxn id="60" idx="6"/>
            <a:endCxn id="64" idx="2"/>
          </p:cNvCxnSpPr>
          <p:nvPr/>
        </p:nvCxnSpPr>
        <p:spPr>
          <a:xfrm flipV="1">
            <a:off x="1904760" y="2781000"/>
            <a:ext cx="5562720" cy="4579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74" name=""/>
          <p:cNvCxnSpPr>
            <a:stCxn id="60" idx="6"/>
            <a:endCxn id="65" idx="2"/>
          </p:cNvCxnSpPr>
          <p:nvPr/>
        </p:nvCxnSpPr>
        <p:spPr>
          <a:xfrm flipV="1">
            <a:off x="1905120" y="3009240"/>
            <a:ext cx="5487120" cy="2293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75" name=""/>
          <p:cNvCxnSpPr>
            <a:stCxn id="60" idx="6"/>
            <a:endCxn id="66" idx="2"/>
          </p:cNvCxnSpPr>
          <p:nvPr/>
        </p:nvCxnSpPr>
        <p:spPr>
          <a:xfrm>
            <a:off x="1905120" y="3238560"/>
            <a:ext cx="5410800" cy="38160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76" name=""/>
          <p:cNvCxnSpPr>
            <a:stCxn id="60" idx="6"/>
          </p:cNvCxnSpPr>
          <p:nvPr/>
        </p:nvCxnSpPr>
        <p:spPr>
          <a:xfrm>
            <a:off x="1904760" y="3238560"/>
            <a:ext cx="5258520" cy="232488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77" name=""/>
          <p:cNvSpPr/>
          <p:nvPr/>
        </p:nvSpPr>
        <p:spPr>
          <a:xfrm>
            <a:off x="1371600" y="1295280"/>
            <a:ext cx="228600" cy="22860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7772400" y="2286000"/>
            <a:ext cx="228600" cy="22860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6172200" y="2590920"/>
            <a:ext cx="228600" cy="22860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6705720" y="4800600"/>
            <a:ext cx="228600" cy="22860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5943600" y="3809880"/>
            <a:ext cx="228600" cy="228600"/>
          </a:xfrm>
          <a:prstGeom prst="ellipse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1676520" y="3048120"/>
            <a:ext cx="228600" cy="22860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83" name=""/>
          <p:cNvCxnSpPr>
            <a:stCxn id="77" idx="5"/>
            <a:endCxn id="79" idx="2"/>
          </p:cNvCxnSpPr>
          <p:nvPr/>
        </p:nvCxnSpPr>
        <p:spPr>
          <a:xfrm>
            <a:off x="1566360" y="1490400"/>
            <a:ext cx="4606200" cy="1215000"/>
          </a:xfrm>
          <a:prstGeom prst="straightConnector1">
            <a:avLst/>
          </a:prstGeom>
          <a:ln w="9360">
            <a:solidFill>
              <a:srgbClr val="ff0000"/>
            </a:solidFill>
            <a:miter/>
          </a:ln>
        </p:spPr>
      </p:cxnSp>
      <p:cxnSp>
        <p:nvCxnSpPr>
          <p:cNvPr id="84" name=""/>
          <p:cNvCxnSpPr>
            <a:stCxn id="82" idx="6"/>
            <a:endCxn id="79" idx="2"/>
          </p:cNvCxnSpPr>
          <p:nvPr/>
        </p:nvCxnSpPr>
        <p:spPr>
          <a:xfrm flipV="1">
            <a:off x="1904760" y="2704680"/>
            <a:ext cx="4267800" cy="457920"/>
          </a:xfrm>
          <a:prstGeom prst="straightConnector1">
            <a:avLst/>
          </a:prstGeom>
          <a:ln w="9360">
            <a:solidFill>
              <a:srgbClr val="ff0000"/>
            </a:solidFill>
            <a:miter/>
          </a:ln>
        </p:spPr>
      </p:cxnSp>
      <p:cxnSp>
        <p:nvCxnSpPr>
          <p:cNvPr id="85" name=""/>
          <p:cNvCxnSpPr>
            <a:stCxn id="79" idx="6"/>
            <a:endCxn id="78" idx="2"/>
          </p:cNvCxnSpPr>
          <p:nvPr/>
        </p:nvCxnSpPr>
        <p:spPr>
          <a:xfrm flipV="1">
            <a:off x="6400800" y="2400120"/>
            <a:ext cx="1372320" cy="305280"/>
          </a:xfrm>
          <a:prstGeom prst="straightConnector1">
            <a:avLst/>
          </a:prstGeom>
          <a:ln w="9360">
            <a:solidFill>
              <a:srgbClr val="ff0000"/>
            </a:solidFill>
            <a:miter/>
          </a:ln>
        </p:spPr>
      </p:cxnSp>
      <p:cxnSp>
        <p:nvCxnSpPr>
          <p:cNvPr id="86" name=""/>
          <p:cNvCxnSpPr>
            <a:stCxn id="79" idx="4"/>
            <a:endCxn id="80" idx="0"/>
          </p:cNvCxnSpPr>
          <p:nvPr/>
        </p:nvCxnSpPr>
        <p:spPr>
          <a:xfrm>
            <a:off x="6286320" y="2819160"/>
            <a:ext cx="533880" cy="1981800"/>
          </a:xfrm>
          <a:prstGeom prst="straightConnector1">
            <a:avLst/>
          </a:prstGeom>
          <a:ln w="9360">
            <a:solidFill>
              <a:srgbClr val="ff0000"/>
            </a:solidFill>
            <a:miter/>
          </a:ln>
        </p:spPr>
      </p:cxnSp>
      <p:cxnSp>
        <p:nvCxnSpPr>
          <p:cNvPr id="87" name=""/>
          <p:cNvCxnSpPr>
            <a:stCxn id="78" idx="3"/>
            <a:endCxn id="81" idx="7"/>
          </p:cNvCxnSpPr>
          <p:nvPr/>
        </p:nvCxnSpPr>
        <p:spPr>
          <a:xfrm flipH="1">
            <a:off x="6138000" y="2481120"/>
            <a:ext cx="1667880" cy="1362960"/>
          </a:xfrm>
          <a:prstGeom prst="straightConnector1">
            <a:avLst/>
          </a:prstGeom>
          <a:ln w="9360">
            <a:solidFill>
              <a:srgbClr val="ff0000"/>
            </a:solidFill>
            <a:miter/>
          </a:ln>
        </p:spPr>
      </p:cxnSp>
      <p:cxnSp>
        <p:nvCxnSpPr>
          <p:cNvPr id="88" name=""/>
          <p:cNvCxnSpPr>
            <a:stCxn id="81" idx="5"/>
            <a:endCxn id="80" idx="1"/>
          </p:cNvCxnSpPr>
          <p:nvPr/>
        </p:nvCxnSpPr>
        <p:spPr>
          <a:xfrm>
            <a:off x="6138360" y="4005360"/>
            <a:ext cx="600840" cy="829440"/>
          </a:xfrm>
          <a:prstGeom prst="straightConnector1">
            <a:avLst/>
          </a:prstGeom>
          <a:ln w="9360">
            <a:solidFill>
              <a:srgbClr val="ff0000"/>
            </a:solidFill>
            <a:miter/>
          </a:ln>
        </p:spPr>
      </p:cxnSp>
      <p:cxnSp>
        <p:nvCxnSpPr>
          <p:cNvPr id="89" name=""/>
          <p:cNvCxnSpPr>
            <a:stCxn id="77" idx="5"/>
            <a:endCxn id="81" idx="1"/>
          </p:cNvCxnSpPr>
          <p:nvPr/>
        </p:nvCxnSpPr>
        <p:spPr>
          <a:xfrm>
            <a:off x="1566360" y="1490400"/>
            <a:ext cx="4411080" cy="2353320"/>
          </a:xfrm>
          <a:prstGeom prst="straightConnector1">
            <a:avLst/>
          </a:prstGeom>
          <a:ln w="9360">
            <a:solidFill>
              <a:srgbClr val="ff0000"/>
            </a:solidFill>
            <a:miter/>
          </a:ln>
        </p:spPr>
      </p:cxnSp>
      <p:cxnSp>
        <p:nvCxnSpPr>
          <p:cNvPr id="90" name=""/>
          <p:cNvCxnSpPr>
            <a:stCxn id="82" idx="5"/>
            <a:endCxn id="81" idx="1"/>
          </p:cNvCxnSpPr>
          <p:nvPr/>
        </p:nvCxnSpPr>
        <p:spPr>
          <a:xfrm>
            <a:off x="1871640" y="3242880"/>
            <a:ext cx="4106160" cy="600840"/>
          </a:xfrm>
          <a:prstGeom prst="straightConnector1">
            <a:avLst/>
          </a:prstGeom>
          <a:ln w="9360">
            <a:solidFill>
              <a:srgbClr val="ff0000"/>
            </a:solidFill>
            <a:miter/>
          </a:ln>
        </p:spPr>
      </p:cxnSp>
      <p:sp>
        <p:nvSpPr>
          <p:cNvPr id="91" name=""/>
          <p:cNvSpPr/>
          <p:nvPr/>
        </p:nvSpPr>
        <p:spPr>
          <a:xfrm>
            <a:off x="5410080" y="4038480"/>
            <a:ext cx="14479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(connections only)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380880" y="4191120"/>
            <a:ext cx="2590920" cy="2057400"/>
          </a:xfrm>
          <a:prstGeom prst="rect">
            <a:avLst/>
          </a:prstGeom>
          <a:solidFill>
            <a:srgbClr val="ddddd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609480" y="500364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609480" y="4648320"/>
            <a:ext cx="228600" cy="22860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5" name="National" descr=""/>
          <p:cNvPicPr/>
          <p:nvPr/>
        </p:nvPicPr>
        <p:blipFill>
          <a:blip r:embed="rId2"/>
          <a:stretch/>
        </p:blipFill>
        <p:spPr>
          <a:xfrm>
            <a:off x="1068480" y="4952880"/>
            <a:ext cx="1751040" cy="355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NW" descr=""/>
          <p:cNvPicPr/>
          <p:nvPr/>
        </p:nvPicPr>
        <p:blipFill>
          <a:blip r:embed="rId3"/>
          <a:stretch/>
        </p:blipFill>
        <p:spPr>
          <a:xfrm>
            <a:off x="1066680" y="4648320"/>
            <a:ext cx="1524240" cy="245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"/>
          <p:cNvSpPr/>
          <p:nvPr/>
        </p:nvSpPr>
        <p:spPr>
          <a:xfrm>
            <a:off x="458640" y="4205160"/>
            <a:ext cx="600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8" name="Midway" descr=""/>
          <p:cNvPicPr/>
          <p:nvPr/>
        </p:nvPicPr>
        <p:blipFill>
          <a:blip r:embed="rId4"/>
          <a:stretch/>
        </p:blipFill>
        <p:spPr>
          <a:xfrm>
            <a:off x="1042920" y="5307120"/>
            <a:ext cx="862200" cy="407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" name=""/>
          <p:cNvSpPr/>
          <p:nvPr/>
        </p:nvSpPr>
        <p:spPr>
          <a:xfrm>
            <a:off x="609480" y="5410080"/>
            <a:ext cx="228600" cy="228600"/>
          </a:xfrm>
          <a:prstGeom prst="ellipse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6934320" y="3733920"/>
            <a:ext cx="228600" cy="228600"/>
          </a:xfrm>
          <a:prstGeom prst="ellipse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3200400" y="3276720"/>
            <a:ext cx="228600" cy="228600"/>
          </a:xfrm>
          <a:prstGeom prst="ellipse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1371600" y="3809880"/>
            <a:ext cx="228600" cy="228600"/>
          </a:xfrm>
          <a:prstGeom prst="ellipse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781680" y="4876920"/>
            <a:ext cx="228600" cy="228600"/>
          </a:xfrm>
          <a:prstGeom prst="ellipse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7086600" y="5410080"/>
            <a:ext cx="228600" cy="228600"/>
          </a:xfrm>
          <a:prstGeom prst="ellipse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6477120" y="4343400"/>
            <a:ext cx="228600" cy="228600"/>
          </a:xfrm>
          <a:prstGeom prst="ellipse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7162920" y="3429000"/>
            <a:ext cx="228600" cy="228600"/>
          </a:xfrm>
          <a:prstGeom prst="ellipse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7238880" y="2971800"/>
            <a:ext cx="228600" cy="228600"/>
          </a:xfrm>
          <a:prstGeom prst="ellipse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7391520" y="2590920"/>
            <a:ext cx="228600" cy="228600"/>
          </a:xfrm>
          <a:prstGeom prst="ellipse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6781680" y="2666880"/>
            <a:ext cx="228600" cy="228600"/>
          </a:xfrm>
          <a:prstGeom prst="ellipse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6095880" y="2895480"/>
            <a:ext cx="228600" cy="228600"/>
          </a:xfrm>
          <a:prstGeom prst="ellipse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11" name=""/>
          <p:cNvCxnSpPr>
            <a:stCxn id="102" idx="6"/>
            <a:endCxn id="100" idx="2"/>
          </p:cNvCxnSpPr>
          <p:nvPr/>
        </p:nvCxnSpPr>
        <p:spPr>
          <a:xfrm flipV="1">
            <a:off x="1599840" y="3848040"/>
            <a:ext cx="5334480" cy="76680"/>
          </a:xfrm>
          <a:prstGeom prst="straightConnector1">
            <a:avLst/>
          </a:prstGeom>
          <a:ln w="9360">
            <a:solidFill>
              <a:srgbClr val="3333cc"/>
            </a:solidFill>
            <a:miter/>
          </a:ln>
        </p:spPr>
      </p:cxnSp>
      <p:cxnSp>
        <p:nvCxnSpPr>
          <p:cNvPr id="112" name=""/>
          <p:cNvCxnSpPr>
            <a:stCxn id="101" idx="6"/>
            <a:endCxn id="100" idx="2"/>
          </p:cNvCxnSpPr>
          <p:nvPr/>
        </p:nvCxnSpPr>
        <p:spPr>
          <a:xfrm>
            <a:off x="3428640" y="3390840"/>
            <a:ext cx="3506040" cy="457920"/>
          </a:xfrm>
          <a:prstGeom prst="straightConnector1">
            <a:avLst/>
          </a:prstGeom>
          <a:ln w="9360">
            <a:solidFill>
              <a:srgbClr val="3333cc"/>
            </a:solidFill>
            <a:miter/>
          </a:ln>
        </p:spPr>
      </p:cxnSp>
      <p:cxnSp>
        <p:nvCxnSpPr>
          <p:cNvPr id="113" name=""/>
          <p:cNvCxnSpPr>
            <a:stCxn id="110" idx="5"/>
            <a:endCxn id="100" idx="0"/>
          </p:cNvCxnSpPr>
          <p:nvPr/>
        </p:nvCxnSpPr>
        <p:spPr>
          <a:xfrm>
            <a:off x="6291000" y="3090960"/>
            <a:ext cx="757800" cy="643320"/>
          </a:xfrm>
          <a:prstGeom prst="straightConnector1">
            <a:avLst/>
          </a:prstGeom>
          <a:ln w="9360">
            <a:solidFill>
              <a:srgbClr val="3333cc"/>
            </a:solidFill>
            <a:miter/>
          </a:ln>
        </p:spPr>
      </p:cxnSp>
      <p:cxnSp>
        <p:nvCxnSpPr>
          <p:cNvPr id="114" name=""/>
          <p:cNvCxnSpPr>
            <a:stCxn id="109" idx="4"/>
            <a:endCxn id="100" idx="0"/>
          </p:cNvCxnSpPr>
          <p:nvPr/>
        </p:nvCxnSpPr>
        <p:spPr>
          <a:xfrm>
            <a:off x="6895800" y="2895120"/>
            <a:ext cx="153000" cy="839160"/>
          </a:xfrm>
          <a:prstGeom prst="straightConnector1">
            <a:avLst/>
          </a:prstGeom>
          <a:ln w="9360">
            <a:solidFill>
              <a:srgbClr val="3333cc"/>
            </a:solidFill>
            <a:miter/>
          </a:ln>
        </p:spPr>
      </p:cxnSp>
      <p:cxnSp>
        <p:nvCxnSpPr>
          <p:cNvPr id="115" name=""/>
          <p:cNvCxnSpPr>
            <a:stCxn id="108" idx="4"/>
            <a:endCxn id="100" idx="0"/>
          </p:cNvCxnSpPr>
          <p:nvPr/>
        </p:nvCxnSpPr>
        <p:spPr>
          <a:xfrm flipH="1">
            <a:off x="7048080" y="2819520"/>
            <a:ext cx="457920" cy="915120"/>
          </a:xfrm>
          <a:prstGeom prst="straightConnector1">
            <a:avLst/>
          </a:prstGeom>
          <a:ln w="9360">
            <a:solidFill>
              <a:srgbClr val="3333cc"/>
            </a:solidFill>
            <a:miter/>
          </a:ln>
        </p:spPr>
      </p:cxnSp>
      <p:cxnSp>
        <p:nvCxnSpPr>
          <p:cNvPr id="116" name=""/>
          <p:cNvCxnSpPr>
            <a:stCxn id="100" idx="4"/>
            <a:endCxn id="105" idx="7"/>
          </p:cNvCxnSpPr>
          <p:nvPr/>
        </p:nvCxnSpPr>
        <p:spPr>
          <a:xfrm flipH="1">
            <a:off x="6671520" y="3962160"/>
            <a:ext cx="376920" cy="415080"/>
          </a:xfrm>
          <a:prstGeom prst="straightConnector1">
            <a:avLst/>
          </a:prstGeom>
          <a:ln w="9360">
            <a:solidFill>
              <a:srgbClr val="3333cc"/>
            </a:solidFill>
            <a:miter/>
          </a:ln>
        </p:spPr>
      </p:cxnSp>
      <p:cxnSp>
        <p:nvCxnSpPr>
          <p:cNvPr id="117" name=""/>
          <p:cNvCxnSpPr>
            <a:stCxn id="106" idx="3"/>
            <a:endCxn id="100" idx="0"/>
          </p:cNvCxnSpPr>
          <p:nvPr/>
        </p:nvCxnSpPr>
        <p:spPr>
          <a:xfrm flipH="1">
            <a:off x="7048080" y="3623760"/>
            <a:ext cx="148320" cy="110520"/>
          </a:xfrm>
          <a:prstGeom prst="straightConnector1">
            <a:avLst/>
          </a:prstGeom>
          <a:ln w="9360">
            <a:solidFill>
              <a:srgbClr val="3333cc"/>
            </a:solidFill>
            <a:miter/>
          </a:ln>
        </p:spPr>
      </p:cxnSp>
      <p:cxnSp>
        <p:nvCxnSpPr>
          <p:cNvPr id="118" name=""/>
          <p:cNvCxnSpPr>
            <a:stCxn id="100" idx="4"/>
            <a:endCxn id="103" idx="1"/>
          </p:cNvCxnSpPr>
          <p:nvPr/>
        </p:nvCxnSpPr>
        <p:spPr>
          <a:xfrm flipH="1">
            <a:off x="6814800" y="3962520"/>
            <a:ext cx="234000" cy="948240"/>
          </a:xfrm>
          <a:prstGeom prst="straightConnector1">
            <a:avLst/>
          </a:prstGeom>
          <a:ln w="9360">
            <a:solidFill>
              <a:srgbClr val="3333cc"/>
            </a:solidFill>
            <a:miter/>
          </a:ln>
        </p:spPr>
      </p:cxnSp>
      <p:cxnSp>
        <p:nvCxnSpPr>
          <p:cNvPr id="119" name=""/>
          <p:cNvCxnSpPr>
            <a:stCxn id="100" idx="4"/>
            <a:endCxn id="104" idx="0"/>
          </p:cNvCxnSpPr>
          <p:nvPr/>
        </p:nvCxnSpPr>
        <p:spPr>
          <a:xfrm>
            <a:off x="7048440" y="3962160"/>
            <a:ext cx="153360" cy="1448280"/>
          </a:xfrm>
          <a:prstGeom prst="straightConnector1">
            <a:avLst/>
          </a:prstGeom>
          <a:ln w="9360">
            <a:solidFill>
              <a:srgbClr val="3333cc"/>
            </a:solidFill>
            <a:miter/>
          </a:ln>
        </p:spPr>
      </p:cxnSp>
      <p:cxnSp>
        <p:nvCxnSpPr>
          <p:cNvPr id="120" name=""/>
          <p:cNvCxnSpPr>
            <a:stCxn id="100" idx="0"/>
            <a:endCxn id="108" idx="3"/>
          </p:cNvCxnSpPr>
          <p:nvPr/>
        </p:nvCxnSpPr>
        <p:spPr>
          <a:xfrm flipV="1">
            <a:off x="7048080" y="2785320"/>
            <a:ext cx="376920" cy="948600"/>
          </a:xfrm>
          <a:prstGeom prst="straightConnector1">
            <a:avLst/>
          </a:prstGeom>
          <a:ln w="9360">
            <a:solidFill>
              <a:srgbClr val="3333cc"/>
            </a:solidFill>
            <a:miter/>
          </a:ln>
        </p:spPr>
      </p:cxnSp>
      <p:sp>
        <p:nvSpPr>
          <p:cNvPr id="121" name=""/>
          <p:cNvSpPr/>
          <p:nvPr/>
        </p:nvSpPr>
        <p:spPr>
          <a:xfrm>
            <a:off x="442800" y="5791320"/>
            <a:ext cx="493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TBD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2" name="banner_logo" descr=""/>
          <p:cNvPicPr/>
          <p:nvPr/>
        </p:nvPicPr>
        <p:blipFill>
          <a:blip r:embed="rId5"/>
          <a:srcRect l="0" t="-100" r="34463" b="2189"/>
          <a:stretch/>
        </p:blipFill>
        <p:spPr>
          <a:xfrm>
            <a:off x="1066680" y="5791320"/>
            <a:ext cx="1219320" cy="230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03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Tomorrow:  FairAir II  </a:t>
            </a:r>
            <a:endParaRPr b="1" lang="en-US" sz="28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4" name=""/>
          <p:cNvGraphicFramePr/>
          <p:nvPr/>
        </p:nvGraphicFramePr>
        <p:xfrm>
          <a:off x="1066680" y="1295280"/>
          <a:ext cx="6858000" cy="1524240"/>
        </p:xfrm>
        <a:graphic>
          <a:graphicData uri="http://schemas.openxmlformats.org/drawingml/2006/table">
            <a:tbl>
              <a:tblPr/>
              <a:tblGrid>
                <a:gridCol w="3046680"/>
                <a:gridCol w="3811320"/>
              </a:tblGrid>
              <a:tr h="764280">
                <a:tc>
                  <a:txBody>
                    <a:bodyPr lIns="90000" rIns="90000" tIns="46800" bIns="46800" anchor="t">
                      <a:noAutofit/>
                    </a:bodyPr>
                    <a:p>
                      <a:pPr marL="55440">
                        <a:lnSpc>
                          <a:spcPct val="100000"/>
                        </a:lnSpc>
                        <a:spcBef>
                          <a:spcPts val="11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4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 Black"/>
                        </a:rPr>
                        <a:t>FairAir</a:t>
                      </a:r>
                      <a:endParaRPr b="0" lang="en-US" sz="4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marL="800280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4400" strike="noStrike" u="none">
                          <a:solidFill>
                            <a:srgbClr val="feb324"/>
                          </a:solidFill>
                          <a:effectLst/>
                          <a:uFillTx/>
                          <a:latin typeface="Arial Black"/>
                        </a:rPr>
                        <a:t>FairAir II</a:t>
                      </a:r>
                      <a:endParaRPr b="0" lang="en-US" sz="4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642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25" name=""/>
          <p:cNvGrpSpPr/>
          <p:nvPr/>
        </p:nvGrpSpPr>
        <p:grpSpPr>
          <a:xfrm>
            <a:off x="1143000" y="2101680"/>
            <a:ext cx="6324480" cy="307440"/>
            <a:chOff x="1143000" y="2101680"/>
            <a:chExt cx="6324480" cy="307440"/>
          </a:xfrm>
        </p:grpSpPr>
        <p:sp>
          <p:nvSpPr>
            <p:cNvPr id="126" name=""/>
            <p:cNvSpPr/>
            <p:nvPr/>
          </p:nvSpPr>
          <p:spPr>
            <a:xfrm>
              <a:off x="1143000" y="2101680"/>
              <a:ext cx="25146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Launched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4952880" y="2101680"/>
              <a:ext cx="25146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Launching Q4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8" name=""/>
          <p:cNvGrpSpPr/>
          <p:nvPr/>
        </p:nvGrpSpPr>
        <p:grpSpPr>
          <a:xfrm>
            <a:off x="1143000" y="2406600"/>
            <a:ext cx="7162920" cy="307440"/>
            <a:chOff x="1143000" y="2406600"/>
            <a:chExt cx="7162920" cy="307440"/>
          </a:xfrm>
        </p:grpSpPr>
        <p:sp>
          <p:nvSpPr>
            <p:cNvPr id="129" name=""/>
            <p:cNvSpPr/>
            <p:nvPr/>
          </p:nvSpPr>
          <p:spPr>
            <a:xfrm>
              <a:off x="1143000" y="2406600"/>
              <a:ext cx="289548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Private fares, one-way basis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4952880" y="2406600"/>
              <a:ext cx="33530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Based on published fares, RT basis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1" name=""/>
          <p:cNvGrpSpPr/>
          <p:nvPr/>
        </p:nvGrpSpPr>
        <p:grpSpPr>
          <a:xfrm>
            <a:off x="1143000" y="2727360"/>
            <a:ext cx="6781680" cy="520920"/>
            <a:chOff x="1143000" y="2727360"/>
            <a:chExt cx="6781680" cy="520920"/>
          </a:xfrm>
        </p:grpSpPr>
        <p:sp>
          <p:nvSpPr>
            <p:cNvPr id="132" name=""/>
            <p:cNvSpPr/>
            <p:nvPr/>
          </p:nvSpPr>
          <p:spPr>
            <a:xfrm>
              <a:off x="1143000" y="2727360"/>
              <a:ext cx="281952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Passenger keeps sale  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 proceeds, whatever the price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4952880" y="2727360"/>
              <a:ext cx="297180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Passenger gets cash back; airline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 gets additional collection 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4" name=""/>
          <p:cNvGrpSpPr/>
          <p:nvPr/>
        </p:nvGrpSpPr>
        <p:grpSpPr>
          <a:xfrm>
            <a:off x="1143000" y="3244680"/>
            <a:ext cx="6324480" cy="307440"/>
            <a:chOff x="1143000" y="3244680"/>
            <a:chExt cx="6324480" cy="307440"/>
          </a:xfrm>
        </p:grpSpPr>
        <p:sp>
          <p:nvSpPr>
            <p:cNvPr id="135" name=""/>
            <p:cNvSpPr/>
            <p:nvPr/>
          </p:nvSpPr>
          <p:spPr>
            <a:xfrm>
              <a:off x="1143000" y="3244680"/>
              <a:ext cx="25146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No commissions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4952880" y="3244680"/>
              <a:ext cx="25146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No commissions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7" name=""/>
          <p:cNvGrpSpPr/>
          <p:nvPr/>
        </p:nvGrpSpPr>
        <p:grpSpPr>
          <a:xfrm>
            <a:off x="1143000" y="3549600"/>
            <a:ext cx="6553080" cy="307440"/>
            <a:chOff x="1143000" y="3549600"/>
            <a:chExt cx="6553080" cy="307440"/>
          </a:xfrm>
        </p:grpSpPr>
        <p:sp>
          <p:nvSpPr>
            <p:cNvPr id="138" name=""/>
            <p:cNvSpPr/>
            <p:nvPr/>
          </p:nvSpPr>
          <p:spPr>
            <a:xfrm>
              <a:off x="1143000" y="3549600"/>
              <a:ext cx="266688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Airline waives its change fees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4952880" y="3549600"/>
              <a:ext cx="27432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Airline waives its change fees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0" name=""/>
          <p:cNvGrpSpPr/>
          <p:nvPr/>
        </p:nvGrpSpPr>
        <p:grpSpPr>
          <a:xfrm>
            <a:off x="1143000" y="3854520"/>
            <a:ext cx="7162920" cy="307440"/>
            <a:chOff x="1143000" y="3854520"/>
            <a:chExt cx="7162920" cy="307440"/>
          </a:xfrm>
        </p:grpSpPr>
        <p:sp>
          <p:nvSpPr>
            <p:cNvPr id="141" name=""/>
            <p:cNvSpPr/>
            <p:nvPr/>
          </p:nvSpPr>
          <p:spPr>
            <a:xfrm>
              <a:off x="1143000" y="3854520"/>
              <a:ext cx="25146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FairAir fees shared 50/50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4952880" y="3854520"/>
              <a:ext cx="33530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Much lower sharing (in negotiation)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3" name=""/>
          <p:cNvGrpSpPr/>
          <p:nvPr/>
        </p:nvGrpSpPr>
        <p:grpSpPr>
          <a:xfrm>
            <a:off x="2133720" y="4235400"/>
            <a:ext cx="4647960" cy="457200"/>
            <a:chOff x="2133720" y="4235400"/>
            <a:chExt cx="4647960" cy="457200"/>
          </a:xfrm>
        </p:grpSpPr>
        <p:sp>
          <p:nvSpPr>
            <p:cNvPr id="144" name=""/>
            <p:cNvSpPr/>
            <p:nvPr/>
          </p:nvSpPr>
          <p:spPr>
            <a:xfrm>
              <a:off x="2133720" y="4235400"/>
              <a:ext cx="380880" cy="457200"/>
            </a:xfrm>
            <a:prstGeom prst="downArrow">
              <a:avLst>
                <a:gd name="adj1" fmla="val 50000"/>
                <a:gd name="adj2" fmla="val 30009"/>
              </a:avLst>
            </a:prstGeom>
            <a:solidFill>
              <a:srgbClr val="feb32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6400800" y="4235400"/>
              <a:ext cx="380880" cy="457200"/>
            </a:xfrm>
            <a:prstGeom prst="downArrow">
              <a:avLst>
                <a:gd name="adj1" fmla="val 50000"/>
                <a:gd name="adj2" fmla="val 30009"/>
              </a:avLst>
            </a:prstGeom>
            <a:solidFill>
              <a:srgbClr val="feb32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6" name=""/>
          <p:cNvGrpSpPr/>
          <p:nvPr/>
        </p:nvGrpSpPr>
        <p:grpSpPr>
          <a:xfrm>
            <a:off x="1143000" y="4768920"/>
            <a:ext cx="6553080" cy="307440"/>
            <a:chOff x="1143000" y="4768920"/>
            <a:chExt cx="6553080" cy="307440"/>
          </a:xfrm>
        </p:grpSpPr>
        <p:sp>
          <p:nvSpPr>
            <p:cNvPr id="147" name=""/>
            <p:cNvSpPr/>
            <p:nvPr/>
          </p:nvSpPr>
          <p:spPr>
            <a:xfrm>
              <a:off x="1143000" y="4768920"/>
              <a:ext cx="266688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NWA:  limited trial markets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4952880" y="4768920"/>
              <a:ext cx="27432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Airline:  system-wide roll-out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9" name=""/>
          <p:cNvGrpSpPr/>
          <p:nvPr/>
        </p:nvGrpSpPr>
        <p:grpSpPr>
          <a:xfrm>
            <a:off x="1143000" y="5073480"/>
            <a:ext cx="7162920" cy="307440"/>
            <a:chOff x="1143000" y="5073480"/>
            <a:chExt cx="7162920" cy="307440"/>
          </a:xfrm>
        </p:grpSpPr>
        <p:sp>
          <p:nvSpPr>
            <p:cNvPr id="150" name=""/>
            <p:cNvSpPr/>
            <p:nvPr/>
          </p:nvSpPr>
          <p:spPr>
            <a:xfrm>
              <a:off x="1143000" y="5073480"/>
              <a:ext cx="25146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Modest co-marketing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4952880" y="5073480"/>
              <a:ext cx="33530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Integration into airline’s own web site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03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440" y="380880"/>
            <a:ext cx="84582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r" pos="771516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Tomorrow:  technology platform for airlines</a:t>
            </a:r>
            <a:endParaRPr b="1" lang="en-US" sz="2800" strike="noStrike" u="none">
              <a:solidFill>
                <a:srgbClr val="feb324"/>
              </a:solidFill>
              <a:effectLst/>
              <a:uFillTx/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4343400" y="3429000"/>
            <a:ext cx="609480" cy="0"/>
          </a:xfrm>
          <a:prstGeom prst="line">
            <a:avLst/>
          </a:prstGeom>
          <a:ln w="57240">
            <a:solidFill>
              <a:srgbClr val="66ff33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1447920" y="1538280"/>
            <a:ext cx="1218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Today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5486400" y="1523880"/>
            <a:ext cx="25909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eb324"/>
                </a:solidFill>
                <a:effectLst/>
                <a:uFillTx/>
                <a:latin typeface="Arial"/>
              </a:rPr>
              <a:t>Talks in Progress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rcRect l="0" t="13501" r="39101" b="29128"/>
          <a:stretch/>
        </p:blipFill>
        <p:spPr>
          <a:xfrm>
            <a:off x="380880" y="1979640"/>
            <a:ext cx="3657600" cy="25844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</p:pic>
      <p:pic>
        <p:nvPicPr>
          <p:cNvPr id="157" name="01" descr=""/>
          <p:cNvPicPr/>
          <p:nvPr/>
        </p:nvPicPr>
        <p:blipFill>
          <a:blip r:embed="rId2"/>
          <a:stretch/>
        </p:blipFill>
        <p:spPr>
          <a:xfrm>
            <a:off x="5257800" y="2004840"/>
            <a:ext cx="3124080" cy="25797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2001-02-27T02:56:46Z</dcterms:created>
  <dc:creator>Dan Larkin</dc:creator>
  <dc:description/>
  <dc:language>en-US</dc:language>
  <cp:lastModifiedBy>Frank Levy</cp:lastModifiedBy>
  <dcterms:modified xsi:type="dcterms:W3CDTF">2001-06-01T19:24:32Z</dcterms:modified>
  <cp:revision>90</cp:revision>
  <dc:subject/>
  <dc:title>PowerPoint Presentation</dc:title>
</cp:coreProperties>
</file>