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media/image2.png" ContentType="image/png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FD87CF-A408-4DA1-A729-6E3E1B13F9F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1ABCC4-C2C2-4757-9649-DF34A3B8759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2C07AB-58C1-47F1-8680-ED98B680ECD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3B5088-956F-4E11-ACA6-DCB78B43F15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6091CB-88C7-411E-981C-0098A34AA95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INSTITUTE OF THE AMERICAS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304920" y="1066320"/>
            <a:ext cx="853416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US Energy Policy and its implication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on Latin American Economies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- THE ENERGY CRISIS IN BRAZIL -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LESSONS FROM CALIFORNIA</a:t>
            </a:r>
            <a:r>
              <a:rPr b="0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2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Luiz T. A. Maurer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Washington,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September 05,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534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Rolling black-outs were overruled, as they did not seem to fit into the Brazilian crisis 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Contrary to California, it is not a peak shaving issue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rationing is more complex - customers have the ability to do intra-day “load shifting”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is intermeshed, not separating essential loads -  besides, automation is very limited at distribution level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Those factors would entail a disproportionate burden on some customers (10-16 hours/day) - leading to an urban chaos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Furthermore, rolling black-outs provided a poor allocation of a scarce resource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Willingness to pay varying within a wide range (1:60)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economists: significantly higher GDP reduction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651040" y="6148440"/>
            <a:ext cx="641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104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3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br>
              <a:rPr sz="36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SO FAR HAVE MET TARGETS 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 Peak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" name="hex14" descr=""/>
          <p:cNvPicPr/>
          <p:nvPr/>
        </p:nvPicPr>
        <p:blipFill>
          <a:blip r:embed="rId1"/>
          <a:stretch/>
        </p:blipFill>
        <p:spPr>
          <a:xfrm>
            <a:off x="533520" y="1905120"/>
            <a:ext cx="7924680" cy="4343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534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choice was not an easy one and faced strong opposition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Rolling black-out advocates had several arguments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has no elasticity - let alone in the required timeframe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15% of customers will challenge their quotas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required to prepare IT systems and procedures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Uncertainty of achieving desired results – “it may be too late”…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California has been using this mechanism…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subsequent pressures on the commercial sides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Let’s set a cap on spot prices - California did 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contracts should be suspended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other disguised mechanisms equivalent to “bail-outs”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was not an easy decision to be made and to be implemented in a two week timeframe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KEY CHALLENGES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533160" y="914040"/>
            <a:ext cx="792468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Despite the success of the rationing program, they are still a long way from creating a healthy, competitive energy sector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key challenges include: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a functioning Wholesale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implementation of the new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a climate of “virtuous contracting”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Align prices to market reality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one of these challenges will be discussed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turn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82296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HAVE A FUNCTIONING ELECTRIC WHOLESALE MARKET (MAE)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Since its inception, MAE has not settled contracts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part, due to several bilateral disputes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mostly due to stakeholder Boards  inability to make meaningful decisions (i.e. California ISO)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MAE became an essential piece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Foundation for the rationing plan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support new generation -- e.g. merchant plants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government has exercised step-in rights and has been putting all the effort to make it happen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04560" y="30456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FINALIZE IMPLEMENTATION OF THE NEW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304920" y="1600200"/>
            <a:ext cx="853416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new, modern electric sector reform initiated in 1997 - including privatization and deregulation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Important actions taken – creation of ISO, MAE, ANEEL - but the effort has lost momentum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and the domestic crisis have cast doubts on the model per se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agree that the effort is half-way completed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Pressing need to keep wholesale competition and retail competition on schedule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Important lesson from California: get as much demand response as possible - processes and systems to make it happen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28600" y="-360"/>
            <a:ext cx="8610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PERHAPS THE REAL CHALLENGE IS TO CREATE A SEAMLESS “VIRTUOUS CIRCLE” OF CONTRACTING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438280" y="1143000"/>
            <a:ext cx="4038840" cy="1295280"/>
          </a:xfrm>
          <a:prstGeom prst="cloudCallout">
            <a:avLst>
              <a:gd name="adj1" fmla="val -17648"/>
              <a:gd name="adj2" fmla="val 12671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429000" y="2514600"/>
            <a:ext cx="136224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80880" y="4724280"/>
            <a:ext cx="2819520" cy="1447920"/>
          </a:xfrm>
          <a:prstGeom prst="cloudCallout">
            <a:avLst>
              <a:gd name="adj1" fmla="val 60472"/>
              <a:gd name="adj2" fmla="val 8146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419720" y="5791320"/>
            <a:ext cx="1523880" cy="5331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86400" y="4648320"/>
            <a:ext cx="2971800" cy="1428480"/>
          </a:xfrm>
          <a:prstGeom prst="cloudCallout">
            <a:avLst>
              <a:gd name="adj1" fmla="val -58601"/>
              <a:gd name="adj2" fmla="val 85666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613560" y="6072120"/>
            <a:ext cx="552240" cy="7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029200" y="6019920"/>
            <a:ext cx="121932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362320" y="2362320"/>
            <a:ext cx="4114800" cy="228600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833920" y="1371600"/>
            <a:ext cx="34189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REGULATORY/COMMERCIAL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ENVIRONMENT CONDUCIVE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CONTRACTING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945040" y="4876920"/>
            <a:ext cx="18208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CULTURE OF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“SANCTITY”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" name=""/>
          <p:cNvGrpSpPr/>
          <p:nvPr/>
        </p:nvGrpSpPr>
        <p:grpSpPr>
          <a:xfrm>
            <a:off x="839520" y="4927680"/>
            <a:ext cx="2714400" cy="1929960"/>
            <a:chOff x="839520" y="4927680"/>
            <a:chExt cx="2714400" cy="1929960"/>
          </a:xfrm>
        </p:grpSpPr>
        <p:sp>
          <p:nvSpPr>
            <p:cNvPr id="57" name=""/>
            <p:cNvSpPr/>
            <p:nvPr/>
          </p:nvSpPr>
          <p:spPr>
            <a:xfrm rot="20764800">
              <a:off x="2502720" y="6261480"/>
              <a:ext cx="947520" cy="395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39520" y="4927680"/>
              <a:ext cx="206100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RESPONSIBLE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CONTRACTING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ATTITUDE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025800" y="6381360"/>
              <a:ext cx="528120" cy="476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" name=""/>
          <p:cNvSpPr/>
          <p:nvPr/>
        </p:nvSpPr>
        <p:spPr>
          <a:xfrm>
            <a:off x="7086600" y="220968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0998600">
            <a:off x="1065960" y="1904400"/>
            <a:ext cx="885960" cy="205236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440 h 2052360"/>
              <a:gd name="textAreaBottom" fmla="*/ 1422360 h 205236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 rot="4200000">
            <a:off x="2705040" y="5677200"/>
            <a:ext cx="380880" cy="106668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429000" y="6553080"/>
            <a:ext cx="304920" cy="15264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5343000">
            <a:off x="3783600" y="482652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077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CONTRACTS ARE BASIC PILLARS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OF THE NEW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304920" y="1523520"/>
            <a:ext cx="8610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Basis for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allocation/pricing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hedge against MAE price volatility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Certainty for investors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Therefore, pre-requisite for expansion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often alleged as one of the major differences between the Brazilian and the Californian model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a true statement - as long as contracts are honored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important contract disputes (see next page) involve Government or SOEs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culture of contract sanctity becomes a “must” to attract new investments to mitigate rationing crisis</a:t>
            </a: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ELECTRIC ENERGY CONTRACT DISPUTES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555480" y="1752480"/>
          <a:ext cx="8001000" cy="4626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5480" y="1752480"/>
                    <a:ext cx="8001000" cy="462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440" y="2286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ALIGN PRICES TO MARKET REALITY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380520" y="990360"/>
            <a:ext cx="84582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and California crisis had a strong point in common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failed attempt to keep prices artificially low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becomes explosive when scarcity becomes more severe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Regulators, in an attempt to “protect”customers, have shielded them from market reality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in the particular case of California has created imbalances between the wholesale and retail markets - with serious financial consequences for incumbent utilities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rationing experience in Brazil shows that demand response is fast and effective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Lesson should be applied on an ongoing basis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energy crisis in Brazil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Similarities and differences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Key challenges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Final remarks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FINAL REMARKS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experience has been very enlightening - good and bad lessons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Deregulation works - ample empirical evidence elsewhere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is not easy to break entrenched monopolies - change requires high level support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 do work, demand response does exist, and it is essential to a healthy competition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Fears and concerns do exist - but response is to accelerate, not to stop deregulation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“The California electricity crisis is not really a story about environmentalists going mad, deregulatory details ignored, or unrestrained capitalists running amuck. It is a story about what happens when price controls are imposed on scarce goods”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(Taylor and VanDoren)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ENERGY CRISIS IN BRAZIL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04560" y="1676520"/>
            <a:ext cx="84582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is suffering on of the most severe electricity rationing crisis of its recent history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Drastic measures have been announced in late May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which all customers must reduce consumption by an average of 20% until rainy season starts at year end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Encompassing the heavily industrialized and populated Southeast region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who fail to reduce are subject to heavy fines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CAUSES ARE MANY (1/2)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grew rapidly in the 90s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1999 consumption about 55% higher than 90’s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installed capacity grew about 25% in the same period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Attempts to restructure the sector in 1997 achieved some results - but were not fully implemented and did not suffice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uncertainties and lack of revenues led to a lack of investments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Analysts long predicted that the above factors had the potential to lead to shortage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CAUSES ARE MANY (2/2)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04920" y="1371240"/>
            <a:ext cx="853416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is heavily dependent on hydro  - more than 90% of its electricity consumption (340 TWh) - California is also dependent on hydro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dependent system has been strained beyond capacity after several years of below average rainfall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Leaving reservoirs about 70% depleted in May (end of rainy seasons)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nothing had been done, reservoirs completely depleted in October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Analysts vary in predictions of how long crisis will last - perhaps still a 5% reduction throughout 2002; Analysts disagree on how severe the economic impact will be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Ironically, with abundance of natural gas in the S/SE regions - due to recent commissioning of the Bolivia-Brazil pipeline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SIMILARITIES AND DIFFERENCES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80880" y="1143000"/>
            <a:ext cx="83059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energy crisis in Brazil bears strong resemblance with the energy crisis in California [perhaps on the surface]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of at least one demand and supply shock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Rates to retail customers artificially low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regulatory and commercial framework not conducive to new investments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“countries” initiated sector reform in mid 90 - towards a more competitive regime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imbalances between buyers and sellers - “Annex V”, Wall Street Journal front page headlines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280" y="-360"/>
            <a:ext cx="883944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DESPITE SIGNIFICANT REGULATORY AND MARKET DIFFERENCES, INITIAL VERDICT WAS SIMPLE - “BLAME IT ON DEREGULATION”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762120" y="1219320"/>
          <a:ext cx="7323120" cy="6065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219320"/>
                    <a:ext cx="7323120" cy="606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440" y="1143000"/>
            <a:ext cx="8001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Crisis has long been anticipated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it was “officially” acknowledged only on May 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“Clock was ticking” - it was necessary to put together, in a few days,  a comprehensive plan to cut consumption by at least 20% for 8-9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had some experience in the past dealing with rationing - but in a more limited scope and scale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were two ways of approaching the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“Rolling black-outs” - leveraging on California’s experience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Quotas - as it has been done in the past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534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decided to leverage on market signals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“Quotas” were assigned to all customers, based on 2000 historical average consumption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Quotas were differentiated by customer group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signals - “penalties” for those exceeding their quotas and “bonuses” for overachievers (low income)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signals linked to prices in the energy wholesale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secondary market for exchanging quotas was established - initially &gt; 3 MW, now more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principle, commercial contracts remain effective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a clear, honest perception of crisis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Scarcity does exist - not a result of greedy investors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 first, look for scapegoats next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is cognizant and will try to fix mistakes which led to under investment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651040" y="6148440"/>
            <a:ext cx="641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2001-06-19T14:15:00Z</dcterms:created>
  <dc:creator>gbraz</dc:creator>
  <dc:description/>
  <dc:language>en-US</dc:language>
  <cp:lastModifiedBy>awilson3</cp:lastModifiedBy>
  <cp:lastPrinted>2001-06-23T13:19:40Z</cp:lastPrinted>
  <dcterms:modified xsi:type="dcterms:W3CDTF">2001-09-04T19:25:36Z</dcterms:modified>
  <cp:revision>50</cp:revision>
  <dc:subject/>
  <dc:title>No Slide Title</dc:title>
</cp:coreProperties>
</file>