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3420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D11276-078A-4538-B289-93764AA26F4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1D72A0B-72B0-4AA2-95BA-C169AAA8BD3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buClr>
                <a:srgbClr val="0033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buClr>
                <a:srgbClr val="0033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7053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80A5B6-1FD2-4ECC-80E7-6447797E196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480" y="838080"/>
            <a:ext cx="7848720" cy="0"/>
          </a:xfrm>
          <a:prstGeom prst="line">
            <a:avLst/>
          </a:prstGeom>
          <a:ln w="316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sml_e" descr=""/>
          <p:cNvPicPr/>
          <p:nvPr/>
        </p:nvPicPr>
        <p:blipFill>
          <a:blip r:embed="rId2"/>
          <a:stretch/>
        </p:blipFill>
        <p:spPr>
          <a:xfrm>
            <a:off x="304920" y="6248520"/>
            <a:ext cx="45720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603120" y="838080"/>
            <a:ext cx="192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 Terminal Update</a:t>
            </a:r>
            <a:endParaRPr b="0" lang="en-US" sz="1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5564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33520" y="533520"/>
            <a:ext cx="7924680" cy="2209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480" y="1905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States LNG Terminal Update</a:t>
            </a:r>
            <a:endParaRPr b="0" lang="en-US" sz="2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71600" y="3200400"/>
            <a:ext cx="64008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endParaRPr b="0" lang="en-US" sz="1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20, 2000</a:t>
            </a:r>
            <a:endParaRPr b="0" lang="en-US" sz="18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9480" y="3048120"/>
            <a:ext cx="7848720" cy="0"/>
          </a:xfrm>
          <a:prstGeom prst="line">
            <a:avLst/>
          </a:prstGeom>
          <a:ln w="316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7AD3A7-3DE3-46DE-9365-5D368DF0111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85800" y="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rcRect l="42020" t="918" r="0" b="954"/>
          <a:stretch/>
        </p:blipFill>
        <p:spPr>
          <a:xfrm>
            <a:off x="1295280" y="1295280"/>
            <a:ext cx="6678720" cy="525636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</p:pic>
      <p:sp>
        <p:nvSpPr>
          <p:cNvPr id="15" name=""/>
          <p:cNvSpPr/>
          <p:nvPr/>
        </p:nvSpPr>
        <p:spPr>
          <a:xfrm>
            <a:off x="6248520" y="1447920"/>
            <a:ext cx="1676160" cy="64404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Everett, Massachusetts 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 Cabot LNG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Terminal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(Tractebel)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5334120" y="1752480"/>
            <a:ext cx="914400" cy="76320"/>
          </a:xfrm>
          <a:prstGeom prst="line">
            <a:avLst/>
          </a:prstGeom>
          <a:ln w="9360">
            <a:solidFill>
              <a:srgbClr val="00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181480" y="1752480"/>
            <a:ext cx="101880" cy="95400"/>
          </a:xfrm>
          <a:prstGeom prst="star5">
            <a:avLst/>
          </a:prstGeom>
          <a:solidFill>
            <a:srgbClr val="00cc99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95680" y="2209680"/>
            <a:ext cx="101880" cy="95400"/>
          </a:xfrm>
          <a:prstGeom prst="star5">
            <a:avLst/>
          </a:prstGeom>
          <a:solidFill>
            <a:srgbClr val="00cc99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569200" y="2209680"/>
            <a:ext cx="1342800" cy="64404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Cove Point, Maryland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Cove Point 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LNG Terminal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(Williams)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 flipV="1">
            <a:off x="4724280" y="2285640"/>
            <a:ext cx="852480" cy="274680"/>
          </a:xfrm>
          <a:prstGeom prst="line">
            <a:avLst/>
          </a:prstGeom>
          <a:ln w="9360">
            <a:solidFill>
              <a:srgbClr val="00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81280" y="3124080"/>
            <a:ext cx="101880" cy="95400"/>
          </a:xfrm>
          <a:prstGeom prst="star5">
            <a:avLst/>
          </a:prstGeom>
          <a:solidFill>
            <a:srgbClr val="00cc99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02160" y="2971800"/>
            <a:ext cx="1279440" cy="64404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Elba Island, Georgia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Southern LNG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Terminal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(El Paso)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3733560" y="3048120"/>
            <a:ext cx="711000" cy="152280"/>
          </a:xfrm>
          <a:prstGeom prst="line">
            <a:avLst/>
          </a:prstGeom>
          <a:ln w="9360">
            <a:solidFill>
              <a:srgbClr val="00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86000" y="3352680"/>
            <a:ext cx="101520" cy="95400"/>
          </a:xfrm>
          <a:prstGeom prst="star5">
            <a:avLst/>
          </a:prstGeom>
          <a:solidFill>
            <a:srgbClr val="00cc99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3657600"/>
            <a:ext cx="1981080" cy="64404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Lake Charles, Louisiana 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Lake Charles 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LNG Terminal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(CMS)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2362320" y="3429000"/>
            <a:ext cx="0" cy="201600"/>
          </a:xfrm>
          <a:prstGeom prst="line">
            <a:avLst/>
          </a:prstGeom>
          <a:ln w="9360">
            <a:solidFill>
              <a:srgbClr val="00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1522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Existing U.S. LNG Terminals</a:t>
            </a:r>
            <a:endParaRPr b="0" lang="en-US" sz="26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70320" y="4191120"/>
            <a:ext cx="1648080" cy="506520"/>
          </a:xfrm>
          <a:prstGeom prst="rect">
            <a:avLst/>
          </a:prstGeom>
          <a:solidFill>
            <a:srgbClr val="99ccff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Penuelas, Puerto Rico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EcoElectrica LNG Terminal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(Enron/Edison Mission)</a:t>
            </a:r>
            <a:endParaRPr b="0" lang="en-US" sz="9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72200" y="4952880"/>
            <a:ext cx="101520" cy="95400"/>
          </a:xfrm>
          <a:prstGeom prst="star5">
            <a:avLst/>
          </a:prstGeom>
          <a:solidFill>
            <a:srgbClr val="00cc99"/>
          </a:solidFill>
          <a:ln w="93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6248160" y="4724280"/>
            <a:ext cx="711000" cy="228600"/>
          </a:xfrm>
          <a:prstGeom prst="line">
            <a:avLst/>
          </a:prstGeom>
          <a:ln w="9360">
            <a:solidFill>
              <a:srgbClr val="00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378451-4CBD-4AC4-AA3A-410CA111B51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Cabot LNG Terminal (Tractebel)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30 - 40 cargoes/year from Trinidad and 9 - 17 cargoes/year from Algeria (Algeria contract expires in 2003).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in Everett, Massachusetts.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Recently purchased from Cabot Corp. by Tractebel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 is “closed access” thus all deliveries to the terminal are in fact LNG sales to Tractebel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location is ideal - very strong basis throughout the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 to be actively looking to contract for 20 - 40 additional cargoes by 2004.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Related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previously negotiated with Cabot on a variety of proposals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and long term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of Cabot essentially put those discussion on hold.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Tractebel has recently indicated a willingness to resume discussions.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Negotiations to start within November on a long term deal for up to 38 cargoes.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to use some of Enron’s Elba capacity as a backstop.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4A1B13-4C9F-4F02-9C6F-34148F17754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 Point LNG Terminal (Williams)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6840" y="1142640"/>
            <a:ext cx="80010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 a peaking facility, using a 25MM SCFD liquefier and existing storage, sendout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on the Chesapeake in Cove Point, Maryland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Reactivation plans underway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closed on March 16,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awarded to El Paso, BP, and Coral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submitted bid with equal financial terms but included a Board of Directors approval condition precedent - excluded from capacity award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winners still working on a terminal sharing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certificate to be submitted when terminal sharing agreement is complete - scheduled for early next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Originally planned to reactivate by Jan. 1, 2002 but likely will be late 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cost of service = $28MM to $37MM/year (estimate)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 throughput capacity = 750 MMSCFD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Related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protest decision to exclude Enron from capacity award at FERC.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approached the current capacity holders to determine interest in selling capacity.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is most likely candidate as they are the only one without captive LNG production - possible deal to fall out of eventual Elba settlement.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D6A087-12BB-4718-BFFD-062AEF2380B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Elba Island LNG Terminal (El Paso)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533160" y="1142640"/>
            <a:ext cx="80010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Mothballed since 1980.  Reactivation Underway - FERC Certificate received and accepted.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application at FERC to expand the vaporization capacity to 660 MMSCFD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to FERC for blending facilities to treat high Btu gas was withdrawn on November 17,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Merchant Marketing has contracted rights to 100% of the Elba Island Capacity (4 bcf of storage, 440 MMCFD of send-out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has 2 main supply contracts - BG (Trinidad) and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 to be onstream by fall,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Related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17 year contract with El Paso (extendable by up to 5 years) which provides access to approximately 40% of Elba’s capacity (1.2 MMTA)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is structured as a “put”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determines if a delivery is to be made (no obligation)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must purchase a cargo if Enron decides to deliver.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also opt to market the gas to downstream natural gas buyers.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pays $11-$13 MM demand charge (plus a variable charge).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Elba provides an anchor for Venezuela or an excellent opportunity for merchant activities.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move now on arranging supplies for 2001/02.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issue remaining to resolve is the quality specification for LNG deliveries.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9A0E89-BA3F-40CA-96C5-F4A0E81504A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79246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Lake Charles LNG Terminal (CMS)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operating with majority of cargoes delivered in the past year on a spot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flexible, very large terminal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accommodate very high Btu LNG and has excellent pipeline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generally trades $0.07 to $0.12/MMBtu below Henry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great advantage of current market conditions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overhang of LNG supply (mostly out of Middle East)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LNG terminal capacity in Western Hemisphere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markets in Eastern Hemisphere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U.S. natural gas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Related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Previously delivered spot cargoes out of the Middle East to Lake Charles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 of natural gas supplied as LNG from Algeria to the Lake Charles Terminal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use Lake Charles to round out the market for the Jose project.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000000"/>
              </a:buClr>
              <a:buSzPct val="8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CMS has indicated the potential to hold an open season in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1E0E0A-4DB8-4B8D-A68B-A22AF4178EC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2000-04-03T14:22:06Z</dcterms:created>
  <dc:creator>Preinstalled User</dc:creator>
  <dc:description/>
  <dc:language>en-US</dc:language>
  <cp:lastModifiedBy>bjohnsto</cp:lastModifiedBy>
  <cp:lastPrinted>2000-08-14T13:07:40Z</cp:lastPrinted>
  <dcterms:modified xsi:type="dcterms:W3CDTF">2000-11-20T20:15:10Z</dcterms:modified>
  <cp:revision>363</cp:revision>
  <dc:subject/>
  <dc:title>Sin título de diapositiva</dc:title>
</cp:coreProperties>
</file>