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8AB4F0-B765-48B6-B404-B9EBB6FF19E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Nlogo" descr=""/>
          <p:cNvPicPr/>
          <p:nvPr/>
        </p:nvPicPr>
        <p:blipFill>
          <a:blip r:embed="rId2"/>
          <a:stretch/>
        </p:blipFill>
        <p:spPr>
          <a:xfrm>
            <a:off x="158760" y="50760"/>
            <a:ext cx="592200" cy="59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66633C8-4B43-465A-989D-83304B6F167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logo" descr=""/>
          <p:cNvPicPr/>
          <p:nvPr/>
        </p:nvPicPr>
        <p:blipFill>
          <a:blip r:embed="rId2"/>
          <a:stretch/>
        </p:blipFill>
        <p:spPr>
          <a:xfrm>
            <a:off x="158760" y="50760"/>
            <a:ext cx="592200" cy="59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body"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EB3F85-73CB-4C06-98A3-2B4F1757A93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Nlogo" descr=""/>
          <p:cNvPicPr/>
          <p:nvPr/>
        </p:nvPicPr>
        <p:blipFill>
          <a:blip r:embed="rId2"/>
          <a:stretch/>
        </p:blipFill>
        <p:spPr>
          <a:xfrm>
            <a:off x="158760" y="50760"/>
            <a:ext cx="592200" cy="59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6920B3-9F3D-4183-8C87-BA27002388B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ENlogo" descr=""/>
          <p:cNvPicPr/>
          <p:nvPr/>
        </p:nvPicPr>
        <p:blipFill>
          <a:blip r:embed="rId2"/>
          <a:stretch/>
        </p:blipFill>
        <p:spPr>
          <a:xfrm>
            <a:off x="158760" y="50760"/>
            <a:ext cx="592200" cy="59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4"/>
          <p:cNvSpPr>
            <a:spLocks noGrp="1"/>
          </p:cNvSpPr>
          <p:nvPr>
            <p:ph type="title"/>
          </p:nvPr>
        </p:nvSpPr>
        <p:spPr>
          <a:xfrm>
            <a:off x="68580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00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Risk Management: Overview and Status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371600" y="33523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 October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3DEC94-3B85-4316-909E-3FF72BE75B8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14400" y="1447560"/>
            <a:ext cx="4495680" cy="190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Challenges: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Training/Skills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14400" y="3429000"/>
            <a:ext cx="7772400" cy="25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Skill sets often underdeveloped in needed commercial skills, especially compared to like titles in EWS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 component w/ Utility Background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reclassify/set expectations [Might end up like structuring, with Commercial/Non-Commercial Component]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Summary: some personnel adjustment needed, set up performance expectations, knowledge/skill expectations.  Morale problem is fixable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5029200" y="1447920"/>
            <a:ext cx="3247920" cy="205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99B4D2-1F0D-4C1D-888F-6527B7A23441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Phoenix/Position Review (Ongoing)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 covers largest positions, continue with current schedule/prioritization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Ongoing Schedule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Curve Review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Prioritized by 40 top utilities to get 90% of position (current data)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to main drivers (Hedgeable and Non Hedgeable Components)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 process in place for disciplined updating/audit, standardization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Bulk of process and reviews through Feb ‘02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E409EF-D29A-462C-8E64-485326CF6D77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 (Cont.)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Selection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process to automate, triage rate selection, ensure quality data in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Legacy transactions done Q4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Overhaul: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improvements to current booking/system/reports (Nov 9)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Everest due end Q4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Generation Project timeline still in 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4EDEE1-A959-4CD3-9C2B-2D6FBF6DEE2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685800" y="533520"/>
            <a:ext cx="77724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 (Cont.)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85800" y="1143000"/>
            <a:ext cx="7772400" cy="47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Targeted New Transactions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focus on DSM, Restructuring of Existing Positions, Rate Swaps to reduce positions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Incremental New Business where compelling business opportunities exist: possibly Nevada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 business will be driven by: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Opportunity to capture prime customers in deregulating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transactions which require tariff short for “wrapped”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Compelling need to provide differentiation for high-margin customers if favorable risk/reward ratio exists.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25339E-267D-419D-925D-2D5742C2AED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Plan: Summary/Wrap-Up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38060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Three Big Problems: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 not in books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 booked with significant errors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unable to report true economic value of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Five Activities to Fix: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Phoenix/Position 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Curve 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Selection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Overhaul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Targeted New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A1E972-90B4-4297-B54B-BC07606F460D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Environment/Structure of Task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Status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Positions/Counterparties/Curves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Phoenix/Position Review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Curve Review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Selection/Deal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Overhaul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Wrap-up/Questions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C62CA7-453F-4D2A-A47D-B30762DB7AA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Risk Management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Nature of Function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of Financial Product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Localized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 error factor in measurement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Mix of market and non-market factors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Tariffs are non-tradeable, always on offer (exceptions for DSM)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Intensive: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number of rates, counterparties, accounts, with associated sub-components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Transitional in Nature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Risk/Position Quantification (Accuracy)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Minimum-Variance Hedge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Incremental Profit through rate savings, rate swaps, advisory/information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Targeted New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0AFCF1-9D87-4CB8-8CDE-C8F8DF709BF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Environment/Structure of Task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380960"/>
            <a:ext cx="7772400" cy="44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Components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1447920" y="1981080"/>
          <a:ext cx="6200640" cy="3971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981080"/>
                    <a:ext cx="6200640" cy="39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AB18A3-DA45-4FE6-B58A-D1693627632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Environment/Structure of Task (cont.)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 and Interaction of non-hedgeable components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find drivers, do sensitivities, find price for acceptable risk/reward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Hedgeable Components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solid understanding of generation stack, utility transaction structure, recovery mechanism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Rate: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“Dirtiest” hedge—mostly generates upward adjustments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Difficult to find true “notional position”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Ought to be centralized like other EWS books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Lag/Recovery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Creates timing disconnect between hedge positions and tariff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Simplify calculations to get main drivers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reserve to cover uncertainty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Hedge when possible, get paid for risk when no hedge exists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CA1C29-33E4-4CCE-A31D-FDAAACCDA8E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Positions/Counterparties/Curves</a:t>
            </a:r>
            <a:br>
              <a:rPr sz="28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 by Region/Total Counterparties</a:t>
            </a:r>
            <a:br>
              <a:rPr sz="1400"/>
            </a:br>
            <a:endParaRPr b="1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76212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Caveats:  Current information excludes specific deals (26 counterparties including JC Penney, Saks—total of 309 batches.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990720" y="1828800"/>
            <a:ext cx="7348320" cy="4203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A502F2-A7B2-4704-895D-42BEF84EA69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Positions/Counterparties/Curves</a:t>
            </a:r>
            <a:br>
              <a:rPr sz="28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 Counterparties/Rates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374760" y="1365120"/>
            <a:ext cx="8394480" cy="4121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4E09C4-EF86-4443-BD6C-B512D9A4986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Positions/Counterparties/Curves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Phoenix: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Prioritize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of transaction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Curve scrub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Selection: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Link correct curve to account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Emplace process to insure quality in future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Curve Review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Prioritize by utility/largest rate groups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Standardize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Isolate large value drivers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Hedge Review: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contingent on other major position review/systems items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 is to have generally flat book (minimum variance hedge)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Reserves: contingent on other major position review/systems items, need ability to run scenarios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5D7F8E-FC86-4957-8BDE-92C17D7627E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Status: Systems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71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Systems: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Series of spreadsheets, Access databases, Visual Basic Code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Problems in process (algorithms), documentation, stability, speed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Incremental improvements to current systems: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Cleanup of reporting/linkages/implementation of Tariff Curve Database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Curve Database (Koufax)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Stabilizes storage method for curves, reduces batch dependency, increases security, auditability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Stabilizes deal entry, valuation engine, reg switch 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Generation/Translation: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Replace current Fuel Model, Interest Rate Model, Tariff Curve Spreadsheets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Standardize process, place in robust system, provide speed and security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C42D09-E10C-4DF4-93AB-A13BBBFEB2F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2001-08-06T16:18:39Z</dcterms:created>
  <dc:creator>Rana Daly</dc:creator>
  <dc:description/>
  <dc:language>en-US</dc:language>
  <cp:lastModifiedBy>dfurrow</cp:lastModifiedBy>
  <cp:lastPrinted>2001-10-09T19:32:48Z</cp:lastPrinted>
  <dcterms:modified xsi:type="dcterms:W3CDTF">2001-10-19T11:19:10Z</dcterms:modified>
  <cp:revision>58</cp:revision>
  <dc:subject/>
  <dc:title>No Slide Title</dc:title>
</cp:coreProperties>
</file>