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3.wmf" ContentType="image/x-wmf"/>
  <Override PartName="/ppt/media/image1.png" ContentType="image/png"/>
  <Override PartName="/ppt/media/image2.png" ContentType="image/png"/>
  <Override PartName="/ppt/media/image4.png" ContentType="image/png"/>
  <Override PartName="/ppt/media/image14.wmf" ContentType="image/x-wmf"/>
  <Override PartName="/ppt/media/image5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3.wmf" ContentType="image/x-wmf"/>
  <Override PartName="/ppt/media/image12.wmf" ContentType="image/x-wmf"/>
  <Override PartName="/ppt/media/image9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25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0288588" cy="6858000"/>
  <p:notesSz cx="7034213" cy="121173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7034400" cy="1211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body"/>
          </p:nvPr>
        </p:nvSpPr>
        <p:spPr>
          <a:xfrm>
            <a:off x="938160" y="5749920"/>
            <a:ext cx="5159520" cy="545616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Img"/>
          </p:nvPr>
        </p:nvSpPr>
        <p:spPr>
          <a:xfrm>
            <a:off x="120240" y="909360"/>
            <a:ext cx="6805800" cy="45370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114480" y="907920"/>
            <a:ext cx="6818040" cy="454500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938160" y="5753160"/>
            <a:ext cx="5159520" cy="545472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114480" y="907920"/>
            <a:ext cx="6818040" cy="4545000"/>
          </a:xfrm>
          <a:prstGeom prst="rect">
            <a:avLst/>
          </a:prstGeom>
          <a:ln w="0">
            <a:noFill/>
          </a:ln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938160" y="5753160"/>
            <a:ext cx="5159520" cy="545472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114480" y="907920"/>
            <a:ext cx="6818040" cy="4545000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938160" y="5753160"/>
            <a:ext cx="5159520" cy="545472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Img"/>
          </p:nvPr>
        </p:nvSpPr>
        <p:spPr>
          <a:xfrm>
            <a:off x="114480" y="907920"/>
            <a:ext cx="6818040" cy="454500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938160" y="5753160"/>
            <a:ext cx="5159520" cy="545472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114480" y="907920"/>
            <a:ext cx="6818040" cy="454500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38160" y="5753160"/>
            <a:ext cx="5159520" cy="545472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114480" y="907920"/>
            <a:ext cx="6818040" cy="454500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938160" y="5753160"/>
            <a:ext cx="5159520" cy="545472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Img"/>
          </p:nvPr>
        </p:nvSpPr>
        <p:spPr>
          <a:xfrm>
            <a:off x="114480" y="907920"/>
            <a:ext cx="6818040" cy="4545000"/>
          </a:xfrm>
          <a:prstGeom prst="rect">
            <a:avLst/>
          </a:prstGeom>
          <a:ln w="0">
            <a:noFill/>
          </a:ln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938160" y="5753160"/>
            <a:ext cx="5159520" cy="545472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114480" y="907920"/>
            <a:ext cx="6818040" cy="454500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938160" y="5753160"/>
            <a:ext cx="5159520" cy="5454720"/>
          </a:xfrm>
          <a:prstGeom prst="rect">
            <a:avLst/>
          </a:prstGeom>
          <a:noFill/>
          <a:ln w="0">
            <a:noFill/>
          </a:ln>
        </p:spPr>
        <p:txBody>
          <a:bodyPr lIns="107640" rIns="107640" tIns="52920" bIns="529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Today’s discussion will include an overview of the Florida Gas Transmission system as well as natural gas markets in the US and policy challenges ahead.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790200" y="12193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790200" y="12193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" name="WC-Elogo-N" descr=""/>
          <p:cNvPicPr/>
          <p:nvPr/>
        </p:nvPicPr>
        <p:blipFill>
          <a:blip r:embed="rId2"/>
          <a:stretch/>
        </p:blipFill>
        <p:spPr>
          <a:xfrm>
            <a:off x="9326520" y="6002280"/>
            <a:ext cx="70344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90200" y="1219320"/>
            <a:ext cx="8715240" cy="46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e9ad17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-125640" y="6629400"/>
            <a:ext cx="12862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© 2001 UB-SK-SPAIN-</a:t>
            </a:r>
            <a:fld id="{38D462E1-5E07-4400-8C8D-3941E67D94B2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880" y="295596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Learning from the California Crisis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Kean</a:t>
            </a: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EVP and Chief of Staff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Eurelectric Conference</a:t>
            </a: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12, 2001</a:t>
            </a: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Madrid, Spain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8983800" y="5856120"/>
            <a:ext cx="1265040" cy="963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pic>
        <p:nvPicPr>
          <p:cNvPr id="14" name="WC-Elogo-N" descr=""/>
          <p:cNvPicPr/>
          <p:nvPr/>
        </p:nvPicPr>
        <p:blipFill>
          <a:blip r:embed="rId1"/>
          <a:stretch/>
        </p:blipFill>
        <p:spPr>
          <a:xfrm>
            <a:off x="4429080" y="3517920"/>
            <a:ext cx="1420920" cy="142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6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"/>
          <p:cNvGraphicFramePr/>
          <p:nvPr/>
        </p:nvGraphicFramePr>
        <p:xfrm>
          <a:off x="484200" y="469800"/>
          <a:ext cx="8988480" cy="5937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4200" y="469800"/>
                    <a:ext cx="8988480" cy="593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152280" y="284040"/>
            <a:ext cx="9948960" cy="4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Hydroelectric Production:                      2001 Forecast vs 1997 Actual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337680" y="1060560"/>
            <a:ext cx="9612360" cy="4674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38040" indent="0">
              <a:spcBef>
                <a:spcPts val="601"/>
              </a:spcBef>
              <a:spcAft>
                <a:spcPts val="451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1993-94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Blue Book: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Pure deregulation / open access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0">
              <a:spcBef>
                <a:spcPts val="451"/>
              </a:spcBef>
              <a:spcAft>
                <a:spcPts val="337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1994-95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CPUC Orders: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Emergence of centralized market institution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0">
              <a:spcBef>
                <a:spcPts val="451"/>
              </a:spcBef>
              <a:spcAft>
                <a:spcPts val="337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1995-96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legislature takes                                                                                  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(AB1890):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0">
              <a:spcBef>
                <a:spcPts val="451"/>
              </a:spcBef>
              <a:spcAft>
                <a:spcPts val="337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1996-97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“rubberstamps”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0">
              <a:spcBef>
                <a:spcPts val="451"/>
              </a:spcBef>
              <a:spcAft>
                <a:spcPts val="337"/>
              </a:spcAft>
              <a:buNone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Clr>
                <a:srgbClr val="ffb310"/>
              </a:buClr>
              <a:buFont typeface="Arial"/>
              <a:buChar char="•"/>
              <a:tabLst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1998</a:t>
            </a:r>
            <a:r>
              <a:rPr b="0" lang="en-US" sz="18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Implementation: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$500 million computer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month delay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little residential switching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8040" indent="-338040">
              <a:spcBef>
                <a:spcPts val="451"/>
              </a:spcBef>
              <a:spcAft>
                <a:spcPts val="337"/>
              </a:spcAft>
              <a:buNone/>
              <a:tabLst>
                <a:tab algn="l" pos="0"/>
                <a:tab algn="l" pos="1830240"/>
                <a:tab algn="l" pos="41101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(10-15%) large customer switching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From Sound Economics to Political Compromise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4451400" y="3014640"/>
            <a:ext cx="4876920" cy="11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Something for everyone (customer choice, divestiture, environmental and rate payer subsidies, stranded cost recovery)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1" name=""/>
          <p:cNvGrpSpPr/>
          <p:nvPr/>
        </p:nvGrpSpPr>
        <p:grpSpPr>
          <a:xfrm>
            <a:off x="2487600" y="1224000"/>
            <a:ext cx="2303640" cy="1184040"/>
            <a:chOff x="2487600" y="1224000"/>
            <a:chExt cx="2303640" cy="1184040"/>
          </a:xfrm>
        </p:grpSpPr>
        <p:sp>
          <p:nvSpPr>
            <p:cNvPr id="72" name=""/>
            <p:cNvSpPr/>
            <p:nvPr/>
          </p:nvSpPr>
          <p:spPr>
            <a:xfrm rot="5400000">
              <a:off x="2035800" y="1675440"/>
              <a:ext cx="1173240" cy="2700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2765520" y="1300320"/>
              <a:ext cx="2025720" cy="110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Very little new capacity added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Tight emissions limits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Increasing dependence on imports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74" name=""/>
          <p:cNvGrpSpPr/>
          <p:nvPr/>
        </p:nvGrpSpPr>
        <p:grpSpPr>
          <a:xfrm>
            <a:off x="4643280" y="1236600"/>
            <a:ext cx="2600640" cy="1173240"/>
            <a:chOff x="4643280" y="1236600"/>
            <a:chExt cx="2600640" cy="1173240"/>
          </a:xfrm>
        </p:grpSpPr>
        <p:sp>
          <p:nvSpPr>
            <p:cNvPr id="75" name=""/>
            <p:cNvSpPr/>
            <p:nvPr/>
          </p:nvSpPr>
          <p:spPr>
            <a:xfrm rot="5400000">
              <a:off x="4191480" y="1688040"/>
              <a:ext cx="1173240" cy="2700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100480" y="1300320"/>
              <a:ext cx="2143440" cy="110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81080" indent="-1810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Old, inefficient (polluting) facilities subject to breakdown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lvl="1" marL="412920" indent="-11772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emissions costs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lvl="1" marL="412920" indent="-11772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Arial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 costs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77" name=""/>
          <p:cNvGrpSpPr/>
          <p:nvPr/>
        </p:nvGrpSpPr>
        <p:grpSpPr>
          <a:xfrm>
            <a:off x="2330280" y="3005280"/>
            <a:ext cx="4588200" cy="641880"/>
            <a:chOff x="2330280" y="3005280"/>
            <a:chExt cx="4588200" cy="641880"/>
          </a:xfrm>
        </p:grpSpPr>
        <p:sp>
          <p:nvSpPr>
            <p:cNvPr id="78" name=""/>
            <p:cNvSpPr/>
            <p:nvPr/>
          </p:nvSpPr>
          <p:spPr>
            <a:xfrm>
              <a:off x="2735280" y="3005280"/>
              <a:ext cx="21178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Lower hydro capacity availability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5189400" y="3005280"/>
              <a:ext cx="17290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Reduced imports into California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80" name=""/>
            <p:cNvSpPr/>
            <p:nvPr/>
          </p:nvSpPr>
          <p:spPr>
            <a:xfrm flipV="1">
              <a:off x="2330280" y="3283200"/>
              <a:ext cx="581400" cy="3639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4707000" y="3112920"/>
              <a:ext cx="4284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82" name=""/>
          <p:cNvGrpSpPr/>
          <p:nvPr/>
        </p:nvGrpSpPr>
        <p:grpSpPr>
          <a:xfrm>
            <a:off x="2389320" y="1713600"/>
            <a:ext cx="6084720" cy="2127240"/>
            <a:chOff x="2389320" y="1713600"/>
            <a:chExt cx="6084720" cy="2127240"/>
          </a:xfrm>
        </p:grpSpPr>
        <p:sp>
          <p:nvSpPr>
            <p:cNvPr id="83" name=""/>
            <p:cNvSpPr/>
            <p:nvPr/>
          </p:nvSpPr>
          <p:spPr>
            <a:xfrm>
              <a:off x="7083360" y="2367000"/>
              <a:ext cx="13906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81080" indent="-1810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Flat to lower supply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3749760" y="2639880"/>
              <a:ext cx="351468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7104960" y="1713600"/>
              <a:ext cx="805680" cy="6721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86" name=""/>
            <p:cNvSpPr/>
            <p:nvPr/>
          </p:nvSpPr>
          <p:spPr>
            <a:xfrm flipV="1">
              <a:off x="6717960" y="2790360"/>
              <a:ext cx="907200" cy="5263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2389320" y="3759120"/>
              <a:ext cx="50292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7172280" y="3411360"/>
              <a:ext cx="13003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Increased demand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89" name=""/>
          <p:cNvGrpSpPr/>
          <p:nvPr/>
        </p:nvGrpSpPr>
        <p:grpSpPr>
          <a:xfrm>
            <a:off x="8497440" y="2062080"/>
            <a:ext cx="1832400" cy="1873440"/>
            <a:chOff x="8497440" y="2062080"/>
            <a:chExt cx="1832400" cy="1873440"/>
          </a:xfrm>
        </p:grpSpPr>
        <p:sp>
          <p:nvSpPr>
            <p:cNvPr id="90" name=""/>
            <p:cNvSpPr/>
            <p:nvPr/>
          </p:nvSpPr>
          <p:spPr>
            <a:xfrm>
              <a:off x="8615520" y="2062080"/>
              <a:ext cx="1714320" cy="187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Shortages </a:t>
              </a:r>
              <a:br>
                <a:rPr sz="1100"/>
              </a:br>
              <a:r>
                <a:rPr b="0" lang="en-US" sz="1100" strike="noStrike" u="none">
                  <a:solidFill>
                    <a:srgbClr val="000000"/>
                  </a:solidFill>
                  <a:effectLst/>
                  <a:uFillTx/>
                  <a:latin typeface="Symbol"/>
                  <a:ea typeface="Symbol"/>
                </a:rPr>
                <a:t>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Blackouts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Skyrocketing wholesale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9354960" y="2940840"/>
              <a:ext cx="0" cy="9334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92" name=""/>
            <p:cNvSpPr/>
            <p:nvPr/>
          </p:nvSpPr>
          <p:spPr>
            <a:xfrm rot="5400000">
              <a:off x="7878240" y="3011400"/>
              <a:ext cx="1498680" cy="26028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93" name=""/>
          <p:cNvGrpSpPr/>
          <p:nvPr/>
        </p:nvGrpSpPr>
        <p:grpSpPr>
          <a:xfrm>
            <a:off x="131760" y="1668600"/>
            <a:ext cx="2455920" cy="3286800"/>
            <a:chOff x="131760" y="1668600"/>
            <a:chExt cx="2455920" cy="3286800"/>
          </a:xfrm>
        </p:grpSpPr>
        <p:sp>
          <p:nvSpPr>
            <p:cNvPr id="94" name=""/>
            <p:cNvSpPr/>
            <p:nvPr/>
          </p:nvSpPr>
          <p:spPr>
            <a:xfrm>
              <a:off x="131760" y="1668600"/>
              <a:ext cx="245592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Powerful “NIMBY/BANANA sentiment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131760" y="3459240"/>
              <a:ext cx="23734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Rapid economic growth throughout Western U.S.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131760" y="4525920"/>
              <a:ext cx="2128680" cy="42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Highly compromised, negotiated legislation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97" name=""/>
          <p:cNvGrpSpPr/>
          <p:nvPr/>
        </p:nvGrpSpPr>
        <p:grpSpPr>
          <a:xfrm>
            <a:off x="2295000" y="4500720"/>
            <a:ext cx="2570760" cy="2059200"/>
            <a:chOff x="2295000" y="4500720"/>
            <a:chExt cx="2570760" cy="2059200"/>
          </a:xfrm>
        </p:grpSpPr>
        <p:sp>
          <p:nvSpPr>
            <p:cNvPr id="98" name=""/>
            <p:cNvSpPr/>
            <p:nvPr/>
          </p:nvSpPr>
          <p:spPr>
            <a:xfrm rot="5400000">
              <a:off x="1514160" y="5281560"/>
              <a:ext cx="1904760" cy="34308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2646360" y="4525920"/>
              <a:ext cx="2219400" cy="2034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Retail Rate Caps</a:t>
              </a:r>
              <a:br>
                <a:rPr sz="1100"/>
              </a:b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(no demand response)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Stranded cost recovery mechanism inhibiting switching (utilities continue to serve most load)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State constructed spot market; no hedging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 marL="166680" indent="-166680"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Deregulated wholesale 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grpSp>
        <p:nvGrpSpPr>
          <p:cNvPr id="100" name=""/>
          <p:cNvGrpSpPr/>
          <p:nvPr/>
        </p:nvGrpSpPr>
        <p:grpSpPr>
          <a:xfrm>
            <a:off x="4802040" y="3881520"/>
            <a:ext cx="5599440" cy="2041200"/>
            <a:chOff x="4802040" y="3881520"/>
            <a:chExt cx="5599440" cy="2041200"/>
          </a:xfrm>
        </p:grpSpPr>
        <p:sp>
          <p:nvSpPr>
            <p:cNvPr id="101" name=""/>
            <p:cNvSpPr/>
            <p:nvPr/>
          </p:nvSpPr>
          <p:spPr>
            <a:xfrm>
              <a:off x="8705880" y="3881520"/>
              <a:ext cx="1695600" cy="2041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Bankruptcy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spcBef>
                  <a:spcPts val="689"/>
                </a:spcBef>
                <a:buClr>
                  <a:srgbClr val="ffb310"/>
                </a:buClr>
                <a:buSzPct val="80000"/>
                <a:buFont typeface="Monotype Sorts" charset="2"/>
                <a:buChar char=""/>
                <a:tabLst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Utilities totally 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exposed to spot 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prices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1144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02" name=""/>
            <p:cNvSpPr/>
            <p:nvPr/>
          </p:nvSpPr>
          <p:spPr>
            <a:xfrm flipV="1">
              <a:off x="9354960" y="4176360"/>
              <a:ext cx="0" cy="9334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4802040" y="5372280"/>
              <a:ext cx="38484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2522520" y="2014560"/>
            <a:ext cx="5511960" cy="215568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05" name=""/>
          <p:cNvSpPr/>
          <p:nvPr/>
        </p:nvSpPr>
        <p:spPr>
          <a:xfrm>
            <a:off x="4012560" y="2687760"/>
            <a:ext cx="22935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Outlook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31880" y="-2844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Falling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074600" y="1228320"/>
            <a:ext cx="85838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0"/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June prices at Topock fell to $7.85 MMBtu - first time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had fallen to below $8/MMBtu since November (Natural Gas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Weekly)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575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 American Gas Associate recently confirmed continued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rapid replenishment of storage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575"/>
              </a:spcBef>
              <a:buNone/>
              <a:tabLst>
                <a:tab algn="l" pos="0"/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0"/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Contracts for on-peak power to Southern California form July-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recently traded at $145 MWh, compared to up to 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$450/MWh in April (DJ Newswire)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880" y="-2844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is Decreasing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074600" y="1228320"/>
            <a:ext cx="85838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Industrial load shedding and utility load reductions in Pacific 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Higher retail rates in Pacific Northwest, which have been in 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effect since last fall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Higher CA retail rates going into effect in January and June 2001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5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i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Conservation: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Californians used 11% less energy in May 2001 than in 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2000 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(Source: California Energy Commission, L.A. Times, 06/06/01)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Some predict demand will further decrease once consumers begin to 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get their bills reflecting higher electricity rates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But, most of reduction appears to be weather-related, so far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31880" y="-2844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is Increasing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973080" y="1584000"/>
            <a:ext cx="858384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1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Increased imports: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Hydropower from the Pacific 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has increased 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(Source: LA Times, June 06, 2001)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476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6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Plants have been brought back on-line after maintenance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6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6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QFs are coming back on line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0000"/>
              </a:lnSpc>
              <a:spcBef>
                <a:spcPts val="624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6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Natural Gas Storage injections have increased 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significantly 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"/>
          <p:cNvGraphicFramePr/>
          <p:nvPr/>
        </p:nvGraphicFramePr>
        <p:xfrm>
          <a:off x="360360" y="461880"/>
          <a:ext cx="867888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0360" y="461880"/>
                    <a:ext cx="867888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4" name=""/>
          <p:cNvSpPr/>
          <p:nvPr/>
        </p:nvSpPr>
        <p:spPr>
          <a:xfrm>
            <a:off x="2187000" y="114480"/>
            <a:ext cx="593964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Spot Prices - SoCal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(Daily midpoint in $/MMBtu)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5" name=""/>
          <p:cNvSpPr/>
          <p:nvPr/>
        </p:nvSpPr>
        <p:spPr>
          <a:xfrm>
            <a:off x="1147680" y="6464160"/>
            <a:ext cx="1200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Gas Daily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6" name=""/>
          <p:cNvSpPr/>
          <p:nvPr/>
        </p:nvSpPr>
        <p:spPr>
          <a:xfrm>
            <a:off x="7191360" y="1524960"/>
            <a:ext cx="46080" cy="556920"/>
          </a:xfrm>
          <a:prstGeom prst="line">
            <a:avLst/>
          </a:prstGeom>
          <a:ln w="2844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17" name=""/>
          <p:cNvSpPr/>
          <p:nvPr/>
        </p:nvSpPr>
        <p:spPr>
          <a:xfrm flipH="1">
            <a:off x="7162560" y="1575000"/>
            <a:ext cx="38520" cy="480600"/>
          </a:xfrm>
          <a:prstGeom prst="line">
            <a:avLst/>
          </a:prstGeom>
          <a:ln w="2844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118" name=""/>
          <p:cNvGrpSpPr/>
          <p:nvPr/>
        </p:nvGrpSpPr>
        <p:grpSpPr>
          <a:xfrm>
            <a:off x="476280" y="1359000"/>
            <a:ext cx="477720" cy="669960"/>
            <a:chOff x="476280" y="1359000"/>
            <a:chExt cx="477720" cy="669960"/>
          </a:xfrm>
        </p:grpSpPr>
        <p:sp>
          <p:nvSpPr>
            <p:cNvPr id="119" name=""/>
            <p:cNvSpPr/>
            <p:nvPr/>
          </p:nvSpPr>
          <p:spPr>
            <a:xfrm flipV="1">
              <a:off x="901800" y="1359000"/>
              <a:ext cx="0" cy="35568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476280" y="1389240"/>
              <a:ext cx="37152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$51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857160" y="1482840"/>
              <a:ext cx="39600" cy="61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22" name=""/>
            <p:cNvSpPr/>
            <p:nvPr/>
          </p:nvSpPr>
          <p:spPr>
            <a:xfrm flipH="1">
              <a:off x="857880" y="1893240"/>
              <a:ext cx="85320" cy="525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grpSp>
          <p:nvGrpSpPr>
            <p:cNvPr id="123" name=""/>
            <p:cNvGrpSpPr/>
            <p:nvPr/>
          </p:nvGrpSpPr>
          <p:grpSpPr>
            <a:xfrm>
              <a:off x="849240" y="1714680"/>
              <a:ext cx="104760" cy="314280"/>
              <a:chOff x="849240" y="1714680"/>
              <a:chExt cx="104760" cy="314280"/>
            </a:xfrm>
          </p:grpSpPr>
          <p:sp>
            <p:nvSpPr>
              <p:cNvPr id="124" name=""/>
              <p:cNvSpPr/>
              <p:nvPr/>
            </p:nvSpPr>
            <p:spPr>
              <a:xfrm>
                <a:off x="901800" y="1714680"/>
                <a:ext cx="52200" cy="666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25" name=""/>
              <p:cNvSpPr/>
              <p:nvPr/>
            </p:nvSpPr>
            <p:spPr>
              <a:xfrm flipH="1">
                <a:off x="853920" y="1781280"/>
                <a:ext cx="90720" cy="428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26" name=""/>
              <p:cNvSpPr/>
              <p:nvPr/>
            </p:nvSpPr>
            <p:spPr>
              <a:xfrm>
                <a:off x="849240" y="1824120"/>
                <a:ext cx="95400" cy="6192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27" name=""/>
              <p:cNvSpPr/>
              <p:nvPr/>
            </p:nvSpPr>
            <p:spPr>
              <a:xfrm>
                <a:off x="855720" y="1933560"/>
                <a:ext cx="60120" cy="954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"/>
          <p:cNvGraphicFramePr/>
          <p:nvPr/>
        </p:nvGraphicFramePr>
        <p:xfrm>
          <a:off x="385920" y="461880"/>
          <a:ext cx="867888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5920" y="461880"/>
                    <a:ext cx="867888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0" name=""/>
          <p:cNvSpPr/>
          <p:nvPr/>
        </p:nvSpPr>
        <p:spPr>
          <a:xfrm>
            <a:off x="2662200" y="114480"/>
            <a:ext cx="498744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Prices - SoCal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$/MMBtu)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31" name=""/>
          <p:cNvSpPr/>
          <p:nvPr/>
        </p:nvSpPr>
        <p:spPr>
          <a:xfrm>
            <a:off x="6254640" y="2006640"/>
            <a:ext cx="2637000" cy="601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32" name=""/>
          <p:cNvSpPr/>
          <p:nvPr/>
        </p:nvSpPr>
        <p:spPr>
          <a:xfrm>
            <a:off x="6491160" y="2057400"/>
            <a:ext cx="238320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 (monthly midpoint average)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33" name=""/>
          <p:cNvSpPr/>
          <p:nvPr/>
        </p:nvSpPr>
        <p:spPr>
          <a:xfrm>
            <a:off x="6364440" y="2209680"/>
            <a:ext cx="190440" cy="0"/>
          </a:xfrm>
          <a:prstGeom prst="line">
            <a:avLst/>
          </a:prstGeom>
          <a:ln w="2844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34" name=""/>
          <p:cNvSpPr/>
          <p:nvPr/>
        </p:nvSpPr>
        <p:spPr>
          <a:xfrm>
            <a:off x="6364440" y="2463840"/>
            <a:ext cx="190440" cy="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35" name=""/>
          <p:cNvSpPr/>
          <p:nvPr/>
        </p:nvSpPr>
        <p:spPr>
          <a:xfrm>
            <a:off x="917640" y="6464160"/>
            <a:ext cx="4989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Gas Daily Price Guide (Dec ‘98 - Jun ‘01) and Gas Daily (5/25/01) ;and Enron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1943280" y="114480"/>
            <a:ext cx="638496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Spot Electricity Prices - COB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(Daily weighted average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398520" y="461880"/>
          <a:ext cx="867888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8520" y="461880"/>
                    <a:ext cx="867888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9" name=""/>
          <p:cNvSpPr/>
          <p:nvPr/>
        </p:nvSpPr>
        <p:spPr>
          <a:xfrm>
            <a:off x="923760" y="6411960"/>
            <a:ext cx="1516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Megawatt Daily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587160" y="1282680"/>
            <a:ext cx="557280" cy="669960"/>
            <a:chOff x="587160" y="1282680"/>
            <a:chExt cx="557280" cy="669960"/>
          </a:xfrm>
        </p:grpSpPr>
        <p:sp>
          <p:nvSpPr>
            <p:cNvPr id="141" name=""/>
            <p:cNvSpPr/>
            <p:nvPr/>
          </p:nvSpPr>
          <p:spPr>
            <a:xfrm flipV="1">
              <a:off x="1092240" y="1282680"/>
              <a:ext cx="0" cy="35568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587160" y="1312920"/>
              <a:ext cx="53028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$3,000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1047600" y="1406520"/>
              <a:ext cx="39600" cy="61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44" name=""/>
            <p:cNvSpPr/>
            <p:nvPr/>
          </p:nvSpPr>
          <p:spPr>
            <a:xfrm flipH="1">
              <a:off x="1048320" y="1816920"/>
              <a:ext cx="85320" cy="525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grpSp>
          <p:nvGrpSpPr>
            <p:cNvPr id="145" name=""/>
            <p:cNvGrpSpPr/>
            <p:nvPr/>
          </p:nvGrpSpPr>
          <p:grpSpPr>
            <a:xfrm>
              <a:off x="1039680" y="1638360"/>
              <a:ext cx="104760" cy="314280"/>
              <a:chOff x="1039680" y="1638360"/>
              <a:chExt cx="104760" cy="314280"/>
            </a:xfrm>
          </p:grpSpPr>
          <p:sp>
            <p:nvSpPr>
              <p:cNvPr id="146" name=""/>
              <p:cNvSpPr/>
              <p:nvPr/>
            </p:nvSpPr>
            <p:spPr>
              <a:xfrm>
                <a:off x="1092240" y="1638360"/>
                <a:ext cx="52200" cy="666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47" name=""/>
              <p:cNvSpPr/>
              <p:nvPr/>
            </p:nvSpPr>
            <p:spPr>
              <a:xfrm flipH="1">
                <a:off x="1044360" y="1704960"/>
                <a:ext cx="90720" cy="428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48" name=""/>
              <p:cNvSpPr/>
              <p:nvPr/>
            </p:nvSpPr>
            <p:spPr>
              <a:xfrm>
                <a:off x="1039680" y="1747800"/>
                <a:ext cx="95400" cy="6192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1046160" y="1857240"/>
                <a:ext cx="60120" cy="954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</p:grpSp>
      </p:grpSp>
      <p:sp>
        <p:nvSpPr>
          <p:cNvPr id="150" name=""/>
          <p:cNvSpPr/>
          <p:nvPr/>
        </p:nvSpPr>
        <p:spPr>
          <a:xfrm>
            <a:off x="7277040" y="1312920"/>
            <a:ext cx="12600" cy="757080"/>
          </a:xfrm>
          <a:prstGeom prst="line">
            <a:avLst/>
          </a:prstGeom>
          <a:ln w="5724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880" y="-6660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479600" y="1576080"/>
            <a:ext cx="723888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What happened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Outlook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Lessons learned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2916360" y="114480"/>
            <a:ext cx="443700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Prices - COB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347760" y="284040"/>
          <a:ext cx="867888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7760" y="284040"/>
                    <a:ext cx="867888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4" name=""/>
          <p:cNvSpPr/>
          <p:nvPr/>
        </p:nvSpPr>
        <p:spPr>
          <a:xfrm>
            <a:off x="828360" y="6337440"/>
            <a:ext cx="2451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Megawatt Daily, Nymex (6/5/01)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55" name=""/>
          <p:cNvSpPr/>
          <p:nvPr/>
        </p:nvSpPr>
        <p:spPr>
          <a:xfrm>
            <a:off x="6640560" y="1946160"/>
            <a:ext cx="1657440" cy="527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56" name=""/>
          <p:cNvSpPr/>
          <p:nvPr/>
        </p:nvSpPr>
        <p:spPr>
          <a:xfrm>
            <a:off x="6822000" y="1963800"/>
            <a:ext cx="15278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 (end of month)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57" name=""/>
          <p:cNvSpPr/>
          <p:nvPr/>
        </p:nvSpPr>
        <p:spPr>
          <a:xfrm>
            <a:off x="6692760" y="2073240"/>
            <a:ext cx="190800" cy="0"/>
          </a:xfrm>
          <a:prstGeom prst="line">
            <a:avLst/>
          </a:prstGeom>
          <a:ln w="2844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58" name=""/>
          <p:cNvSpPr/>
          <p:nvPr/>
        </p:nvSpPr>
        <p:spPr>
          <a:xfrm>
            <a:off x="6692760" y="2376360"/>
            <a:ext cx="190800" cy="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1387440" y="114480"/>
            <a:ext cx="750780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Spot Electricity Prices - Palo Verde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(Daily weighted average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334800" y="461880"/>
          <a:ext cx="867888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4800" y="461880"/>
                    <a:ext cx="867888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2" name=""/>
          <p:cNvSpPr/>
          <p:nvPr/>
        </p:nvSpPr>
        <p:spPr>
          <a:xfrm>
            <a:off x="876240" y="6464160"/>
            <a:ext cx="1516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Megawatt Daily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grpSp>
        <p:nvGrpSpPr>
          <p:cNvPr id="163" name=""/>
          <p:cNvGrpSpPr/>
          <p:nvPr/>
        </p:nvGrpSpPr>
        <p:grpSpPr>
          <a:xfrm>
            <a:off x="536400" y="1231920"/>
            <a:ext cx="557280" cy="669960"/>
            <a:chOff x="536400" y="1231920"/>
            <a:chExt cx="557280" cy="669960"/>
          </a:xfrm>
        </p:grpSpPr>
        <p:sp>
          <p:nvSpPr>
            <p:cNvPr id="164" name=""/>
            <p:cNvSpPr/>
            <p:nvPr/>
          </p:nvSpPr>
          <p:spPr>
            <a:xfrm flipV="1">
              <a:off x="1041480" y="1231920"/>
              <a:ext cx="0" cy="35568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536400" y="1262160"/>
              <a:ext cx="53028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56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$4,175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996840" y="1355760"/>
              <a:ext cx="39600" cy="61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67" name=""/>
            <p:cNvSpPr/>
            <p:nvPr/>
          </p:nvSpPr>
          <p:spPr>
            <a:xfrm flipH="1">
              <a:off x="997560" y="1766160"/>
              <a:ext cx="85320" cy="525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grpSp>
          <p:nvGrpSpPr>
            <p:cNvPr id="168" name=""/>
            <p:cNvGrpSpPr/>
            <p:nvPr/>
          </p:nvGrpSpPr>
          <p:grpSpPr>
            <a:xfrm>
              <a:off x="988920" y="1587600"/>
              <a:ext cx="104760" cy="314280"/>
              <a:chOff x="988920" y="1587600"/>
              <a:chExt cx="104760" cy="314280"/>
            </a:xfrm>
          </p:grpSpPr>
          <p:sp>
            <p:nvSpPr>
              <p:cNvPr id="169" name=""/>
              <p:cNvSpPr/>
              <p:nvPr/>
            </p:nvSpPr>
            <p:spPr>
              <a:xfrm>
                <a:off x="1041480" y="1587600"/>
                <a:ext cx="52200" cy="666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 flipH="1">
                <a:off x="993600" y="1654200"/>
                <a:ext cx="90720" cy="428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988920" y="1697040"/>
                <a:ext cx="95400" cy="6192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995400" y="1806480"/>
                <a:ext cx="60120" cy="954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"/>
                </a:endParaRPr>
              </a:p>
            </p:txBody>
          </p:sp>
        </p:grpSp>
      </p:grpSp>
      <p:sp>
        <p:nvSpPr>
          <p:cNvPr id="173" name=""/>
          <p:cNvSpPr/>
          <p:nvPr/>
        </p:nvSpPr>
        <p:spPr>
          <a:xfrm>
            <a:off x="7213680" y="1312920"/>
            <a:ext cx="12600" cy="757080"/>
          </a:xfrm>
          <a:prstGeom prst="line">
            <a:avLst/>
          </a:prstGeom>
          <a:ln w="5724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"/>
          <p:cNvGraphicFramePr/>
          <p:nvPr/>
        </p:nvGraphicFramePr>
        <p:xfrm>
          <a:off x="233280" y="309600"/>
          <a:ext cx="867888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3280" y="309600"/>
                    <a:ext cx="867888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6" name=""/>
          <p:cNvSpPr/>
          <p:nvPr/>
        </p:nvSpPr>
        <p:spPr>
          <a:xfrm>
            <a:off x="2360520" y="114480"/>
            <a:ext cx="555984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Prices - Palo Verde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77" name=""/>
          <p:cNvSpPr/>
          <p:nvPr/>
        </p:nvSpPr>
        <p:spPr>
          <a:xfrm>
            <a:off x="6616800" y="2028960"/>
            <a:ext cx="1693800" cy="579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78" name=""/>
          <p:cNvSpPr/>
          <p:nvPr/>
        </p:nvSpPr>
        <p:spPr>
          <a:xfrm>
            <a:off x="6822000" y="2057400"/>
            <a:ext cx="15278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 (end of month)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79" name=""/>
          <p:cNvSpPr/>
          <p:nvPr/>
        </p:nvSpPr>
        <p:spPr>
          <a:xfrm>
            <a:off x="6692760" y="2209680"/>
            <a:ext cx="190800" cy="0"/>
          </a:xfrm>
          <a:prstGeom prst="line">
            <a:avLst/>
          </a:prstGeom>
          <a:ln w="2844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80" name=""/>
          <p:cNvSpPr/>
          <p:nvPr/>
        </p:nvSpPr>
        <p:spPr>
          <a:xfrm>
            <a:off x="6692760" y="2463840"/>
            <a:ext cx="190800" cy="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181" name=""/>
          <p:cNvSpPr/>
          <p:nvPr/>
        </p:nvSpPr>
        <p:spPr>
          <a:xfrm>
            <a:off x="701640" y="6286680"/>
            <a:ext cx="2451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Megawatt Daily, Nymex (6/5/01)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71120" y="228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Futures Prices have dropped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Palo Verde Contract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3" name=""/>
          <p:cNvGrpSpPr/>
          <p:nvPr/>
        </p:nvGrpSpPr>
        <p:grpSpPr>
          <a:xfrm>
            <a:off x="430200" y="1611360"/>
            <a:ext cx="9046800" cy="4982040"/>
            <a:chOff x="430200" y="1611360"/>
            <a:chExt cx="9046800" cy="4982040"/>
          </a:xfrm>
        </p:grpSpPr>
        <p:sp>
          <p:nvSpPr>
            <p:cNvPr id="184" name=""/>
            <p:cNvSpPr/>
            <p:nvPr/>
          </p:nvSpPr>
          <p:spPr>
            <a:xfrm>
              <a:off x="1196280" y="1674720"/>
              <a:ext cx="7793640" cy="394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1196280" y="1674720"/>
              <a:ext cx="7793640" cy="394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1196280" y="1674720"/>
              <a:ext cx="1440" cy="39402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1154880" y="5614920"/>
              <a:ext cx="41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1154880" y="5051520"/>
              <a:ext cx="41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1154880" y="4489560"/>
              <a:ext cx="41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1154880" y="3925800"/>
              <a:ext cx="41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1154880" y="3362400"/>
              <a:ext cx="41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1154880" y="2800440"/>
              <a:ext cx="41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1154880" y="2236680"/>
              <a:ext cx="410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1154880" y="1674720"/>
              <a:ext cx="410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1196280" y="5614920"/>
              <a:ext cx="77936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6" name=""/>
            <p:cNvSpPr/>
            <p:nvPr/>
          </p:nvSpPr>
          <p:spPr>
            <a:xfrm flipV="1">
              <a:off x="1196280" y="5614560"/>
              <a:ext cx="1440" cy="33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7" name=""/>
            <p:cNvSpPr/>
            <p:nvPr/>
          </p:nvSpPr>
          <p:spPr>
            <a:xfrm flipV="1">
              <a:off x="2496240" y="5614560"/>
              <a:ext cx="1440" cy="33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8" name=""/>
            <p:cNvSpPr/>
            <p:nvPr/>
          </p:nvSpPr>
          <p:spPr>
            <a:xfrm flipV="1">
              <a:off x="3794760" y="5614560"/>
              <a:ext cx="1440" cy="33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199" name=""/>
            <p:cNvSpPr/>
            <p:nvPr/>
          </p:nvSpPr>
          <p:spPr>
            <a:xfrm flipV="1">
              <a:off x="5092920" y="5614560"/>
              <a:ext cx="1440" cy="33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0" name=""/>
            <p:cNvSpPr/>
            <p:nvPr/>
          </p:nvSpPr>
          <p:spPr>
            <a:xfrm flipV="1">
              <a:off x="6391080" y="5614560"/>
              <a:ext cx="1800" cy="33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1" name=""/>
            <p:cNvSpPr/>
            <p:nvPr/>
          </p:nvSpPr>
          <p:spPr>
            <a:xfrm flipV="1">
              <a:off x="7691400" y="5614560"/>
              <a:ext cx="1440" cy="33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2" name=""/>
            <p:cNvSpPr/>
            <p:nvPr/>
          </p:nvSpPr>
          <p:spPr>
            <a:xfrm flipV="1">
              <a:off x="8989920" y="5614560"/>
              <a:ext cx="1440" cy="33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2001240" y="4894200"/>
              <a:ext cx="20700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2208600" y="4894200"/>
              <a:ext cx="18216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2391120" y="4894200"/>
              <a:ext cx="12816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6" name=""/>
            <p:cNvSpPr/>
            <p:nvPr/>
          </p:nvSpPr>
          <p:spPr>
            <a:xfrm flipV="1">
              <a:off x="2519280" y="4696920"/>
              <a:ext cx="208800" cy="19692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7" name=""/>
            <p:cNvSpPr/>
            <p:nvPr/>
          </p:nvSpPr>
          <p:spPr>
            <a:xfrm flipV="1">
              <a:off x="2728440" y="4432320"/>
              <a:ext cx="182160" cy="26496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2910600" y="4432320"/>
              <a:ext cx="13032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09" name=""/>
            <p:cNvSpPr/>
            <p:nvPr/>
          </p:nvSpPr>
          <p:spPr>
            <a:xfrm flipV="1">
              <a:off x="3040920" y="4150800"/>
              <a:ext cx="233640" cy="28116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3274560" y="4151160"/>
              <a:ext cx="180360" cy="180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1" name=""/>
            <p:cNvSpPr/>
            <p:nvPr/>
          </p:nvSpPr>
          <p:spPr>
            <a:xfrm flipV="1">
              <a:off x="3455280" y="3786120"/>
              <a:ext cx="208800" cy="3650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3664440" y="3786120"/>
              <a:ext cx="154800" cy="22392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3819240" y="4010040"/>
              <a:ext cx="18216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4001760" y="4010040"/>
              <a:ext cx="18216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4183920" y="4010040"/>
              <a:ext cx="18216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4366080" y="4010040"/>
              <a:ext cx="18000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4546440" y="4010040"/>
              <a:ext cx="15696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8" name=""/>
            <p:cNvSpPr/>
            <p:nvPr/>
          </p:nvSpPr>
          <p:spPr>
            <a:xfrm flipV="1">
              <a:off x="4703400" y="3503160"/>
              <a:ext cx="76680" cy="50652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4780440" y="3503520"/>
              <a:ext cx="287280" cy="19692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0" name=""/>
            <p:cNvSpPr/>
            <p:nvPr/>
          </p:nvSpPr>
          <p:spPr>
            <a:xfrm flipV="1">
              <a:off x="5068080" y="3166920"/>
              <a:ext cx="180000" cy="53352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5248080" y="3166920"/>
              <a:ext cx="182160" cy="180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2" name=""/>
            <p:cNvSpPr/>
            <p:nvPr/>
          </p:nvSpPr>
          <p:spPr>
            <a:xfrm flipV="1">
              <a:off x="5430600" y="3025800"/>
              <a:ext cx="208800" cy="14112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3" name=""/>
            <p:cNvSpPr/>
            <p:nvPr/>
          </p:nvSpPr>
          <p:spPr>
            <a:xfrm flipV="1">
              <a:off x="5639400" y="2517480"/>
              <a:ext cx="153360" cy="50796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5792760" y="2517840"/>
              <a:ext cx="208800" cy="14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5" name=""/>
            <p:cNvSpPr/>
            <p:nvPr/>
          </p:nvSpPr>
          <p:spPr>
            <a:xfrm flipV="1">
              <a:off x="6001920" y="2378160"/>
              <a:ext cx="182160" cy="13968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6184080" y="2378160"/>
              <a:ext cx="155160" cy="28080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6339600" y="2658960"/>
              <a:ext cx="181800" cy="14148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6521400" y="2800440"/>
              <a:ext cx="182160" cy="56196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29" name=""/>
            <p:cNvSpPr/>
            <p:nvPr/>
          </p:nvSpPr>
          <p:spPr>
            <a:xfrm flipV="1">
              <a:off x="6703920" y="3193920"/>
              <a:ext cx="182160" cy="16848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6886080" y="3193920"/>
              <a:ext cx="180000" cy="11268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7066080" y="3306600"/>
              <a:ext cx="234000" cy="8424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7300440" y="3390840"/>
              <a:ext cx="130320" cy="39528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7430760" y="3786120"/>
              <a:ext cx="78480" cy="13968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4" name=""/>
            <p:cNvSpPr/>
            <p:nvPr/>
          </p:nvSpPr>
          <p:spPr>
            <a:xfrm flipV="1">
              <a:off x="7509240" y="3682440"/>
              <a:ext cx="76680" cy="24300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7586280" y="3682800"/>
              <a:ext cx="26640" cy="682920"/>
            </a:xfrm>
            <a:prstGeom prst="line">
              <a:avLst/>
            </a:prstGeom>
            <a:ln w="11160">
              <a:solidFill>
                <a:srgbClr val="0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1967760" y="4867200"/>
              <a:ext cx="67320" cy="5400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2174760" y="4867200"/>
              <a:ext cx="69480" cy="5400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8" y="0"/>
                  </a:moveTo>
                  <a:lnTo>
                    <a:pt x="77" y="35"/>
                  </a:lnTo>
                  <a:lnTo>
                    <a:pt x="38" y="70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2355120" y="4867200"/>
              <a:ext cx="69480" cy="5400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8" y="0"/>
                  </a:moveTo>
                  <a:lnTo>
                    <a:pt x="77" y="35"/>
                  </a:lnTo>
                  <a:lnTo>
                    <a:pt x="38" y="70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2485440" y="4867200"/>
              <a:ext cx="69480" cy="5400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2692800" y="466884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69">
                  <a:moveTo>
                    <a:pt x="38" y="0"/>
                  </a:moveTo>
                  <a:lnTo>
                    <a:pt x="77" y="34"/>
                  </a:lnTo>
                  <a:lnTo>
                    <a:pt x="38" y="69"/>
                  </a:lnTo>
                  <a:lnTo>
                    <a:pt x="0" y="3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2876400" y="4405320"/>
              <a:ext cx="67680" cy="5544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4"/>
                  </a:lnTo>
                  <a:lnTo>
                    <a:pt x="39" y="69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3007080" y="4405320"/>
              <a:ext cx="67680" cy="5544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4"/>
                  </a:lnTo>
                  <a:lnTo>
                    <a:pt x="39" y="69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3241080" y="4124160"/>
              <a:ext cx="67320" cy="5400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3421440" y="4124160"/>
              <a:ext cx="69480" cy="5400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3628800" y="375768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69">
                  <a:moveTo>
                    <a:pt x="38" y="0"/>
                  </a:moveTo>
                  <a:lnTo>
                    <a:pt x="77" y="35"/>
                  </a:lnTo>
                  <a:lnTo>
                    <a:pt x="38" y="69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3785760" y="398304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9" y="0"/>
                  </a:moveTo>
                  <a:lnTo>
                    <a:pt x="77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3966120" y="398304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9" y="0"/>
                  </a:moveTo>
                  <a:lnTo>
                    <a:pt x="77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4149720" y="398304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8" y="0"/>
                  </a:moveTo>
                  <a:lnTo>
                    <a:pt x="77" y="35"/>
                  </a:lnTo>
                  <a:lnTo>
                    <a:pt x="38" y="70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4330440" y="3983040"/>
              <a:ext cx="69480" cy="5544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4512240" y="3983040"/>
              <a:ext cx="67680" cy="5544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4667760" y="398304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8" y="0"/>
                  </a:moveTo>
                  <a:lnTo>
                    <a:pt x="77" y="35"/>
                  </a:lnTo>
                  <a:lnTo>
                    <a:pt x="38" y="70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4746600" y="3475080"/>
              <a:ext cx="67680" cy="5544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4"/>
                  </a:lnTo>
                  <a:lnTo>
                    <a:pt x="39" y="69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5032440" y="3673440"/>
              <a:ext cx="69480" cy="5400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5214240" y="3138480"/>
              <a:ext cx="67680" cy="5544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4"/>
                  </a:lnTo>
                  <a:lnTo>
                    <a:pt x="39" y="69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5396400" y="3138480"/>
              <a:ext cx="69480" cy="5544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4"/>
                  </a:lnTo>
                  <a:lnTo>
                    <a:pt x="39" y="69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5603760" y="2998800"/>
              <a:ext cx="69480" cy="5400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8" y="0"/>
                  </a:moveTo>
                  <a:lnTo>
                    <a:pt x="77" y="35"/>
                  </a:lnTo>
                  <a:lnTo>
                    <a:pt x="38" y="70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5758920" y="249084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69">
                  <a:moveTo>
                    <a:pt x="39" y="0"/>
                  </a:moveTo>
                  <a:lnTo>
                    <a:pt x="77" y="35"/>
                  </a:lnTo>
                  <a:lnTo>
                    <a:pt x="39" y="69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5966280" y="2490840"/>
              <a:ext cx="69480" cy="5544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5"/>
                  </a:lnTo>
                  <a:lnTo>
                    <a:pt x="39" y="69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6150240" y="2349360"/>
              <a:ext cx="67680" cy="5580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4"/>
                  </a:lnTo>
                  <a:lnTo>
                    <a:pt x="39" y="69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6303600" y="2631960"/>
              <a:ext cx="69480" cy="5400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8" y="0"/>
                  </a:moveTo>
                  <a:lnTo>
                    <a:pt x="77" y="35"/>
                  </a:lnTo>
                  <a:lnTo>
                    <a:pt x="38" y="70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6487920" y="2771640"/>
              <a:ext cx="67320" cy="5580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6668280" y="3335400"/>
              <a:ext cx="69480" cy="5400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6851880" y="3166920"/>
              <a:ext cx="67680" cy="5400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7032240" y="3279600"/>
              <a:ext cx="69480" cy="5580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5"/>
                  </a:lnTo>
                  <a:lnTo>
                    <a:pt x="39" y="69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7266240" y="336384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69">
                  <a:moveTo>
                    <a:pt x="39" y="0"/>
                  </a:moveTo>
                  <a:lnTo>
                    <a:pt x="77" y="35"/>
                  </a:lnTo>
                  <a:lnTo>
                    <a:pt x="39" y="69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7396560" y="3757680"/>
              <a:ext cx="69480" cy="55440"/>
            </a:xfrm>
            <a:custGeom>
              <a:avLst/>
              <a:gdLst/>
              <a:ahLst/>
              <a:rect l="l" t="t" r="r" b="b"/>
              <a:pathLst>
                <a:path w="77" h="69">
                  <a:moveTo>
                    <a:pt x="38" y="0"/>
                  </a:moveTo>
                  <a:lnTo>
                    <a:pt x="77" y="35"/>
                  </a:lnTo>
                  <a:lnTo>
                    <a:pt x="38" y="69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7473600" y="3898800"/>
              <a:ext cx="69480" cy="55440"/>
            </a:xfrm>
            <a:custGeom>
              <a:avLst/>
              <a:gdLst/>
              <a:ahLst/>
              <a:rect l="l" t="t" r="r" b="b"/>
              <a:pathLst>
                <a:path w="78" h="70">
                  <a:moveTo>
                    <a:pt x="39" y="0"/>
                  </a:moveTo>
                  <a:lnTo>
                    <a:pt x="78" y="35"/>
                  </a:lnTo>
                  <a:lnTo>
                    <a:pt x="39" y="70"/>
                  </a:lnTo>
                  <a:lnTo>
                    <a:pt x="0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7552080" y="3655800"/>
              <a:ext cx="67320" cy="55800"/>
            </a:xfrm>
            <a:custGeom>
              <a:avLst/>
              <a:gdLst/>
              <a:ahLst/>
              <a:rect l="l" t="t" r="r" b="b"/>
              <a:pathLst>
                <a:path w="78" h="69">
                  <a:moveTo>
                    <a:pt x="39" y="0"/>
                  </a:moveTo>
                  <a:lnTo>
                    <a:pt x="78" y="34"/>
                  </a:lnTo>
                  <a:lnTo>
                    <a:pt x="39" y="69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7576920" y="4338720"/>
              <a:ext cx="69480" cy="54000"/>
            </a:xfrm>
            <a:custGeom>
              <a:avLst/>
              <a:gdLst/>
              <a:ahLst/>
              <a:rect l="l" t="t" r="r" b="b"/>
              <a:pathLst>
                <a:path w="77" h="70">
                  <a:moveTo>
                    <a:pt x="38" y="0"/>
                  </a:moveTo>
                  <a:lnTo>
                    <a:pt x="77" y="35"/>
                  </a:lnTo>
                  <a:lnTo>
                    <a:pt x="38" y="70"/>
                  </a:lnTo>
                  <a:lnTo>
                    <a:pt x="0" y="3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923040" y="5551560"/>
              <a:ext cx="997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769320" y="4989600"/>
              <a:ext cx="2980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769320" y="4425840"/>
              <a:ext cx="2980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769320" y="3863880"/>
              <a:ext cx="2980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769320" y="3298680"/>
              <a:ext cx="2980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769320" y="2736720"/>
              <a:ext cx="2980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769320" y="2173320"/>
              <a:ext cx="2980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769320" y="1611360"/>
              <a:ext cx="2980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889560" y="5708520"/>
              <a:ext cx="7938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10/1/2000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2151720" y="5708520"/>
              <a:ext cx="8931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11/20/2000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3525840" y="5708520"/>
              <a:ext cx="6948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1/9/2001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4788000" y="5708520"/>
              <a:ext cx="7938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2/28/2001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6084360" y="5708520"/>
              <a:ext cx="7938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4/19/2001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422480" y="5708520"/>
              <a:ext cx="6948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6/8/2001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8683200" y="5708520"/>
              <a:ext cx="7938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7/28/2001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4625280" y="6073560"/>
              <a:ext cx="9223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Trade Date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6" name=""/>
            <p:cNvSpPr/>
            <p:nvPr/>
          </p:nvSpPr>
          <p:spPr>
            <a:xfrm rot="16200000">
              <a:off x="-443880" y="3124080"/>
              <a:ext cx="19623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Contract Price ($/MWh)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7" name=""/>
            <p:cNvSpPr/>
            <p:nvPr/>
          </p:nvSpPr>
          <p:spPr>
            <a:xfrm flipV="1">
              <a:off x="6218280" y="2395080"/>
              <a:ext cx="1740960" cy="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8" name=""/>
            <p:cNvSpPr/>
            <p:nvPr/>
          </p:nvSpPr>
          <p:spPr>
            <a:xfrm flipV="1">
              <a:off x="7628760" y="4384080"/>
              <a:ext cx="330120" cy="1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959240" y="2395440"/>
              <a:ext cx="105120" cy="1989000"/>
            </a:xfrm>
            <a:custGeom>
              <a:avLst/>
              <a:gdLst/>
              <a:ahLst/>
              <a:rect l="l" t="t" r="r" b="b"/>
              <a:pathLst>
                <a:path w="118" h="2504">
                  <a:moveTo>
                    <a:pt x="0" y="0"/>
                  </a:moveTo>
                  <a:lnTo>
                    <a:pt x="5" y="1"/>
                  </a:lnTo>
                  <a:lnTo>
                    <a:pt x="13" y="5"/>
                  </a:lnTo>
                  <a:lnTo>
                    <a:pt x="18" y="10"/>
                  </a:lnTo>
                  <a:lnTo>
                    <a:pt x="24" y="16"/>
                  </a:lnTo>
                  <a:lnTo>
                    <a:pt x="27" y="24"/>
                  </a:lnTo>
                  <a:lnTo>
                    <a:pt x="33" y="34"/>
                  </a:lnTo>
                  <a:lnTo>
                    <a:pt x="42" y="61"/>
                  </a:lnTo>
                  <a:lnTo>
                    <a:pt x="50" y="91"/>
                  </a:lnTo>
                  <a:lnTo>
                    <a:pt x="55" y="127"/>
                  </a:lnTo>
                  <a:lnTo>
                    <a:pt x="57" y="167"/>
                  </a:lnTo>
                  <a:lnTo>
                    <a:pt x="59" y="208"/>
                  </a:lnTo>
                  <a:lnTo>
                    <a:pt x="59" y="1043"/>
                  </a:lnTo>
                  <a:lnTo>
                    <a:pt x="61" y="1086"/>
                  </a:lnTo>
                  <a:lnTo>
                    <a:pt x="64" y="1124"/>
                  </a:lnTo>
                  <a:lnTo>
                    <a:pt x="68" y="1161"/>
                  </a:lnTo>
                  <a:lnTo>
                    <a:pt x="75" y="1191"/>
                  </a:lnTo>
                  <a:lnTo>
                    <a:pt x="85" y="1217"/>
                  </a:lnTo>
                  <a:lnTo>
                    <a:pt x="90" y="1227"/>
                  </a:lnTo>
                  <a:lnTo>
                    <a:pt x="94" y="1235"/>
                  </a:lnTo>
                  <a:lnTo>
                    <a:pt x="99" y="1242"/>
                  </a:lnTo>
                  <a:lnTo>
                    <a:pt x="105" y="1247"/>
                  </a:lnTo>
                  <a:lnTo>
                    <a:pt x="112" y="1250"/>
                  </a:lnTo>
                  <a:lnTo>
                    <a:pt x="118" y="1252"/>
                  </a:lnTo>
                  <a:lnTo>
                    <a:pt x="112" y="1254"/>
                  </a:lnTo>
                  <a:lnTo>
                    <a:pt x="105" y="1257"/>
                  </a:lnTo>
                  <a:lnTo>
                    <a:pt x="99" y="1262"/>
                  </a:lnTo>
                  <a:lnTo>
                    <a:pt x="94" y="1268"/>
                  </a:lnTo>
                  <a:lnTo>
                    <a:pt x="90" y="1277"/>
                  </a:lnTo>
                  <a:lnTo>
                    <a:pt x="85" y="1287"/>
                  </a:lnTo>
                  <a:lnTo>
                    <a:pt x="75" y="1313"/>
                  </a:lnTo>
                  <a:lnTo>
                    <a:pt x="68" y="1343"/>
                  </a:lnTo>
                  <a:lnTo>
                    <a:pt x="64" y="1379"/>
                  </a:lnTo>
                  <a:lnTo>
                    <a:pt x="61" y="1419"/>
                  </a:lnTo>
                  <a:lnTo>
                    <a:pt x="59" y="1461"/>
                  </a:lnTo>
                  <a:lnTo>
                    <a:pt x="59" y="2295"/>
                  </a:lnTo>
                  <a:lnTo>
                    <a:pt x="57" y="2339"/>
                  </a:lnTo>
                  <a:lnTo>
                    <a:pt x="55" y="2377"/>
                  </a:lnTo>
                  <a:lnTo>
                    <a:pt x="50" y="2413"/>
                  </a:lnTo>
                  <a:lnTo>
                    <a:pt x="42" y="2443"/>
                  </a:lnTo>
                  <a:lnTo>
                    <a:pt x="33" y="2469"/>
                  </a:lnTo>
                  <a:lnTo>
                    <a:pt x="27" y="2479"/>
                  </a:lnTo>
                  <a:lnTo>
                    <a:pt x="24" y="2488"/>
                  </a:lnTo>
                  <a:lnTo>
                    <a:pt x="18" y="2494"/>
                  </a:lnTo>
                  <a:lnTo>
                    <a:pt x="13" y="2499"/>
                  </a:lnTo>
                  <a:lnTo>
                    <a:pt x="5" y="2503"/>
                  </a:lnTo>
                  <a:lnTo>
                    <a:pt x="0" y="250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8114760" y="3341520"/>
              <a:ext cx="1194480" cy="239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8143920" y="3355920"/>
              <a:ext cx="13183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$321/MWh drop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599760" y="6316560"/>
              <a:ext cx="35143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Source: NYMEX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"/>
          <p:cNvSpPr/>
          <p:nvPr/>
        </p:nvSpPr>
        <p:spPr>
          <a:xfrm>
            <a:off x="2382840" y="2370240"/>
            <a:ext cx="5511960" cy="215568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294" name=""/>
          <p:cNvSpPr/>
          <p:nvPr/>
        </p:nvSpPr>
        <p:spPr>
          <a:xfrm>
            <a:off x="2812320" y="3119400"/>
            <a:ext cx="47811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Lessons Learned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731880" y="-7920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1074600" y="593640"/>
            <a:ext cx="858384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524"/>
              </a:spcBef>
              <a:buNone/>
              <a:tabLst>
                <a:tab algn="l" pos="0"/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Liberalization did </a:t>
            </a:r>
            <a:r>
              <a:rPr b="0" lang="en-US" sz="21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not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cause California’s problems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supply and demand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1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regulatory</a:t>
            </a: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barriers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  <a:tab algn="l" pos="424656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new facilities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  <a:tab algn="l" pos="424656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hedging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  <a:tab algn="l" pos="424656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choice and competition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Full liberalization is the answer for California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real choices, real opportunities to manage price risk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ease of entry to generation sector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real market prices to end users (phase in)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remove utility (and state regulators) from the procurement role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24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What doesn’t work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heated political rhetoric (actually increased costs in California)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buClr>
                <a:srgbClr val="ff9900"/>
              </a:buClr>
              <a:buFont typeface="Arial"/>
              <a:buChar char="–"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price caps (discourage new production and conservation)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76"/>
              </a:spcBef>
              <a:buClr>
                <a:srgbClr val="ff9900"/>
              </a:buClr>
              <a:buFont typeface="Arial"/>
              <a:buChar char="•"/>
              <a:tabLst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  <a:tab algn="l" pos="3906720"/>
                <a:tab algn="l" pos="4076640"/>
                <a:tab algn="l" pos="424656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no alternative allocation mechanism proposed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100000"/>
              </a:lnSpc>
              <a:spcBef>
                <a:spcPts val="524"/>
              </a:spcBef>
              <a:buNone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100000"/>
              </a:lnSpc>
              <a:spcBef>
                <a:spcPts val="524"/>
              </a:spcBef>
              <a:buNone/>
              <a:tabLst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  <a:tab algn="l" pos="3567240"/>
                <a:tab algn="l" pos="37368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298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99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936880" y="1030320"/>
            <a:ext cx="4340160" cy="123336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Happened?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1734840" y="2346120"/>
            <a:ext cx="858348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649"/>
              </a:spcBef>
              <a:buNone/>
              <a:tabLst>
                <a:tab algn="l" pos="2350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2350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Supply and Demand Fundamentals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649"/>
              </a:spcBef>
              <a:buNone/>
              <a:tabLst>
                <a:tab algn="l" pos="2350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649"/>
              </a:spcBef>
              <a:buClr>
                <a:srgbClr val="ff9900"/>
              </a:buClr>
              <a:buFont typeface="Arial"/>
              <a:buChar char="•"/>
              <a:tabLst>
                <a:tab algn="l" pos="2350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Politically compromised industry restructuring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%201" descr=""/>
          <p:cNvPicPr/>
          <p:nvPr/>
        </p:nvPicPr>
        <p:blipFill>
          <a:blip r:embed="rId1"/>
          <a:srcRect l="49954" t="0" r="0" b="52226"/>
          <a:stretch/>
        </p:blipFill>
        <p:spPr>
          <a:xfrm>
            <a:off x="5124600" y="625320"/>
            <a:ext cx="3547800" cy="261324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  <p:pic>
        <p:nvPicPr>
          <p:cNvPr id="22" name="Pict%201" descr=""/>
          <p:cNvPicPr/>
          <p:nvPr/>
        </p:nvPicPr>
        <p:blipFill>
          <a:blip r:embed="rId2"/>
          <a:srcRect l="50114" t="50029" r="403" b="5511"/>
          <a:stretch/>
        </p:blipFill>
        <p:spPr>
          <a:xfrm>
            <a:off x="5118120" y="3270240"/>
            <a:ext cx="3554280" cy="244620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  <p:grpSp>
        <p:nvGrpSpPr>
          <p:cNvPr id="23" name=""/>
          <p:cNvGrpSpPr/>
          <p:nvPr/>
        </p:nvGrpSpPr>
        <p:grpSpPr>
          <a:xfrm>
            <a:off x="1636560" y="585720"/>
            <a:ext cx="7062840" cy="5667480"/>
            <a:chOff x="1636560" y="585720"/>
            <a:chExt cx="7062840" cy="5667480"/>
          </a:xfrm>
        </p:grpSpPr>
        <p:sp>
          <p:nvSpPr>
            <p:cNvPr id="24" name=""/>
            <p:cNvSpPr/>
            <p:nvPr/>
          </p:nvSpPr>
          <p:spPr>
            <a:xfrm>
              <a:off x="1636560" y="585720"/>
              <a:ext cx="7062840" cy="566748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1704960" y="5827680"/>
              <a:ext cx="6940440" cy="3477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CALIFORNIA DREAMING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endParaRPr>
            </a:p>
          </p:txBody>
        </p:sp>
      </p:grpSp>
      <p:pic>
        <p:nvPicPr>
          <p:cNvPr id="26" name="Pict%201" descr=""/>
          <p:cNvPicPr/>
          <p:nvPr/>
        </p:nvPicPr>
        <p:blipFill>
          <a:blip r:embed="rId3"/>
          <a:srcRect l="0" t="0" r="51727" b="52520"/>
          <a:stretch/>
        </p:blipFill>
        <p:spPr>
          <a:xfrm>
            <a:off x="1660680" y="612720"/>
            <a:ext cx="3422520" cy="261324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  <p:pic>
        <p:nvPicPr>
          <p:cNvPr id="27" name="Pict%201" descr=""/>
          <p:cNvPicPr/>
          <p:nvPr/>
        </p:nvPicPr>
        <p:blipFill>
          <a:blip r:embed="rId4"/>
          <a:srcRect l="0" t="48882" r="51621" b="6668"/>
          <a:stretch/>
        </p:blipFill>
        <p:spPr>
          <a:xfrm>
            <a:off x="1660680" y="3273480"/>
            <a:ext cx="3414600" cy="244620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880" y="-28440"/>
            <a:ext cx="8763120" cy="12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and Demand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1074600" y="911160"/>
            <a:ext cx="858384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Economic growth throughout the West has driven up 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Power plant construction hindered by regulation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Old power infrastructure leading to frequent 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breakdowns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Emissions limits constraining existing generation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575"/>
              </a:spcBef>
              <a:buNone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575"/>
              </a:spcBef>
              <a:buClr>
                <a:srgbClr val="ff9900"/>
              </a:buClr>
              <a:buFont typeface="Arial"/>
              <a:buChar char="•"/>
              <a:tabLst>
                <a:tab algn="l" pos="169920"/>
                <a:tab algn="l" pos="339840"/>
                <a:tab algn="l" pos="509760"/>
                <a:tab algn="l" pos="679320"/>
                <a:tab algn="l" pos="849240"/>
                <a:tab algn="l" pos="1019160"/>
                <a:tab algn="l" pos="1189080"/>
                <a:tab algn="l" pos="1359000"/>
                <a:tab algn="l" pos="1528920"/>
                <a:tab algn="l" pos="1698480"/>
                <a:tab algn="l" pos="1868400"/>
                <a:tab algn="l" pos="2038320"/>
                <a:tab algn="l" pos="2208240"/>
                <a:tab algn="l" pos="2378160"/>
                <a:tab algn="l" pos="2548080"/>
                <a:tab algn="l" pos="2717640"/>
                <a:tab algn="l" pos="2887560"/>
                <a:tab algn="l" pos="3057480"/>
                <a:tab algn="l" pos="3227400"/>
                <a:tab algn="l" pos="3397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Poor hydro conditions this year have reduced 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supplies available to import-dependent California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"/>
          <p:cNvSpPr/>
          <p:nvPr/>
        </p:nvSpPr>
        <p:spPr>
          <a:xfrm>
            <a:off x="3525120" y="2467080"/>
            <a:ext cx="204624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River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1" name=""/>
          <p:cNvSpPr/>
          <p:nvPr/>
        </p:nvSpPr>
        <p:spPr>
          <a:xfrm>
            <a:off x="6473880" y="2467080"/>
            <a:ext cx="128700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2" name=""/>
          <p:cNvSpPr/>
          <p:nvPr/>
        </p:nvSpPr>
        <p:spPr>
          <a:xfrm>
            <a:off x="2001960" y="3005280"/>
            <a:ext cx="763560" cy="17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3" name=""/>
          <p:cNvSpPr/>
          <p:nvPr/>
        </p:nvSpPr>
        <p:spPr>
          <a:xfrm>
            <a:off x="4282920" y="2925720"/>
            <a:ext cx="600120" cy="3459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4" name=""/>
          <p:cNvSpPr/>
          <p:nvPr/>
        </p:nvSpPr>
        <p:spPr>
          <a:xfrm>
            <a:off x="4309920" y="293544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5" name=""/>
          <p:cNvSpPr/>
          <p:nvPr/>
        </p:nvSpPr>
        <p:spPr>
          <a:xfrm>
            <a:off x="4297320" y="353232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93%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6" name=""/>
          <p:cNvSpPr/>
          <p:nvPr/>
        </p:nvSpPr>
        <p:spPr>
          <a:xfrm>
            <a:off x="6802560" y="3027240"/>
            <a:ext cx="600120" cy="3463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7" name=""/>
          <p:cNvSpPr/>
          <p:nvPr/>
        </p:nvSpPr>
        <p:spPr>
          <a:xfrm>
            <a:off x="6804000" y="303696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8" name=""/>
          <p:cNvSpPr/>
          <p:nvPr/>
        </p:nvSpPr>
        <p:spPr>
          <a:xfrm>
            <a:off x="6804000" y="358308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94%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39" name=""/>
          <p:cNvSpPr/>
          <p:nvPr/>
        </p:nvSpPr>
        <p:spPr>
          <a:xfrm>
            <a:off x="3418920" y="4116240"/>
            <a:ext cx="1542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116%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0" name=""/>
          <p:cNvSpPr/>
          <p:nvPr/>
        </p:nvSpPr>
        <p:spPr>
          <a:xfrm>
            <a:off x="6720120" y="414180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108%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1" name=""/>
          <p:cNvSpPr/>
          <p:nvPr/>
        </p:nvSpPr>
        <p:spPr>
          <a:xfrm>
            <a:off x="2113200" y="4809960"/>
            <a:ext cx="678960" cy="12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  <a:p>
            <a:pPr algn="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2" name=""/>
          <p:cNvSpPr/>
          <p:nvPr/>
        </p:nvSpPr>
        <p:spPr>
          <a:xfrm>
            <a:off x="4297320" y="466092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3" name=""/>
          <p:cNvSpPr/>
          <p:nvPr/>
        </p:nvSpPr>
        <p:spPr>
          <a:xfrm>
            <a:off x="6718320" y="4678200"/>
            <a:ext cx="765000" cy="3430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4" name=""/>
          <p:cNvSpPr/>
          <p:nvPr/>
        </p:nvSpPr>
        <p:spPr>
          <a:xfrm>
            <a:off x="6720120" y="468648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153%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5" name=""/>
          <p:cNvSpPr/>
          <p:nvPr/>
        </p:nvSpPr>
        <p:spPr>
          <a:xfrm>
            <a:off x="4224240" y="5194440"/>
            <a:ext cx="765360" cy="3459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6" name=""/>
          <p:cNvSpPr/>
          <p:nvPr/>
        </p:nvSpPr>
        <p:spPr>
          <a:xfrm>
            <a:off x="4213440" y="520524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152%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7" name=""/>
          <p:cNvSpPr/>
          <p:nvPr/>
        </p:nvSpPr>
        <p:spPr>
          <a:xfrm>
            <a:off x="6804000" y="5230800"/>
            <a:ext cx="6109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84%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8" name=""/>
          <p:cNvSpPr/>
          <p:nvPr/>
        </p:nvSpPr>
        <p:spPr>
          <a:xfrm>
            <a:off x="4213440" y="574668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138%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49" name=""/>
          <p:cNvSpPr/>
          <p:nvPr/>
        </p:nvSpPr>
        <p:spPr>
          <a:xfrm>
            <a:off x="6720120" y="5797440"/>
            <a:ext cx="7801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129%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50" name=""/>
          <p:cNvSpPr/>
          <p:nvPr/>
        </p:nvSpPr>
        <p:spPr>
          <a:xfrm>
            <a:off x="514440" y="5867280"/>
            <a:ext cx="9343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51" name=""/>
          <p:cNvSpPr/>
          <p:nvPr/>
        </p:nvSpPr>
        <p:spPr>
          <a:xfrm>
            <a:off x="685800" y="355680"/>
            <a:ext cx="87440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We Been Fooled by Unusually Strong Hydro in Recent Years?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52" name=""/>
          <p:cNvSpPr/>
          <p:nvPr/>
        </p:nvSpPr>
        <p:spPr>
          <a:xfrm>
            <a:off x="9772560" y="6594480"/>
            <a:ext cx="514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-7-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/>
          </p:nvPr>
        </p:nvSpPr>
        <p:spPr>
          <a:xfrm>
            <a:off x="425160" y="1719360"/>
            <a:ext cx="8744040" cy="62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spcBef>
                <a:spcPts val="53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Volume Runoff Percent of Normal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806400" y="6178680"/>
            <a:ext cx="45277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Columbia River data from NOAA/National Weather Service, Northwest Rivers Forecast Center. California data  from CDWR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"/>
          <p:cNvGraphicFramePr/>
          <p:nvPr/>
        </p:nvGraphicFramePr>
        <p:xfrm>
          <a:off x="338040" y="0"/>
          <a:ext cx="9345600" cy="6392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8040" y="0"/>
                    <a:ext cx="9345600" cy="639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" name=""/>
          <p:cNvSpPr/>
          <p:nvPr/>
        </p:nvSpPr>
        <p:spPr>
          <a:xfrm>
            <a:off x="1548720" y="262080"/>
            <a:ext cx="71881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Historical Volume Runoff at The Dalles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"/>
          <p:cNvGraphicFramePr/>
          <p:nvPr/>
        </p:nvGraphicFramePr>
        <p:xfrm>
          <a:off x="287280" y="466560"/>
          <a:ext cx="9148680" cy="5926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466560"/>
                    <a:ext cx="914868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309600" y="331920"/>
            <a:ext cx="925848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Hydro Production: Last Year Actual vs. Normal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"/>
          <p:cNvGraphicFramePr/>
          <p:nvPr/>
        </p:nvGraphicFramePr>
        <p:xfrm>
          <a:off x="312840" y="922320"/>
          <a:ext cx="915192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922320"/>
                    <a:ext cx="915192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>
            <a:off x="0" y="125280"/>
            <a:ext cx="9948960" cy="4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Hydroelectric Production:                       2001 Forecast vs Last Year Actual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KBurton</cp:lastModifiedBy>
  <cp:lastPrinted>2001-06-08T20:00:00Z</cp:lastPrinted>
  <dcterms:modified xsi:type="dcterms:W3CDTF">2001-06-08T20:04:09Z</dcterms:modified>
  <cp:revision>952</cp:revision>
  <dc:subject/>
  <dc:title>No Slide Title</dc:title>
</cp:coreProperties>
</file>