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2.wmf" ContentType="image/x-wmf"/>
  <Override PartName="/ppt/media/image3.wmf" ContentType="image/x-wmf"/>
  <Override PartName="/ppt/media/image1.png" ContentType="image/png"/>
  <Override PartName="/ppt/media/image2.png" ContentType="image/png"/>
  <Override PartName="/ppt/media/image14.wmf" ContentType="image/x-wmf"/>
  <Override PartName="/ppt/media/image5.wmf" ContentType="image/x-wmf"/>
  <Override PartName="/ppt/media/image15.wmf" ContentType="image/x-wmf"/>
  <Override PartName="/ppt/media/image6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8.png" ContentType="image/png"/>
  <Override PartName="/ppt/media/image11.wmf" ContentType="image/x-wmf"/>
  <Override PartName="/ppt/media/image9.wmf" ContentType="image/x-wmf"/>
  <Override PartName="/ppt/media/image13.wmf" ContentType="image/x-wmf"/>
  <Override PartName="/ppt/media/image4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.xml.rels" ContentType="application/vnd.openxmlformats-package.relationships+xml"/>
  <Override PartName="/ppt/notesSlides/notesSlide2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70344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body"/>
          </p:nvPr>
        </p:nvSpPr>
        <p:spPr>
          <a:xfrm>
            <a:off x="938160" y="4404960"/>
            <a:ext cx="5159520" cy="418140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Img"/>
          </p:nvPr>
        </p:nvSpPr>
        <p:spPr>
          <a:xfrm>
            <a:off x="915840" y="696600"/>
            <a:ext cx="5214960" cy="34765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Img"/>
          </p:nvPr>
        </p:nvSpPr>
        <p:spPr>
          <a:xfrm>
            <a:off x="911160" y="695160"/>
            <a:ext cx="5224680" cy="3483000"/>
          </a:xfrm>
          <a:prstGeom prst="rect">
            <a:avLst/>
          </a:prstGeom>
          <a:ln w="0">
            <a:noFill/>
          </a:ln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938160" y="4408200"/>
            <a:ext cx="5159520" cy="41799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" name="WC-Elogo-N" descr=""/>
          <p:cNvPicPr/>
          <p:nvPr/>
        </p:nvPicPr>
        <p:blipFill>
          <a:blip r:embed="rId2"/>
          <a:stretch/>
        </p:blipFill>
        <p:spPr>
          <a:xfrm>
            <a:off x="9326520" y="6002280"/>
            <a:ext cx="70344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e9ad17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-136440" y="6629400"/>
            <a:ext cx="17236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UB-SK-DEREGULATION-0701-</a:t>
            </a:r>
            <a:fld id="{4F9EA05F-CE6C-482C-84B7-991F35907AEB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90520" y="3108240"/>
            <a:ext cx="6095880" cy="138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in the Aftermath      of California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EVP and Chief of Staff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INGAA Analyst Conference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Texas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July 13, 2001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8983800" y="5856120"/>
            <a:ext cx="1265040" cy="963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pic>
        <p:nvPicPr>
          <p:cNvPr id="16" name="WC-Elogo-N" descr=""/>
          <p:cNvPicPr/>
          <p:nvPr/>
        </p:nvPicPr>
        <p:blipFill>
          <a:blip r:embed="rId1"/>
          <a:stretch/>
        </p:blipFill>
        <p:spPr>
          <a:xfrm>
            <a:off x="4429080" y="3960720"/>
            <a:ext cx="1420920" cy="142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8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1219320" y="46080"/>
            <a:ext cx="78483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Efficiency in Capital Investment</a:t>
            </a:r>
            <a:br>
              <a:rPr sz="30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(Avoiding future stranded costs)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86" name=""/>
          <p:cNvSpPr/>
          <p:nvPr/>
        </p:nvSpPr>
        <p:spPr>
          <a:xfrm>
            <a:off x="1219320" y="1617840"/>
            <a:ext cx="8076960" cy="48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market produces forward price signals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market-driven, not projections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signals producers whether investment in new facilities will be supported by the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market forces producers to find lowest cost 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enhancements to existing facilities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conservation, DSM investments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“debottlenecking” of existing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Font typeface="Arial"/>
              <a:buChar char="–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176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Forward market makes it possible to finance long term investments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economically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771480" y="-114480"/>
            <a:ext cx="8744040" cy="11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More efficient allocation of risk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88" name=""/>
          <p:cNvSpPr/>
          <p:nvPr/>
        </p:nvSpPr>
        <p:spPr>
          <a:xfrm>
            <a:off x="1181160" y="1295280"/>
            <a:ext cx="8077320" cy="46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Price volatility imposes costs separate and apart from price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investors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manufacturers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Today, risks of price volatility are allocated to those who are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least able to handle them - end users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 an open market, risk is allocated to those in the best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position to manage it - intermediaries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736280" y="2118960"/>
            <a:ext cx="72392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ctr"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What happened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Outlook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Lessons learned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2936880" y="1030320"/>
            <a:ext cx="4340160" cy="123336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California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936880" y="1030320"/>
            <a:ext cx="4340160" cy="123336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Happened?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1734840" y="2346120"/>
            <a:ext cx="858348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649"/>
              </a:spcBef>
              <a:buNone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Supply and Demand Fundamentals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49"/>
              </a:spcBef>
              <a:buNone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Politically compromised industry restructuring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%201" descr=""/>
          <p:cNvPicPr/>
          <p:nvPr/>
        </p:nvPicPr>
        <p:blipFill>
          <a:blip r:embed="rId1"/>
          <a:srcRect l="49954" t="0" r="0" b="52226"/>
          <a:stretch/>
        </p:blipFill>
        <p:spPr>
          <a:xfrm>
            <a:off x="5124600" y="625320"/>
            <a:ext cx="3547800" cy="261324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  <p:pic>
        <p:nvPicPr>
          <p:cNvPr id="94" name="Pict%201" descr=""/>
          <p:cNvPicPr/>
          <p:nvPr/>
        </p:nvPicPr>
        <p:blipFill>
          <a:blip r:embed="rId2"/>
          <a:srcRect l="50114" t="50029" r="403" b="5511"/>
          <a:stretch/>
        </p:blipFill>
        <p:spPr>
          <a:xfrm>
            <a:off x="5118120" y="3270240"/>
            <a:ext cx="3554280" cy="24462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  <p:grpSp>
        <p:nvGrpSpPr>
          <p:cNvPr id="95" name=""/>
          <p:cNvGrpSpPr/>
          <p:nvPr/>
        </p:nvGrpSpPr>
        <p:grpSpPr>
          <a:xfrm>
            <a:off x="1636560" y="585720"/>
            <a:ext cx="7062840" cy="5667480"/>
            <a:chOff x="1636560" y="585720"/>
            <a:chExt cx="7062840" cy="5667480"/>
          </a:xfrm>
        </p:grpSpPr>
        <p:sp>
          <p:nvSpPr>
            <p:cNvPr id="96" name=""/>
            <p:cNvSpPr/>
            <p:nvPr/>
          </p:nvSpPr>
          <p:spPr>
            <a:xfrm>
              <a:off x="1636560" y="585720"/>
              <a:ext cx="7062840" cy="566748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1704960" y="5827680"/>
              <a:ext cx="6940440" cy="3477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CALIFORNIA DREAMING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pic>
        <p:nvPicPr>
          <p:cNvPr id="98" name="Pict%201" descr=""/>
          <p:cNvPicPr/>
          <p:nvPr/>
        </p:nvPicPr>
        <p:blipFill>
          <a:blip r:embed="rId3"/>
          <a:srcRect l="0" t="0" r="51727" b="52520"/>
          <a:stretch/>
        </p:blipFill>
        <p:spPr>
          <a:xfrm>
            <a:off x="1660680" y="612720"/>
            <a:ext cx="3422520" cy="261324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  <p:pic>
        <p:nvPicPr>
          <p:cNvPr id="99" name="Pict%201" descr=""/>
          <p:cNvPicPr/>
          <p:nvPr/>
        </p:nvPicPr>
        <p:blipFill>
          <a:blip r:embed="rId4"/>
          <a:srcRect l="0" t="48882" r="51621" b="6668"/>
          <a:stretch/>
        </p:blipFill>
        <p:spPr>
          <a:xfrm>
            <a:off x="1660680" y="3273480"/>
            <a:ext cx="3414600" cy="24462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880" y="-200520"/>
            <a:ext cx="8763120" cy="123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and Demand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074600" y="86796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Economic growth throughout the West has driven up 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Power plant construction hindered by regulation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Old power infrastructure leading to frequent 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breakdowns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Emissions limits constraining existing generation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Poor hydro conditions this year have reduced 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supplies available to import-dependent California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3525120" y="2338560"/>
            <a:ext cx="204624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River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3" name=""/>
          <p:cNvSpPr/>
          <p:nvPr/>
        </p:nvSpPr>
        <p:spPr>
          <a:xfrm>
            <a:off x="6473880" y="2338560"/>
            <a:ext cx="128700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4" name=""/>
          <p:cNvSpPr/>
          <p:nvPr/>
        </p:nvSpPr>
        <p:spPr>
          <a:xfrm>
            <a:off x="2001960" y="2876400"/>
            <a:ext cx="76356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5" name=""/>
          <p:cNvSpPr/>
          <p:nvPr/>
        </p:nvSpPr>
        <p:spPr>
          <a:xfrm>
            <a:off x="4282920" y="2797200"/>
            <a:ext cx="600120" cy="3459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6" name=""/>
          <p:cNvSpPr/>
          <p:nvPr/>
        </p:nvSpPr>
        <p:spPr>
          <a:xfrm>
            <a:off x="4309920" y="280656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7" name=""/>
          <p:cNvSpPr/>
          <p:nvPr/>
        </p:nvSpPr>
        <p:spPr>
          <a:xfrm>
            <a:off x="4297320" y="340344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93%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8" name=""/>
          <p:cNvSpPr/>
          <p:nvPr/>
        </p:nvSpPr>
        <p:spPr>
          <a:xfrm>
            <a:off x="6802560" y="2898720"/>
            <a:ext cx="600120" cy="3459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9" name=""/>
          <p:cNvSpPr/>
          <p:nvPr/>
        </p:nvSpPr>
        <p:spPr>
          <a:xfrm>
            <a:off x="6804000" y="290844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0" name=""/>
          <p:cNvSpPr/>
          <p:nvPr/>
        </p:nvSpPr>
        <p:spPr>
          <a:xfrm>
            <a:off x="6804000" y="345456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94%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1" name=""/>
          <p:cNvSpPr/>
          <p:nvPr/>
        </p:nvSpPr>
        <p:spPr>
          <a:xfrm>
            <a:off x="3418920" y="3987720"/>
            <a:ext cx="1542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116%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2" name=""/>
          <p:cNvSpPr/>
          <p:nvPr/>
        </p:nvSpPr>
        <p:spPr>
          <a:xfrm>
            <a:off x="6720120" y="401328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108%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3" name=""/>
          <p:cNvSpPr/>
          <p:nvPr/>
        </p:nvSpPr>
        <p:spPr>
          <a:xfrm>
            <a:off x="2113200" y="4681440"/>
            <a:ext cx="678960" cy="12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4" name=""/>
          <p:cNvSpPr/>
          <p:nvPr/>
        </p:nvSpPr>
        <p:spPr>
          <a:xfrm>
            <a:off x="4297320" y="453240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5" name=""/>
          <p:cNvSpPr/>
          <p:nvPr/>
        </p:nvSpPr>
        <p:spPr>
          <a:xfrm>
            <a:off x="6718320" y="4549680"/>
            <a:ext cx="765000" cy="343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6" name=""/>
          <p:cNvSpPr/>
          <p:nvPr/>
        </p:nvSpPr>
        <p:spPr>
          <a:xfrm>
            <a:off x="6720120" y="455760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153%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7" name=""/>
          <p:cNvSpPr/>
          <p:nvPr/>
        </p:nvSpPr>
        <p:spPr>
          <a:xfrm>
            <a:off x="4224240" y="5065560"/>
            <a:ext cx="765360" cy="3463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8" name=""/>
          <p:cNvSpPr/>
          <p:nvPr/>
        </p:nvSpPr>
        <p:spPr>
          <a:xfrm>
            <a:off x="4213440" y="507672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152%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9" name=""/>
          <p:cNvSpPr/>
          <p:nvPr/>
        </p:nvSpPr>
        <p:spPr>
          <a:xfrm>
            <a:off x="6804000" y="510228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84%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20" name=""/>
          <p:cNvSpPr/>
          <p:nvPr/>
        </p:nvSpPr>
        <p:spPr>
          <a:xfrm>
            <a:off x="4213440" y="561816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138%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21" name=""/>
          <p:cNvSpPr/>
          <p:nvPr/>
        </p:nvSpPr>
        <p:spPr>
          <a:xfrm>
            <a:off x="6720120" y="566892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129%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22" name=""/>
          <p:cNvSpPr/>
          <p:nvPr/>
        </p:nvSpPr>
        <p:spPr>
          <a:xfrm>
            <a:off x="514440" y="5738760"/>
            <a:ext cx="9343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23" name=""/>
          <p:cNvSpPr/>
          <p:nvPr/>
        </p:nvSpPr>
        <p:spPr>
          <a:xfrm>
            <a:off x="685800" y="241200"/>
            <a:ext cx="874404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Fooled by Unusually Strong Hydro in Recent Years?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425160" y="1590840"/>
            <a:ext cx="8744040" cy="62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5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Volume Runoff Percent of Normal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806400" y="6178680"/>
            <a:ext cx="45277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Columbia River data from NOAA/National Weather Service, Northwest Rivers Forecast Center. California data  from CDWR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"/>
          <p:cNvGraphicFramePr/>
          <p:nvPr/>
        </p:nvGraphicFramePr>
        <p:xfrm>
          <a:off x="338040" y="-100080"/>
          <a:ext cx="9345600" cy="6392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8040" y="-100080"/>
                    <a:ext cx="9345600" cy="639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8" name=""/>
          <p:cNvSpPr/>
          <p:nvPr/>
        </p:nvSpPr>
        <p:spPr>
          <a:xfrm>
            <a:off x="1548720" y="162000"/>
            <a:ext cx="7188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Historical Volume Runoff at The Dalles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337680" y="789120"/>
            <a:ext cx="9612360" cy="4674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38040" indent="0">
              <a:spcBef>
                <a:spcPts val="601"/>
              </a:spcBef>
              <a:spcAft>
                <a:spcPts val="451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1993-94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Blue Book: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Pure deregulation / open access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1994-95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CPUC Orders: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Emergence of centralized market institution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1995-96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legislature takes                                                                                  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(AB1890):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1996-97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“rubberstamps”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1998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Implementation: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$500 million computer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month delay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little residential switching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(10-15%) large customer switching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228240" y="900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From Sound Economics to Political Compromise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4451400" y="2757600"/>
            <a:ext cx="4876920" cy="11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Something for everyone (customer choice, divestiture, environmental and rate payer subsidies, stranded cost recovery)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28240" y="237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3" name=""/>
          <p:cNvGrpSpPr/>
          <p:nvPr/>
        </p:nvGrpSpPr>
        <p:grpSpPr>
          <a:xfrm>
            <a:off x="2487600" y="966960"/>
            <a:ext cx="2303640" cy="1184040"/>
            <a:chOff x="2487600" y="966960"/>
            <a:chExt cx="2303640" cy="1184040"/>
          </a:xfrm>
        </p:grpSpPr>
        <p:sp>
          <p:nvSpPr>
            <p:cNvPr id="134" name=""/>
            <p:cNvSpPr/>
            <p:nvPr/>
          </p:nvSpPr>
          <p:spPr>
            <a:xfrm rot="5400000">
              <a:off x="2035800" y="1418400"/>
              <a:ext cx="1173240" cy="27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2765520" y="1043280"/>
              <a:ext cx="2025720" cy="110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Very little new capacity added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Tight emissions limits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Increasing dependence on imports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36" name=""/>
          <p:cNvGrpSpPr/>
          <p:nvPr/>
        </p:nvGrpSpPr>
        <p:grpSpPr>
          <a:xfrm>
            <a:off x="4643280" y="979560"/>
            <a:ext cx="2600640" cy="1173240"/>
            <a:chOff x="4643280" y="979560"/>
            <a:chExt cx="2600640" cy="1173240"/>
          </a:xfrm>
        </p:grpSpPr>
        <p:sp>
          <p:nvSpPr>
            <p:cNvPr id="137" name=""/>
            <p:cNvSpPr/>
            <p:nvPr/>
          </p:nvSpPr>
          <p:spPr>
            <a:xfrm rot="5400000">
              <a:off x="4191480" y="1431000"/>
              <a:ext cx="1173240" cy="27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00480" y="1043280"/>
              <a:ext cx="2143440" cy="110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Old, inefficient (polluting) facilities subject to breakdown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lvl="1" marL="412920" indent="-11772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emissions costs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lvl="1" marL="412920" indent="-11772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costs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39" name=""/>
          <p:cNvGrpSpPr/>
          <p:nvPr/>
        </p:nvGrpSpPr>
        <p:grpSpPr>
          <a:xfrm>
            <a:off x="2330280" y="2747880"/>
            <a:ext cx="4588200" cy="641880"/>
            <a:chOff x="2330280" y="2747880"/>
            <a:chExt cx="4588200" cy="641880"/>
          </a:xfrm>
        </p:grpSpPr>
        <p:sp>
          <p:nvSpPr>
            <p:cNvPr id="140" name=""/>
            <p:cNvSpPr/>
            <p:nvPr/>
          </p:nvSpPr>
          <p:spPr>
            <a:xfrm>
              <a:off x="2735280" y="2747880"/>
              <a:ext cx="21178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Lower hydro capacity availability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189400" y="2747880"/>
              <a:ext cx="17290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Reduced imports into California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2" name=""/>
            <p:cNvSpPr/>
            <p:nvPr/>
          </p:nvSpPr>
          <p:spPr>
            <a:xfrm flipV="1">
              <a:off x="2330280" y="3025800"/>
              <a:ext cx="581400" cy="3639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707000" y="2855520"/>
              <a:ext cx="428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44" name=""/>
          <p:cNvGrpSpPr/>
          <p:nvPr/>
        </p:nvGrpSpPr>
        <p:grpSpPr>
          <a:xfrm>
            <a:off x="2389320" y="1456560"/>
            <a:ext cx="6084720" cy="2127240"/>
            <a:chOff x="2389320" y="1456560"/>
            <a:chExt cx="6084720" cy="2127240"/>
          </a:xfrm>
        </p:grpSpPr>
        <p:sp>
          <p:nvSpPr>
            <p:cNvPr id="145" name=""/>
            <p:cNvSpPr/>
            <p:nvPr/>
          </p:nvSpPr>
          <p:spPr>
            <a:xfrm>
              <a:off x="7083360" y="2109960"/>
              <a:ext cx="13906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Flat to lower supply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3749760" y="2382840"/>
              <a:ext cx="351468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7104960" y="1456560"/>
              <a:ext cx="805680" cy="6721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8" name=""/>
            <p:cNvSpPr/>
            <p:nvPr/>
          </p:nvSpPr>
          <p:spPr>
            <a:xfrm flipV="1">
              <a:off x="6717960" y="2533320"/>
              <a:ext cx="907200" cy="5263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2389320" y="3502080"/>
              <a:ext cx="50292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7172280" y="3154320"/>
              <a:ext cx="13003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Increased demand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51" name=""/>
          <p:cNvGrpSpPr/>
          <p:nvPr/>
        </p:nvGrpSpPr>
        <p:grpSpPr>
          <a:xfrm>
            <a:off x="8497440" y="1805040"/>
            <a:ext cx="1832400" cy="1873440"/>
            <a:chOff x="8497440" y="1805040"/>
            <a:chExt cx="1832400" cy="1873440"/>
          </a:xfrm>
        </p:grpSpPr>
        <p:sp>
          <p:nvSpPr>
            <p:cNvPr id="152" name=""/>
            <p:cNvSpPr/>
            <p:nvPr/>
          </p:nvSpPr>
          <p:spPr>
            <a:xfrm>
              <a:off x="8615520" y="1805040"/>
              <a:ext cx="1714320" cy="187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Shortages </a:t>
              </a:r>
              <a:br>
                <a:rPr sz="1100"/>
              </a:b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Symbol"/>
                  <a:ea typeface="Symbol"/>
                </a:rPr>
                <a:t>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Blackouts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Skyrocketing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9354960" y="268380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54" name=""/>
            <p:cNvSpPr/>
            <p:nvPr/>
          </p:nvSpPr>
          <p:spPr>
            <a:xfrm rot="5400000">
              <a:off x="7878240" y="2754360"/>
              <a:ext cx="1498680" cy="2602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>
            <a:off x="131760" y="1411200"/>
            <a:ext cx="2455920" cy="3286800"/>
            <a:chOff x="131760" y="1411200"/>
            <a:chExt cx="2455920" cy="3286800"/>
          </a:xfrm>
        </p:grpSpPr>
        <p:sp>
          <p:nvSpPr>
            <p:cNvPr id="156" name=""/>
            <p:cNvSpPr/>
            <p:nvPr/>
          </p:nvSpPr>
          <p:spPr>
            <a:xfrm>
              <a:off x="131760" y="1411200"/>
              <a:ext cx="24559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Powerful “NIMBY/BANANA sentiment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131760" y="3201840"/>
              <a:ext cx="23734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Rapid economic growth throughout Western U.S.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131760" y="4268520"/>
              <a:ext cx="21286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Highly compromised, negotiated legislation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59" name=""/>
          <p:cNvGrpSpPr/>
          <p:nvPr/>
        </p:nvGrpSpPr>
        <p:grpSpPr>
          <a:xfrm>
            <a:off x="2295000" y="4243320"/>
            <a:ext cx="2570760" cy="2059200"/>
            <a:chOff x="2295000" y="4243320"/>
            <a:chExt cx="2570760" cy="2059200"/>
          </a:xfrm>
        </p:grpSpPr>
        <p:sp>
          <p:nvSpPr>
            <p:cNvPr id="160" name=""/>
            <p:cNvSpPr/>
            <p:nvPr/>
          </p:nvSpPr>
          <p:spPr>
            <a:xfrm rot="5400000">
              <a:off x="1514160" y="5024160"/>
              <a:ext cx="1904760" cy="3430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646360" y="4268520"/>
              <a:ext cx="2219400" cy="203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Retail Rate Caps</a:t>
              </a:r>
              <a:br>
                <a:rPr sz="1100"/>
              </a:b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(no demand response)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Stranded cost recovery mechanism inhibiting switching (utilities continue to serve most load)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 constructed spot market; no hedging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Deregulated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62" name=""/>
          <p:cNvGrpSpPr/>
          <p:nvPr/>
        </p:nvGrpSpPr>
        <p:grpSpPr>
          <a:xfrm>
            <a:off x="4802040" y="3624120"/>
            <a:ext cx="5599440" cy="2041200"/>
            <a:chOff x="4802040" y="3624120"/>
            <a:chExt cx="5599440" cy="2041200"/>
          </a:xfrm>
        </p:grpSpPr>
        <p:sp>
          <p:nvSpPr>
            <p:cNvPr id="163" name=""/>
            <p:cNvSpPr/>
            <p:nvPr/>
          </p:nvSpPr>
          <p:spPr>
            <a:xfrm>
              <a:off x="8705880" y="3624120"/>
              <a:ext cx="1695600" cy="204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Bankruptcy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Utilities totally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exposed to spot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64" name=""/>
            <p:cNvSpPr/>
            <p:nvPr/>
          </p:nvSpPr>
          <p:spPr>
            <a:xfrm flipV="1">
              <a:off x="9354960" y="391896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4802040" y="5114880"/>
              <a:ext cx="3848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880" y="-6660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507680" y="1071360"/>
            <a:ext cx="72392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Rationale for deregulation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California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601"/>
              </a:spcBef>
              <a:buClr>
                <a:srgbClr val="ff99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happened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601"/>
              </a:spcBef>
              <a:buClr>
                <a:srgbClr val="ff99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Outlook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601"/>
              </a:spcBef>
              <a:buClr>
                <a:srgbClr val="ff99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Lessons learned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Status of deregulation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2522520" y="2014560"/>
            <a:ext cx="5511960" cy="215568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67" name=""/>
          <p:cNvSpPr/>
          <p:nvPr/>
        </p:nvSpPr>
        <p:spPr>
          <a:xfrm>
            <a:off x="4012560" y="2687760"/>
            <a:ext cx="22935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Outlook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Falling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1074600" y="122832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June prices at Topock fell to $7.85 MMBtu - first time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had fallen to below $8/MMBtu since November (Natural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Weekly)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575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American Gas Associate recently confirmed continued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rapid replenishment of storage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75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Contracts for on-peak power to Southern California form July-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recently traded at $145 MWh, compared to up to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$450/MWh in April (DJ Newswire)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is Decreasing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1074600" y="122832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Industrial load shedding and utility load reductions in Pacific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Higher retail rates in Pacific Northwest, which have been in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 since last fall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Higher CA retail rates going into effect in January and June 2001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i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Conservation: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Californians used 11% less energy in May 2001 than in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2000 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(Source: California Energy Commission, L.A. Times, 06/06/01)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Some predict demand will further decrease once consumers begin to 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their bills reflecting higher electricity rates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But, most of reduction appears to be weather-related, so far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is Decreasing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1074600" y="122832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28600" indent="-228600">
              <a:lnSpc>
                <a:spcPct val="110000"/>
              </a:lnSpc>
              <a:spcBef>
                <a:spcPts val="624"/>
              </a:spcBef>
              <a:buNone/>
              <a:tabLst>
                <a:tab algn="l" pos="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</a:tabLst>
            </a:pPr>
            <a:r>
              <a:rPr b="0" i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Weather: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month of May was warmer than the normal in the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state-as much as 8 degrees hotter in San Jose,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according to the Western Regional Climate Centre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>
              <a:lnSpc>
                <a:spcPct val="110000"/>
              </a:lnSpc>
              <a:spcBef>
                <a:spcPts val="624"/>
              </a:spcBef>
              <a:buNone/>
              <a:tabLst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On an average Northern California temperatures have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been close to 65ºF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>
              <a:lnSpc>
                <a:spcPct val="110000"/>
              </a:lnSpc>
              <a:spcBef>
                <a:spcPts val="624"/>
              </a:spcBef>
              <a:buNone/>
              <a:tabLst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However, the recent drop in temperatures might be a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temporary development as a hot summer is anticipated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is Increasing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973080" y="158400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Increased imports: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Hydropower from the Pacific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has increased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(Source: LA Times, June 06, 2001)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476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Plants have been brought back on-line after maintenance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6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QFs are coming back on line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6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Natural Gas Storage injections have increased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significantly 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/>
          <p:nvPr/>
        </p:nvSpPr>
        <p:spPr>
          <a:xfrm>
            <a:off x="2187000" y="114480"/>
            <a:ext cx="59396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Spot Prices - SoCal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(Daily midpoint in $/MMBtu)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177" name=""/>
          <p:cNvGrpSpPr/>
          <p:nvPr/>
        </p:nvGrpSpPr>
        <p:grpSpPr>
          <a:xfrm>
            <a:off x="733320" y="1133640"/>
            <a:ext cx="8374320" cy="5577120"/>
            <a:chOff x="733320" y="1133640"/>
            <a:chExt cx="8374320" cy="5577120"/>
          </a:xfrm>
        </p:grpSpPr>
        <p:graphicFrame>
          <p:nvGraphicFramePr>
            <p:cNvPr id="178" name=""/>
            <p:cNvGraphicFramePr/>
            <p:nvPr/>
          </p:nvGraphicFramePr>
          <p:xfrm>
            <a:off x="733320" y="1133640"/>
            <a:ext cx="8374320" cy="541656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17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33320" y="1133640"/>
                      <a:ext cx="8374320" cy="5416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80" name=""/>
            <p:cNvSpPr/>
            <p:nvPr/>
          </p:nvSpPr>
          <p:spPr>
            <a:xfrm>
              <a:off x="1515960" y="6464160"/>
              <a:ext cx="1200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Source: Gas Daily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181" name=""/>
            <p:cNvGrpSpPr/>
            <p:nvPr/>
          </p:nvGrpSpPr>
          <p:grpSpPr>
            <a:xfrm>
              <a:off x="7073640" y="1524960"/>
              <a:ext cx="74880" cy="556920"/>
              <a:chOff x="7073640" y="1524960"/>
              <a:chExt cx="74880" cy="556920"/>
            </a:xfrm>
          </p:grpSpPr>
          <p:sp>
            <p:nvSpPr>
              <p:cNvPr id="182" name=""/>
              <p:cNvSpPr/>
              <p:nvPr/>
            </p:nvSpPr>
            <p:spPr>
              <a:xfrm>
                <a:off x="7102440" y="1524960"/>
                <a:ext cx="46080" cy="556920"/>
              </a:xfrm>
              <a:prstGeom prst="line">
                <a:avLst/>
              </a:prstGeom>
              <a:ln w="28440">
                <a:solidFill>
                  <a:srgbClr val="00318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83" name=""/>
              <p:cNvSpPr/>
              <p:nvPr/>
            </p:nvSpPr>
            <p:spPr>
              <a:xfrm flipH="1">
                <a:off x="7073640" y="1575000"/>
                <a:ext cx="38520" cy="480600"/>
              </a:xfrm>
              <a:prstGeom prst="line">
                <a:avLst/>
              </a:prstGeom>
              <a:ln w="28440">
                <a:solidFill>
                  <a:srgbClr val="00318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</p:grpSp>
        <p:grpSp>
          <p:nvGrpSpPr>
            <p:cNvPr id="184" name=""/>
            <p:cNvGrpSpPr/>
            <p:nvPr/>
          </p:nvGrpSpPr>
          <p:grpSpPr>
            <a:xfrm>
              <a:off x="844560" y="1359000"/>
              <a:ext cx="477720" cy="669960"/>
              <a:chOff x="844560" y="1359000"/>
              <a:chExt cx="477720" cy="669960"/>
            </a:xfrm>
          </p:grpSpPr>
          <p:sp>
            <p:nvSpPr>
              <p:cNvPr id="185" name=""/>
              <p:cNvSpPr/>
              <p:nvPr/>
            </p:nvSpPr>
            <p:spPr>
              <a:xfrm flipV="1">
                <a:off x="1270080" y="1359000"/>
                <a:ext cx="0" cy="35568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844560" y="1389240"/>
                <a:ext cx="371520" cy="231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56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$51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1225440" y="1482840"/>
                <a:ext cx="39600" cy="61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 flipH="1">
                <a:off x="1226160" y="1893240"/>
                <a:ext cx="85320" cy="5256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grpSp>
            <p:nvGrpSpPr>
              <p:cNvPr id="189" name=""/>
              <p:cNvGrpSpPr/>
              <p:nvPr/>
            </p:nvGrpSpPr>
            <p:grpSpPr>
              <a:xfrm>
                <a:off x="1217520" y="1714680"/>
                <a:ext cx="104760" cy="314280"/>
                <a:chOff x="1217520" y="1714680"/>
                <a:chExt cx="104760" cy="314280"/>
              </a:xfrm>
            </p:grpSpPr>
            <p:sp>
              <p:nvSpPr>
                <p:cNvPr id="190" name=""/>
                <p:cNvSpPr/>
                <p:nvPr/>
              </p:nvSpPr>
              <p:spPr>
                <a:xfrm>
                  <a:off x="1270080" y="1714680"/>
                  <a:ext cx="52200" cy="666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191" name=""/>
                <p:cNvSpPr/>
                <p:nvPr/>
              </p:nvSpPr>
              <p:spPr>
                <a:xfrm flipH="1">
                  <a:off x="1222200" y="1781280"/>
                  <a:ext cx="90720" cy="428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192" name=""/>
                <p:cNvSpPr/>
                <p:nvPr/>
              </p:nvSpPr>
              <p:spPr>
                <a:xfrm>
                  <a:off x="1217520" y="1824120"/>
                  <a:ext cx="95400" cy="61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193" name=""/>
                <p:cNvSpPr/>
                <p:nvPr/>
              </p:nvSpPr>
              <p:spPr>
                <a:xfrm>
                  <a:off x="1224000" y="1933560"/>
                  <a:ext cx="60120" cy="954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/>
          <p:nvPr/>
        </p:nvSpPr>
        <p:spPr>
          <a:xfrm>
            <a:off x="2662200" y="114480"/>
            <a:ext cx="49874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Prices - SoCal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$/MMBtu)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95" name=""/>
          <p:cNvSpPr/>
          <p:nvPr/>
        </p:nvSpPr>
        <p:spPr>
          <a:xfrm>
            <a:off x="6254640" y="2006640"/>
            <a:ext cx="2637000" cy="601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96" name=""/>
          <p:cNvSpPr/>
          <p:nvPr/>
        </p:nvSpPr>
        <p:spPr>
          <a:xfrm>
            <a:off x="6491160" y="2057400"/>
            <a:ext cx="238320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(monthly midpoint average)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97" name=""/>
          <p:cNvSpPr/>
          <p:nvPr/>
        </p:nvSpPr>
        <p:spPr>
          <a:xfrm>
            <a:off x="6364440" y="2209680"/>
            <a:ext cx="19044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98" name=""/>
          <p:cNvSpPr/>
          <p:nvPr/>
        </p:nvSpPr>
        <p:spPr>
          <a:xfrm>
            <a:off x="6364440" y="2463840"/>
            <a:ext cx="19044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99" name=""/>
          <p:cNvSpPr/>
          <p:nvPr/>
        </p:nvSpPr>
        <p:spPr>
          <a:xfrm>
            <a:off x="1037160" y="6426360"/>
            <a:ext cx="3506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Gas Daily Price Guide (Dec ‘98 - Jul ‘01)and 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200" name=""/>
          <p:cNvGraphicFramePr/>
          <p:nvPr/>
        </p:nvGraphicFramePr>
        <p:xfrm>
          <a:off x="716040" y="46188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16040" y="46188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"/>
          <p:cNvSpPr/>
          <p:nvPr/>
        </p:nvSpPr>
        <p:spPr>
          <a:xfrm>
            <a:off x="1943280" y="114480"/>
            <a:ext cx="638496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Spot Electricity Prices - COB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(Daily weighted average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203" name=""/>
          <p:cNvGrpSpPr/>
          <p:nvPr/>
        </p:nvGrpSpPr>
        <p:grpSpPr>
          <a:xfrm>
            <a:off x="631800" y="1058760"/>
            <a:ext cx="8746920" cy="5599800"/>
            <a:chOff x="631800" y="1058760"/>
            <a:chExt cx="8746920" cy="5599800"/>
          </a:xfrm>
        </p:grpSpPr>
        <p:graphicFrame>
          <p:nvGraphicFramePr>
            <p:cNvPr id="204" name=""/>
            <p:cNvGraphicFramePr/>
            <p:nvPr/>
          </p:nvGraphicFramePr>
          <p:xfrm>
            <a:off x="631800" y="1058760"/>
            <a:ext cx="8746920" cy="541512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20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31800" y="1058760"/>
                      <a:ext cx="8746920" cy="5415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6" name=""/>
            <p:cNvSpPr/>
            <p:nvPr/>
          </p:nvSpPr>
          <p:spPr>
            <a:xfrm>
              <a:off x="1160640" y="6411960"/>
              <a:ext cx="1516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Source: Megawatt Daily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207" name=""/>
            <p:cNvGrpSpPr/>
            <p:nvPr/>
          </p:nvGrpSpPr>
          <p:grpSpPr>
            <a:xfrm>
              <a:off x="817200" y="1282680"/>
              <a:ext cx="560160" cy="669960"/>
              <a:chOff x="817200" y="1282680"/>
              <a:chExt cx="560160" cy="669960"/>
            </a:xfrm>
          </p:grpSpPr>
          <p:sp>
            <p:nvSpPr>
              <p:cNvPr id="208" name=""/>
              <p:cNvSpPr/>
              <p:nvPr/>
            </p:nvSpPr>
            <p:spPr>
              <a:xfrm flipV="1">
                <a:off x="1325160" y="1282680"/>
                <a:ext cx="0" cy="35568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817200" y="1312920"/>
                <a:ext cx="530280" cy="231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56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$3,000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1280520" y="1406520"/>
                <a:ext cx="39600" cy="61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 flipH="1">
                <a:off x="1281240" y="1816560"/>
                <a:ext cx="85680" cy="529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grpSp>
            <p:nvGrpSpPr>
              <p:cNvPr id="212" name=""/>
              <p:cNvGrpSpPr/>
              <p:nvPr/>
            </p:nvGrpSpPr>
            <p:grpSpPr>
              <a:xfrm>
                <a:off x="1272240" y="1638360"/>
                <a:ext cx="105120" cy="314280"/>
                <a:chOff x="1272240" y="1638360"/>
                <a:chExt cx="105120" cy="314280"/>
              </a:xfrm>
            </p:grpSpPr>
            <p:sp>
              <p:nvSpPr>
                <p:cNvPr id="213" name=""/>
                <p:cNvSpPr/>
                <p:nvPr/>
              </p:nvSpPr>
              <p:spPr>
                <a:xfrm>
                  <a:off x="1325160" y="1638360"/>
                  <a:ext cx="52200" cy="666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214" name=""/>
                <p:cNvSpPr/>
                <p:nvPr/>
              </p:nvSpPr>
              <p:spPr>
                <a:xfrm flipH="1">
                  <a:off x="1276560" y="1704960"/>
                  <a:ext cx="91080" cy="428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215" name=""/>
                <p:cNvSpPr/>
                <p:nvPr/>
              </p:nvSpPr>
              <p:spPr>
                <a:xfrm>
                  <a:off x="1272240" y="1747800"/>
                  <a:ext cx="95760" cy="61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216" name=""/>
                <p:cNvSpPr/>
                <p:nvPr/>
              </p:nvSpPr>
              <p:spPr>
                <a:xfrm>
                  <a:off x="1278720" y="1857240"/>
                  <a:ext cx="60480" cy="954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</p:grpSp>
        </p:grpSp>
        <p:sp>
          <p:nvSpPr>
            <p:cNvPr id="217" name=""/>
            <p:cNvSpPr/>
            <p:nvPr/>
          </p:nvSpPr>
          <p:spPr>
            <a:xfrm>
              <a:off x="7352640" y="1351080"/>
              <a:ext cx="0" cy="731880"/>
            </a:xfrm>
            <a:prstGeom prst="line">
              <a:avLst/>
            </a:prstGeom>
            <a:ln w="57240">
              <a:solidFill>
                <a:srgbClr val="00318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pic>
        <p:nvPicPr>
          <p:cNvPr id="218" name="WC-Elogo-N" descr=""/>
          <p:cNvPicPr/>
          <p:nvPr/>
        </p:nvPicPr>
        <p:blipFill>
          <a:blip r:embed="rId3"/>
          <a:stretch/>
        </p:blipFill>
        <p:spPr>
          <a:xfrm>
            <a:off x="9758520" y="6002280"/>
            <a:ext cx="703080" cy="70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"/>
          <p:cNvSpPr/>
          <p:nvPr/>
        </p:nvSpPr>
        <p:spPr>
          <a:xfrm>
            <a:off x="2916360" y="114480"/>
            <a:ext cx="443700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Prices - COB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20" name=""/>
          <p:cNvSpPr/>
          <p:nvPr/>
        </p:nvSpPr>
        <p:spPr>
          <a:xfrm>
            <a:off x="831240" y="6337440"/>
            <a:ext cx="2521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Megawatt Daily, Nymex (7/11/01)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21" name=""/>
          <p:cNvSpPr/>
          <p:nvPr/>
        </p:nvSpPr>
        <p:spPr>
          <a:xfrm>
            <a:off x="6640560" y="1946160"/>
            <a:ext cx="1657440" cy="527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22" name=""/>
          <p:cNvSpPr/>
          <p:nvPr/>
        </p:nvSpPr>
        <p:spPr>
          <a:xfrm>
            <a:off x="6822000" y="1963800"/>
            <a:ext cx="15278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(end of month)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23" name=""/>
          <p:cNvSpPr/>
          <p:nvPr/>
        </p:nvSpPr>
        <p:spPr>
          <a:xfrm>
            <a:off x="6692760" y="2073240"/>
            <a:ext cx="19080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24" name=""/>
          <p:cNvSpPr/>
          <p:nvPr/>
        </p:nvSpPr>
        <p:spPr>
          <a:xfrm>
            <a:off x="6692760" y="2376360"/>
            <a:ext cx="19080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225" name=""/>
          <p:cNvGraphicFramePr/>
          <p:nvPr/>
        </p:nvGraphicFramePr>
        <p:xfrm>
          <a:off x="690480" y="27144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90480" y="27144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"/>
          <p:cNvSpPr/>
          <p:nvPr/>
        </p:nvSpPr>
        <p:spPr>
          <a:xfrm>
            <a:off x="1387440" y="114480"/>
            <a:ext cx="750780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Spot Electricity Prices - Palo Verde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(Daily weighted average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228" name=""/>
          <p:cNvGrpSpPr/>
          <p:nvPr/>
        </p:nvGrpSpPr>
        <p:grpSpPr>
          <a:xfrm>
            <a:off x="665280" y="1025640"/>
            <a:ext cx="8746920" cy="5583600"/>
            <a:chOff x="665280" y="1025640"/>
            <a:chExt cx="8746920" cy="5583600"/>
          </a:xfrm>
        </p:grpSpPr>
        <p:graphicFrame>
          <p:nvGraphicFramePr>
            <p:cNvPr id="229" name=""/>
            <p:cNvGraphicFramePr/>
            <p:nvPr/>
          </p:nvGraphicFramePr>
          <p:xfrm>
            <a:off x="665280" y="1025640"/>
            <a:ext cx="8746920" cy="531324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230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65280" y="1025640"/>
                      <a:ext cx="8746920" cy="5313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31" name=""/>
            <p:cNvSpPr/>
            <p:nvPr/>
          </p:nvSpPr>
          <p:spPr>
            <a:xfrm>
              <a:off x="1181880" y="6362640"/>
              <a:ext cx="1516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Source: Megawatt Daily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232" name=""/>
            <p:cNvGrpSpPr/>
            <p:nvPr/>
          </p:nvGrpSpPr>
          <p:grpSpPr>
            <a:xfrm>
              <a:off x="848520" y="1231920"/>
              <a:ext cx="554760" cy="669960"/>
              <a:chOff x="848520" y="1231920"/>
              <a:chExt cx="554760" cy="669960"/>
            </a:xfrm>
          </p:grpSpPr>
          <p:sp>
            <p:nvSpPr>
              <p:cNvPr id="233" name=""/>
              <p:cNvSpPr/>
              <p:nvPr/>
            </p:nvSpPr>
            <p:spPr>
              <a:xfrm flipV="1">
                <a:off x="1352160" y="1231920"/>
                <a:ext cx="0" cy="35568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234" name=""/>
              <p:cNvSpPr/>
              <p:nvPr/>
            </p:nvSpPr>
            <p:spPr>
              <a:xfrm>
                <a:off x="848520" y="1262160"/>
                <a:ext cx="530280" cy="231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56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$4,175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235" name=""/>
              <p:cNvSpPr/>
              <p:nvPr/>
            </p:nvSpPr>
            <p:spPr>
              <a:xfrm>
                <a:off x="1307880" y="1355760"/>
                <a:ext cx="38880" cy="61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 flipH="1">
                <a:off x="1308960" y="1766160"/>
                <a:ext cx="84240" cy="522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grpSp>
            <p:nvGrpSpPr>
              <p:cNvPr id="237" name=""/>
              <p:cNvGrpSpPr/>
              <p:nvPr/>
            </p:nvGrpSpPr>
            <p:grpSpPr>
              <a:xfrm>
                <a:off x="1299960" y="1587600"/>
                <a:ext cx="103320" cy="314280"/>
                <a:chOff x="1299960" y="1587600"/>
                <a:chExt cx="103320" cy="314280"/>
              </a:xfrm>
            </p:grpSpPr>
            <p:sp>
              <p:nvSpPr>
                <p:cNvPr id="238" name=""/>
                <p:cNvSpPr/>
                <p:nvPr/>
              </p:nvSpPr>
              <p:spPr>
                <a:xfrm>
                  <a:off x="1351800" y="1587600"/>
                  <a:ext cx="51480" cy="666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239" name=""/>
                <p:cNvSpPr/>
                <p:nvPr/>
              </p:nvSpPr>
              <p:spPr>
                <a:xfrm flipH="1">
                  <a:off x="1303920" y="1654200"/>
                  <a:ext cx="89640" cy="4284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240" name=""/>
                <p:cNvSpPr/>
                <p:nvPr/>
              </p:nvSpPr>
              <p:spPr>
                <a:xfrm>
                  <a:off x="1299960" y="1697040"/>
                  <a:ext cx="94320" cy="61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  <p:sp>
              <p:nvSpPr>
                <p:cNvPr id="241" name=""/>
                <p:cNvSpPr/>
                <p:nvPr/>
              </p:nvSpPr>
              <p:spPr>
                <a:xfrm>
                  <a:off x="1306080" y="1806480"/>
                  <a:ext cx="59400" cy="9540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"/>
                  </a:endParaRPr>
                </a:p>
              </p:txBody>
            </p:sp>
          </p:grpSp>
        </p:grpSp>
        <p:sp>
          <p:nvSpPr>
            <p:cNvPr id="242" name=""/>
            <p:cNvSpPr/>
            <p:nvPr/>
          </p:nvSpPr>
          <p:spPr>
            <a:xfrm>
              <a:off x="7364880" y="1312920"/>
              <a:ext cx="12240" cy="757080"/>
            </a:xfrm>
            <a:prstGeom prst="line">
              <a:avLst/>
            </a:prstGeom>
            <a:ln w="57240">
              <a:solidFill>
                <a:srgbClr val="00318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2384280" y="2252520"/>
            <a:ext cx="5511960" cy="215604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Rationale for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Deregulation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"/>
          <p:cNvSpPr/>
          <p:nvPr/>
        </p:nvSpPr>
        <p:spPr>
          <a:xfrm>
            <a:off x="2360520" y="114480"/>
            <a:ext cx="55598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Prices - Palo Verde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44" name=""/>
          <p:cNvSpPr/>
          <p:nvPr/>
        </p:nvSpPr>
        <p:spPr>
          <a:xfrm>
            <a:off x="6616800" y="2028960"/>
            <a:ext cx="1693800" cy="57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45" name=""/>
          <p:cNvSpPr/>
          <p:nvPr/>
        </p:nvSpPr>
        <p:spPr>
          <a:xfrm>
            <a:off x="6822000" y="2057400"/>
            <a:ext cx="15278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(end of month)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46" name=""/>
          <p:cNvSpPr/>
          <p:nvPr/>
        </p:nvSpPr>
        <p:spPr>
          <a:xfrm>
            <a:off x="6692760" y="2209680"/>
            <a:ext cx="19080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47" name=""/>
          <p:cNvSpPr/>
          <p:nvPr/>
        </p:nvSpPr>
        <p:spPr>
          <a:xfrm>
            <a:off x="6692760" y="2463840"/>
            <a:ext cx="19080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48" name=""/>
          <p:cNvSpPr/>
          <p:nvPr/>
        </p:nvSpPr>
        <p:spPr>
          <a:xfrm>
            <a:off x="793080" y="6362640"/>
            <a:ext cx="2521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Megawatt Daily, Nymex (7/11/01)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249" name=""/>
          <p:cNvGraphicFramePr/>
          <p:nvPr/>
        </p:nvGraphicFramePr>
        <p:xfrm>
          <a:off x="728640" y="461880"/>
          <a:ext cx="853920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8640" y="461880"/>
                    <a:ext cx="853920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"/>
          <p:cNvGraphicFramePr/>
          <p:nvPr/>
        </p:nvGraphicFramePr>
        <p:xfrm>
          <a:off x="770040" y="1425600"/>
          <a:ext cx="7862760" cy="4692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0040" y="1425600"/>
                    <a:ext cx="7862760" cy="469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71120" y="228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Futures Prices Have Dropped </a:t>
            </a:r>
            <a:br>
              <a:rPr sz="30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Palo Verde September Contract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1197000" y="1674720"/>
            <a:ext cx="7792920" cy="39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55" name=""/>
          <p:cNvSpPr/>
          <p:nvPr/>
        </p:nvSpPr>
        <p:spPr>
          <a:xfrm>
            <a:off x="1197000" y="1674720"/>
            <a:ext cx="7792920" cy="39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56" name=""/>
          <p:cNvSpPr/>
          <p:nvPr/>
        </p:nvSpPr>
        <p:spPr>
          <a:xfrm>
            <a:off x="4626000" y="6073920"/>
            <a:ext cx="9223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 Date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57" name=""/>
          <p:cNvSpPr/>
          <p:nvPr/>
        </p:nvSpPr>
        <p:spPr>
          <a:xfrm rot="16200000">
            <a:off x="-443880" y="3120840"/>
            <a:ext cx="19623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 Price ($/MWh)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258" name=""/>
          <p:cNvGrpSpPr/>
          <p:nvPr/>
        </p:nvGrpSpPr>
        <p:grpSpPr>
          <a:xfrm>
            <a:off x="7094520" y="2065320"/>
            <a:ext cx="1858680" cy="2714040"/>
            <a:chOff x="7094520" y="2065320"/>
            <a:chExt cx="1858680" cy="2714040"/>
          </a:xfrm>
        </p:grpSpPr>
        <p:sp>
          <p:nvSpPr>
            <p:cNvPr id="259" name=""/>
            <p:cNvSpPr/>
            <p:nvPr/>
          </p:nvSpPr>
          <p:spPr>
            <a:xfrm flipV="1">
              <a:off x="7094520" y="2065320"/>
              <a:ext cx="1753200" cy="2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0" name=""/>
            <p:cNvSpPr/>
            <p:nvPr/>
          </p:nvSpPr>
          <p:spPr>
            <a:xfrm flipV="1">
              <a:off x="8515440" y="4777560"/>
              <a:ext cx="332280" cy="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8847720" y="2065320"/>
              <a:ext cx="105480" cy="2712600"/>
            </a:xfrm>
            <a:custGeom>
              <a:avLst/>
              <a:gdLst/>
              <a:ahLst/>
              <a:rect l="l" t="t" r="r" b="b"/>
              <a:pathLst>
                <a:path w="118" h="2504">
                  <a:moveTo>
                    <a:pt x="0" y="0"/>
                  </a:moveTo>
                  <a:lnTo>
                    <a:pt x="5" y="1"/>
                  </a:lnTo>
                  <a:lnTo>
                    <a:pt x="13" y="5"/>
                  </a:lnTo>
                  <a:lnTo>
                    <a:pt x="18" y="10"/>
                  </a:lnTo>
                  <a:lnTo>
                    <a:pt x="24" y="16"/>
                  </a:lnTo>
                  <a:lnTo>
                    <a:pt x="27" y="24"/>
                  </a:lnTo>
                  <a:lnTo>
                    <a:pt x="33" y="34"/>
                  </a:lnTo>
                  <a:lnTo>
                    <a:pt x="42" y="61"/>
                  </a:lnTo>
                  <a:lnTo>
                    <a:pt x="50" y="91"/>
                  </a:lnTo>
                  <a:lnTo>
                    <a:pt x="55" y="127"/>
                  </a:lnTo>
                  <a:lnTo>
                    <a:pt x="57" y="167"/>
                  </a:lnTo>
                  <a:lnTo>
                    <a:pt x="59" y="208"/>
                  </a:lnTo>
                  <a:lnTo>
                    <a:pt x="59" y="1043"/>
                  </a:lnTo>
                  <a:lnTo>
                    <a:pt x="61" y="1086"/>
                  </a:lnTo>
                  <a:lnTo>
                    <a:pt x="64" y="1124"/>
                  </a:lnTo>
                  <a:lnTo>
                    <a:pt x="68" y="1161"/>
                  </a:lnTo>
                  <a:lnTo>
                    <a:pt x="75" y="1191"/>
                  </a:lnTo>
                  <a:lnTo>
                    <a:pt x="85" y="1217"/>
                  </a:lnTo>
                  <a:lnTo>
                    <a:pt x="90" y="1227"/>
                  </a:lnTo>
                  <a:lnTo>
                    <a:pt x="94" y="1235"/>
                  </a:lnTo>
                  <a:lnTo>
                    <a:pt x="99" y="1242"/>
                  </a:lnTo>
                  <a:lnTo>
                    <a:pt x="105" y="1247"/>
                  </a:lnTo>
                  <a:lnTo>
                    <a:pt x="112" y="1250"/>
                  </a:lnTo>
                  <a:lnTo>
                    <a:pt x="118" y="1252"/>
                  </a:lnTo>
                  <a:lnTo>
                    <a:pt x="112" y="1254"/>
                  </a:lnTo>
                  <a:lnTo>
                    <a:pt x="105" y="1257"/>
                  </a:lnTo>
                  <a:lnTo>
                    <a:pt x="99" y="1262"/>
                  </a:lnTo>
                  <a:lnTo>
                    <a:pt x="94" y="1268"/>
                  </a:lnTo>
                  <a:lnTo>
                    <a:pt x="90" y="1277"/>
                  </a:lnTo>
                  <a:lnTo>
                    <a:pt x="85" y="1287"/>
                  </a:lnTo>
                  <a:lnTo>
                    <a:pt x="75" y="1313"/>
                  </a:lnTo>
                  <a:lnTo>
                    <a:pt x="68" y="1343"/>
                  </a:lnTo>
                  <a:lnTo>
                    <a:pt x="64" y="1379"/>
                  </a:lnTo>
                  <a:lnTo>
                    <a:pt x="61" y="1419"/>
                  </a:lnTo>
                  <a:lnTo>
                    <a:pt x="59" y="1461"/>
                  </a:lnTo>
                  <a:lnTo>
                    <a:pt x="59" y="2295"/>
                  </a:lnTo>
                  <a:lnTo>
                    <a:pt x="57" y="2339"/>
                  </a:lnTo>
                  <a:lnTo>
                    <a:pt x="55" y="2377"/>
                  </a:lnTo>
                  <a:lnTo>
                    <a:pt x="50" y="2413"/>
                  </a:lnTo>
                  <a:lnTo>
                    <a:pt x="42" y="2443"/>
                  </a:lnTo>
                  <a:lnTo>
                    <a:pt x="33" y="2469"/>
                  </a:lnTo>
                  <a:lnTo>
                    <a:pt x="27" y="2479"/>
                  </a:lnTo>
                  <a:lnTo>
                    <a:pt x="24" y="2488"/>
                  </a:lnTo>
                  <a:lnTo>
                    <a:pt x="18" y="2494"/>
                  </a:lnTo>
                  <a:lnTo>
                    <a:pt x="13" y="2499"/>
                  </a:lnTo>
                  <a:lnTo>
                    <a:pt x="5" y="2503"/>
                  </a:lnTo>
                  <a:lnTo>
                    <a:pt x="0" y="250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sp>
        <p:nvSpPr>
          <p:cNvPr id="262" name=""/>
          <p:cNvSpPr/>
          <p:nvPr/>
        </p:nvSpPr>
        <p:spPr>
          <a:xfrm rot="16200000">
            <a:off x="8628120" y="3329280"/>
            <a:ext cx="13183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$318/MWh drop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63" name=""/>
          <p:cNvSpPr/>
          <p:nvPr/>
        </p:nvSpPr>
        <p:spPr>
          <a:xfrm>
            <a:off x="896760" y="6278400"/>
            <a:ext cx="3515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NYMEX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"/>
          <p:cNvSpPr/>
          <p:nvPr/>
        </p:nvSpPr>
        <p:spPr>
          <a:xfrm>
            <a:off x="2382840" y="2370240"/>
            <a:ext cx="5511960" cy="215568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65" name=""/>
          <p:cNvSpPr/>
          <p:nvPr/>
        </p:nvSpPr>
        <p:spPr>
          <a:xfrm>
            <a:off x="2812320" y="3119400"/>
            <a:ext cx="47811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Lessons Learned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31880" y="-7920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1074600" y="593640"/>
            <a:ext cx="858384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524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Liberalization did </a:t>
            </a:r>
            <a:r>
              <a:rPr b="0" lang="en-US" sz="2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not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cause California’s problems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supply and demand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regulatory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barriers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new facilities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hedging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choice and competition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Full liberalization is the answer for California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real choices, real opportunities to manage price risk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ease of entry to generation sector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real market prices to end users (phase in)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remove utility (and state regulators) from the procurement role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What doesn’t work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heated political rhetoric (actually increased costs in California)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price caps (discourage new production and conservation)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no alternative allocation mechanism proposed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00000"/>
              </a:lnSpc>
              <a:spcBef>
                <a:spcPts val="524"/>
              </a:spcBef>
              <a:buNone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00000"/>
              </a:lnSpc>
              <a:spcBef>
                <a:spcPts val="524"/>
              </a:spcBef>
              <a:buNone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"/>
          <p:cNvSpPr/>
          <p:nvPr/>
        </p:nvSpPr>
        <p:spPr>
          <a:xfrm>
            <a:off x="2384280" y="2252520"/>
            <a:ext cx="5511960" cy="215604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Status of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Deregulation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"/>
          <p:cNvSpPr/>
          <p:nvPr/>
        </p:nvSpPr>
        <p:spPr>
          <a:xfrm>
            <a:off x="2427480" y="-208080"/>
            <a:ext cx="5562720" cy="10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Restructuring Update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270" name=""/>
          <p:cNvGrpSpPr/>
          <p:nvPr/>
        </p:nvGrpSpPr>
        <p:grpSpPr>
          <a:xfrm>
            <a:off x="2471760" y="4933800"/>
            <a:ext cx="721800" cy="490680"/>
            <a:chOff x="2471760" y="4933800"/>
            <a:chExt cx="721800" cy="490680"/>
          </a:xfrm>
        </p:grpSpPr>
        <p:sp>
          <p:nvSpPr>
            <p:cNvPr id="271" name=""/>
            <p:cNvSpPr/>
            <p:nvPr/>
          </p:nvSpPr>
          <p:spPr>
            <a:xfrm>
              <a:off x="2471760" y="4995720"/>
              <a:ext cx="62280" cy="73080"/>
            </a:xfrm>
            <a:custGeom>
              <a:avLst/>
              <a:gdLst/>
              <a:ahLst/>
              <a:rect l="l" t="t" r="r" b="b"/>
              <a:pathLst>
                <a:path w="35" h="46">
                  <a:moveTo>
                    <a:pt x="0" y="45"/>
                  </a:moveTo>
                  <a:lnTo>
                    <a:pt x="0" y="34"/>
                  </a:lnTo>
                  <a:lnTo>
                    <a:pt x="23" y="0"/>
                  </a:lnTo>
                  <a:lnTo>
                    <a:pt x="34" y="11"/>
                  </a:lnTo>
                  <a:lnTo>
                    <a:pt x="17" y="45"/>
                  </a:lnTo>
                  <a:lnTo>
                    <a:pt x="0" y="45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2551680" y="4933800"/>
              <a:ext cx="110880" cy="90720"/>
            </a:xfrm>
            <a:custGeom>
              <a:avLst/>
              <a:gdLst/>
              <a:ahLst/>
              <a:rect l="l" t="t" r="r" b="b"/>
              <a:pathLst>
                <a:path w="62" h="57">
                  <a:moveTo>
                    <a:pt x="17" y="6"/>
                  </a:moveTo>
                  <a:lnTo>
                    <a:pt x="0" y="34"/>
                  </a:lnTo>
                  <a:lnTo>
                    <a:pt x="22" y="50"/>
                  </a:lnTo>
                  <a:lnTo>
                    <a:pt x="50" y="56"/>
                  </a:lnTo>
                  <a:lnTo>
                    <a:pt x="61" y="34"/>
                  </a:lnTo>
                  <a:lnTo>
                    <a:pt x="55" y="0"/>
                  </a:lnTo>
                  <a:lnTo>
                    <a:pt x="17" y="6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2651760" y="4995720"/>
              <a:ext cx="151920" cy="100080"/>
            </a:xfrm>
            <a:custGeom>
              <a:avLst/>
              <a:gdLst/>
              <a:ahLst/>
              <a:rect l="l" t="t" r="r" b="b"/>
              <a:pathLst>
                <a:path w="85" h="63">
                  <a:moveTo>
                    <a:pt x="0" y="23"/>
                  </a:moveTo>
                  <a:lnTo>
                    <a:pt x="62" y="0"/>
                  </a:lnTo>
                  <a:lnTo>
                    <a:pt x="73" y="28"/>
                  </a:lnTo>
                  <a:lnTo>
                    <a:pt x="84" y="34"/>
                  </a:lnTo>
                  <a:lnTo>
                    <a:pt x="84" y="56"/>
                  </a:lnTo>
                  <a:lnTo>
                    <a:pt x="56" y="62"/>
                  </a:lnTo>
                  <a:lnTo>
                    <a:pt x="34" y="62"/>
                  </a:lnTo>
                  <a:lnTo>
                    <a:pt x="0" y="23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2811240" y="5076720"/>
              <a:ext cx="121320" cy="54000"/>
            </a:xfrm>
            <a:custGeom>
              <a:avLst/>
              <a:gdLst/>
              <a:ahLst/>
              <a:rect l="l" t="t" r="r" b="b"/>
              <a:pathLst>
                <a:path w="68" h="34">
                  <a:moveTo>
                    <a:pt x="11" y="0"/>
                  </a:moveTo>
                  <a:lnTo>
                    <a:pt x="0" y="28"/>
                  </a:lnTo>
                  <a:lnTo>
                    <a:pt x="17" y="33"/>
                  </a:lnTo>
                  <a:lnTo>
                    <a:pt x="28" y="22"/>
                  </a:lnTo>
                  <a:lnTo>
                    <a:pt x="50" y="22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5" y="0"/>
                  </a:lnTo>
                  <a:lnTo>
                    <a:pt x="11" y="0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2841480" y="5146560"/>
              <a:ext cx="51840" cy="3816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8" y="0"/>
                  </a:moveTo>
                  <a:lnTo>
                    <a:pt x="0" y="0"/>
                  </a:lnTo>
                  <a:lnTo>
                    <a:pt x="6" y="23"/>
                  </a:lnTo>
                  <a:lnTo>
                    <a:pt x="28" y="17"/>
                  </a:lnTo>
                  <a:lnTo>
                    <a:pt x="28" y="0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2902320" y="5191200"/>
              <a:ext cx="30240" cy="38160"/>
            </a:xfrm>
            <a:custGeom>
              <a:avLst/>
              <a:gdLst/>
              <a:ahLst/>
              <a:rect l="l" t="t" r="r" b="b"/>
              <a:pathLst>
                <a:path w="17" h="24">
                  <a:moveTo>
                    <a:pt x="0" y="6"/>
                  </a:moveTo>
                  <a:lnTo>
                    <a:pt x="16" y="0"/>
                  </a:lnTo>
                  <a:lnTo>
                    <a:pt x="16" y="23"/>
                  </a:lnTo>
                  <a:lnTo>
                    <a:pt x="5" y="23"/>
                  </a:lnTo>
                  <a:lnTo>
                    <a:pt x="0" y="6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2991600" y="5210280"/>
              <a:ext cx="201960" cy="214200"/>
            </a:xfrm>
            <a:custGeom>
              <a:avLst/>
              <a:gdLst/>
              <a:ahLst/>
              <a:rect l="l" t="t" r="r" b="b"/>
              <a:pathLst>
                <a:path w="113" h="135">
                  <a:moveTo>
                    <a:pt x="17" y="0"/>
                  </a:moveTo>
                  <a:lnTo>
                    <a:pt x="0" y="50"/>
                  </a:lnTo>
                  <a:lnTo>
                    <a:pt x="11" y="78"/>
                  </a:lnTo>
                  <a:lnTo>
                    <a:pt x="11" y="123"/>
                  </a:lnTo>
                  <a:lnTo>
                    <a:pt x="39" y="134"/>
                  </a:lnTo>
                  <a:lnTo>
                    <a:pt x="50" y="106"/>
                  </a:lnTo>
                  <a:lnTo>
                    <a:pt x="90" y="101"/>
                  </a:lnTo>
                  <a:lnTo>
                    <a:pt x="112" y="73"/>
                  </a:lnTo>
                  <a:lnTo>
                    <a:pt x="84" y="28"/>
                  </a:lnTo>
                  <a:lnTo>
                    <a:pt x="17" y="0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sp>
        <p:nvSpPr>
          <p:cNvPr id="278" name=""/>
          <p:cNvSpPr/>
          <p:nvPr/>
        </p:nvSpPr>
        <p:spPr>
          <a:xfrm>
            <a:off x="2911320" y="5102280"/>
            <a:ext cx="120960" cy="90360"/>
          </a:xfrm>
          <a:custGeom>
            <a:avLst/>
            <a:gdLst/>
            <a:ahLst/>
            <a:rect l="l" t="t" r="r" b="b"/>
            <a:pathLst>
              <a:path w="68" h="57">
                <a:moveTo>
                  <a:pt x="17" y="0"/>
                </a:moveTo>
                <a:lnTo>
                  <a:pt x="0" y="17"/>
                </a:lnTo>
                <a:lnTo>
                  <a:pt x="6" y="28"/>
                </a:lnTo>
                <a:lnTo>
                  <a:pt x="17" y="34"/>
                </a:lnTo>
                <a:lnTo>
                  <a:pt x="34" y="56"/>
                </a:lnTo>
                <a:lnTo>
                  <a:pt x="67" y="45"/>
                </a:lnTo>
                <a:lnTo>
                  <a:pt x="67" y="22"/>
                </a:lnTo>
                <a:lnTo>
                  <a:pt x="39" y="6"/>
                </a:lnTo>
                <a:lnTo>
                  <a:pt x="17" y="0"/>
                </a:lnTo>
              </a:path>
            </a:pathLst>
          </a:custGeom>
          <a:solidFill>
            <a:srgbClr val="9191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79" name=""/>
          <p:cNvSpPr/>
          <p:nvPr/>
        </p:nvSpPr>
        <p:spPr>
          <a:xfrm>
            <a:off x="3656160" y="3451320"/>
            <a:ext cx="1985760" cy="1636560"/>
          </a:xfrm>
          <a:custGeom>
            <a:avLst/>
            <a:gdLst/>
            <a:ahLst/>
            <a:rect l="l" t="t" r="r" b="b"/>
            <a:pathLst>
              <a:path w="1112" h="1031">
                <a:moveTo>
                  <a:pt x="323" y="0"/>
                </a:moveTo>
                <a:lnTo>
                  <a:pt x="566" y="0"/>
                </a:lnTo>
                <a:lnTo>
                  <a:pt x="566" y="196"/>
                </a:lnTo>
                <a:lnTo>
                  <a:pt x="695" y="243"/>
                </a:lnTo>
                <a:lnTo>
                  <a:pt x="729" y="231"/>
                </a:lnTo>
                <a:lnTo>
                  <a:pt x="810" y="266"/>
                </a:lnTo>
                <a:lnTo>
                  <a:pt x="857" y="266"/>
                </a:lnTo>
                <a:lnTo>
                  <a:pt x="961" y="220"/>
                </a:lnTo>
                <a:lnTo>
                  <a:pt x="1007" y="266"/>
                </a:lnTo>
                <a:lnTo>
                  <a:pt x="1053" y="277"/>
                </a:lnTo>
                <a:lnTo>
                  <a:pt x="1053" y="428"/>
                </a:lnTo>
                <a:lnTo>
                  <a:pt x="1111" y="520"/>
                </a:lnTo>
                <a:lnTo>
                  <a:pt x="1100" y="648"/>
                </a:lnTo>
                <a:lnTo>
                  <a:pt x="1042" y="706"/>
                </a:lnTo>
                <a:lnTo>
                  <a:pt x="1030" y="660"/>
                </a:lnTo>
                <a:lnTo>
                  <a:pt x="1007" y="683"/>
                </a:lnTo>
                <a:lnTo>
                  <a:pt x="1019" y="706"/>
                </a:lnTo>
                <a:lnTo>
                  <a:pt x="915" y="787"/>
                </a:lnTo>
                <a:lnTo>
                  <a:pt x="891" y="787"/>
                </a:lnTo>
                <a:lnTo>
                  <a:pt x="834" y="834"/>
                </a:lnTo>
                <a:lnTo>
                  <a:pt x="834" y="845"/>
                </a:lnTo>
                <a:lnTo>
                  <a:pt x="810" y="857"/>
                </a:lnTo>
                <a:lnTo>
                  <a:pt x="834" y="880"/>
                </a:lnTo>
                <a:lnTo>
                  <a:pt x="799" y="914"/>
                </a:lnTo>
                <a:lnTo>
                  <a:pt x="810" y="972"/>
                </a:lnTo>
                <a:lnTo>
                  <a:pt x="834" y="995"/>
                </a:lnTo>
                <a:lnTo>
                  <a:pt x="834" y="1030"/>
                </a:lnTo>
                <a:lnTo>
                  <a:pt x="787" y="1030"/>
                </a:lnTo>
                <a:lnTo>
                  <a:pt x="753" y="1007"/>
                </a:lnTo>
                <a:lnTo>
                  <a:pt x="718" y="1019"/>
                </a:lnTo>
                <a:lnTo>
                  <a:pt x="637" y="984"/>
                </a:lnTo>
                <a:lnTo>
                  <a:pt x="591" y="868"/>
                </a:lnTo>
                <a:lnTo>
                  <a:pt x="532" y="810"/>
                </a:lnTo>
                <a:lnTo>
                  <a:pt x="485" y="706"/>
                </a:lnTo>
                <a:lnTo>
                  <a:pt x="451" y="695"/>
                </a:lnTo>
                <a:lnTo>
                  <a:pt x="428" y="672"/>
                </a:lnTo>
                <a:lnTo>
                  <a:pt x="404" y="672"/>
                </a:lnTo>
                <a:lnTo>
                  <a:pt x="358" y="660"/>
                </a:lnTo>
                <a:lnTo>
                  <a:pt x="323" y="672"/>
                </a:lnTo>
                <a:lnTo>
                  <a:pt x="300" y="729"/>
                </a:lnTo>
                <a:lnTo>
                  <a:pt x="266" y="729"/>
                </a:lnTo>
                <a:lnTo>
                  <a:pt x="196" y="695"/>
                </a:lnTo>
                <a:lnTo>
                  <a:pt x="161" y="648"/>
                </a:lnTo>
                <a:lnTo>
                  <a:pt x="150" y="579"/>
                </a:lnTo>
                <a:lnTo>
                  <a:pt x="115" y="543"/>
                </a:lnTo>
                <a:lnTo>
                  <a:pt x="46" y="487"/>
                </a:lnTo>
                <a:lnTo>
                  <a:pt x="0" y="428"/>
                </a:lnTo>
                <a:lnTo>
                  <a:pt x="0" y="405"/>
                </a:lnTo>
                <a:lnTo>
                  <a:pt x="161" y="405"/>
                </a:lnTo>
                <a:lnTo>
                  <a:pt x="300" y="416"/>
                </a:lnTo>
                <a:lnTo>
                  <a:pt x="323" y="0"/>
                </a:lnTo>
              </a:path>
            </a:pathLst>
          </a:custGeom>
          <a:solidFill>
            <a:srgbClr val="fe000c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0" name=""/>
          <p:cNvSpPr/>
          <p:nvPr/>
        </p:nvSpPr>
        <p:spPr>
          <a:xfrm>
            <a:off x="1050840" y="3773520"/>
            <a:ext cx="1320840" cy="1139760"/>
          </a:xfrm>
          <a:custGeom>
            <a:avLst/>
            <a:gdLst/>
            <a:ahLst/>
            <a:rect l="l" t="t" r="r" b="b"/>
            <a:pathLst>
              <a:path w="740" h="718">
                <a:moveTo>
                  <a:pt x="118" y="106"/>
                </a:moveTo>
                <a:lnTo>
                  <a:pt x="269" y="0"/>
                </a:lnTo>
                <a:lnTo>
                  <a:pt x="336" y="17"/>
                </a:lnTo>
                <a:lnTo>
                  <a:pt x="370" y="50"/>
                </a:lnTo>
                <a:lnTo>
                  <a:pt x="509" y="67"/>
                </a:lnTo>
                <a:lnTo>
                  <a:pt x="515" y="420"/>
                </a:lnTo>
                <a:lnTo>
                  <a:pt x="560" y="431"/>
                </a:lnTo>
                <a:lnTo>
                  <a:pt x="582" y="476"/>
                </a:lnTo>
                <a:lnTo>
                  <a:pt x="610" y="459"/>
                </a:lnTo>
                <a:lnTo>
                  <a:pt x="677" y="555"/>
                </a:lnTo>
                <a:lnTo>
                  <a:pt x="739" y="599"/>
                </a:lnTo>
                <a:lnTo>
                  <a:pt x="733" y="639"/>
                </a:lnTo>
                <a:lnTo>
                  <a:pt x="661" y="644"/>
                </a:lnTo>
                <a:lnTo>
                  <a:pt x="633" y="527"/>
                </a:lnTo>
                <a:lnTo>
                  <a:pt x="403" y="409"/>
                </a:lnTo>
                <a:lnTo>
                  <a:pt x="409" y="448"/>
                </a:lnTo>
                <a:lnTo>
                  <a:pt x="353" y="493"/>
                </a:lnTo>
                <a:lnTo>
                  <a:pt x="347" y="476"/>
                </a:lnTo>
                <a:lnTo>
                  <a:pt x="330" y="476"/>
                </a:lnTo>
                <a:lnTo>
                  <a:pt x="291" y="571"/>
                </a:lnTo>
                <a:lnTo>
                  <a:pt x="162" y="672"/>
                </a:lnTo>
                <a:lnTo>
                  <a:pt x="39" y="717"/>
                </a:lnTo>
                <a:lnTo>
                  <a:pt x="0" y="711"/>
                </a:lnTo>
                <a:lnTo>
                  <a:pt x="146" y="627"/>
                </a:lnTo>
                <a:lnTo>
                  <a:pt x="162" y="627"/>
                </a:lnTo>
                <a:lnTo>
                  <a:pt x="218" y="566"/>
                </a:lnTo>
                <a:lnTo>
                  <a:pt x="241" y="560"/>
                </a:lnTo>
                <a:lnTo>
                  <a:pt x="274" y="515"/>
                </a:lnTo>
                <a:lnTo>
                  <a:pt x="263" y="493"/>
                </a:lnTo>
                <a:lnTo>
                  <a:pt x="185" y="504"/>
                </a:lnTo>
                <a:lnTo>
                  <a:pt x="134" y="381"/>
                </a:lnTo>
                <a:lnTo>
                  <a:pt x="162" y="325"/>
                </a:lnTo>
                <a:lnTo>
                  <a:pt x="213" y="302"/>
                </a:lnTo>
                <a:lnTo>
                  <a:pt x="196" y="258"/>
                </a:lnTo>
                <a:lnTo>
                  <a:pt x="146" y="280"/>
                </a:lnTo>
                <a:lnTo>
                  <a:pt x="106" y="207"/>
                </a:lnTo>
                <a:lnTo>
                  <a:pt x="146" y="190"/>
                </a:lnTo>
                <a:lnTo>
                  <a:pt x="185" y="213"/>
                </a:lnTo>
                <a:lnTo>
                  <a:pt x="202" y="202"/>
                </a:lnTo>
                <a:lnTo>
                  <a:pt x="174" y="140"/>
                </a:lnTo>
                <a:lnTo>
                  <a:pt x="118" y="134"/>
                </a:lnTo>
                <a:lnTo>
                  <a:pt x="118" y="106"/>
                </a:lnTo>
              </a:path>
            </a:pathLst>
          </a:custGeom>
          <a:solidFill>
            <a:srgbClr val="9191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1" name=""/>
          <p:cNvSpPr/>
          <p:nvPr/>
        </p:nvSpPr>
        <p:spPr>
          <a:xfrm>
            <a:off x="8288280" y="1143000"/>
            <a:ext cx="536760" cy="735120"/>
          </a:xfrm>
          <a:custGeom>
            <a:avLst/>
            <a:gdLst/>
            <a:ahLst/>
            <a:rect l="l" t="t" r="r" b="b"/>
            <a:pathLst>
              <a:path w="300" h="463">
                <a:moveTo>
                  <a:pt x="69" y="23"/>
                </a:moveTo>
                <a:lnTo>
                  <a:pt x="23" y="104"/>
                </a:lnTo>
                <a:lnTo>
                  <a:pt x="46" y="139"/>
                </a:lnTo>
                <a:lnTo>
                  <a:pt x="23" y="173"/>
                </a:lnTo>
                <a:lnTo>
                  <a:pt x="34" y="185"/>
                </a:lnTo>
                <a:lnTo>
                  <a:pt x="23" y="220"/>
                </a:lnTo>
                <a:lnTo>
                  <a:pt x="23" y="253"/>
                </a:lnTo>
                <a:lnTo>
                  <a:pt x="0" y="277"/>
                </a:lnTo>
                <a:lnTo>
                  <a:pt x="11" y="288"/>
                </a:lnTo>
                <a:lnTo>
                  <a:pt x="69" y="450"/>
                </a:lnTo>
                <a:lnTo>
                  <a:pt x="115" y="462"/>
                </a:lnTo>
                <a:lnTo>
                  <a:pt x="115" y="438"/>
                </a:lnTo>
                <a:lnTo>
                  <a:pt x="137" y="404"/>
                </a:lnTo>
                <a:lnTo>
                  <a:pt x="137" y="381"/>
                </a:lnTo>
                <a:lnTo>
                  <a:pt x="195" y="346"/>
                </a:lnTo>
                <a:lnTo>
                  <a:pt x="195" y="300"/>
                </a:lnTo>
                <a:lnTo>
                  <a:pt x="230" y="300"/>
                </a:lnTo>
                <a:lnTo>
                  <a:pt x="265" y="265"/>
                </a:lnTo>
                <a:lnTo>
                  <a:pt x="299" y="242"/>
                </a:lnTo>
                <a:lnTo>
                  <a:pt x="299" y="220"/>
                </a:lnTo>
                <a:lnTo>
                  <a:pt x="253" y="208"/>
                </a:lnTo>
                <a:lnTo>
                  <a:pt x="242" y="173"/>
                </a:lnTo>
                <a:lnTo>
                  <a:pt x="195" y="173"/>
                </a:lnTo>
                <a:lnTo>
                  <a:pt x="150" y="35"/>
                </a:lnTo>
                <a:lnTo>
                  <a:pt x="137" y="0"/>
                </a:lnTo>
                <a:lnTo>
                  <a:pt x="92" y="12"/>
                </a:lnTo>
                <a:lnTo>
                  <a:pt x="81" y="35"/>
                </a:lnTo>
                <a:lnTo>
                  <a:pt x="69" y="23"/>
                </a:lnTo>
              </a:path>
            </a:pathLst>
          </a:custGeom>
          <a:solidFill>
            <a:srgbClr val="9191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2" name=""/>
          <p:cNvSpPr/>
          <p:nvPr/>
        </p:nvSpPr>
        <p:spPr>
          <a:xfrm>
            <a:off x="1398600" y="2219400"/>
            <a:ext cx="1220760" cy="1655640"/>
          </a:xfrm>
          <a:custGeom>
            <a:avLst/>
            <a:gdLst/>
            <a:ahLst/>
            <a:rect l="l" t="t" r="r" b="b"/>
            <a:pathLst>
              <a:path w="684" h="1043">
                <a:moveTo>
                  <a:pt x="58" y="0"/>
                </a:moveTo>
                <a:lnTo>
                  <a:pt x="371" y="58"/>
                </a:lnTo>
                <a:lnTo>
                  <a:pt x="301" y="370"/>
                </a:lnTo>
                <a:lnTo>
                  <a:pt x="648" y="834"/>
                </a:lnTo>
                <a:lnTo>
                  <a:pt x="683" y="891"/>
                </a:lnTo>
                <a:lnTo>
                  <a:pt x="648" y="926"/>
                </a:lnTo>
                <a:lnTo>
                  <a:pt x="625" y="972"/>
                </a:lnTo>
                <a:lnTo>
                  <a:pt x="602" y="1007"/>
                </a:lnTo>
                <a:lnTo>
                  <a:pt x="625" y="1030"/>
                </a:lnTo>
                <a:lnTo>
                  <a:pt x="590" y="1042"/>
                </a:lnTo>
                <a:lnTo>
                  <a:pt x="382" y="1030"/>
                </a:lnTo>
                <a:lnTo>
                  <a:pt x="371" y="972"/>
                </a:lnTo>
                <a:lnTo>
                  <a:pt x="336" y="926"/>
                </a:lnTo>
                <a:lnTo>
                  <a:pt x="313" y="915"/>
                </a:lnTo>
                <a:lnTo>
                  <a:pt x="301" y="880"/>
                </a:lnTo>
                <a:lnTo>
                  <a:pt x="278" y="857"/>
                </a:lnTo>
                <a:lnTo>
                  <a:pt x="266" y="845"/>
                </a:lnTo>
                <a:lnTo>
                  <a:pt x="255" y="810"/>
                </a:lnTo>
                <a:lnTo>
                  <a:pt x="232" y="799"/>
                </a:lnTo>
                <a:lnTo>
                  <a:pt x="197" y="810"/>
                </a:lnTo>
                <a:lnTo>
                  <a:pt x="162" y="799"/>
                </a:lnTo>
                <a:lnTo>
                  <a:pt x="162" y="787"/>
                </a:lnTo>
                <a:lnTo>
                  <a:pt x="162" y="753"/>
                </a:lnTo>
                <a:lnTo>
                  <a:pt x="151" y="718"/>
                </a:lnTo>
                <a:lnTo>
                  <a:pt x="151" y="695"/>
                </a:lnTo>
                <a:lnTo>
                  <a:pt x="128" y="672"/>
                </a:lnTo>
                <a:lnTo>
                  <a:pt x="139" y="649"/>
                </a:lnTo>
                <a:lnTo>
                  <a:pt x="93" y="602"/>
                </a:lnTo>
                <a:lnTo>
                  <a:pt x="93" y="568"/>
                </a:lnTo>
                <a:lnTo>
                  <a:pt x="116" y="556"/>
                </a:lnTo>
                <a:lnTo>
                  <a:pt x="116" y="533"/>
                </a:lnTo>
                <a:lnTo>
                  <a:pt x="93" y="533"/>
                </a:lnTo>
                <a:lnTo>
                  <a:pt x="81" y="497"/>
                </a:lnTo>
                <a:lnTo>
                  <a:pt x="70" y="451"/>
                </a:lnTo>
                <a:lnTo>
                  <a:pt x="104" y="474"/>
                </a:lnTo>
                <a:lnTo>
                  <a:pt x="93" y="439"/>
                </a:lnTo>
                <a:lnTo>
                  <a:pt x="116" y="439"/>
                </a:lnTo>
                <a:lnTo>
                  <a:pt x="116" y="416"/>
                </a:lnTo>
                <a:lnTo>
                  <a:pt x="93" y="405"/>
                </a:lnTo>
                <a:lnTo>
                  <a:pt x="81" y="428"/>
                </a:lnTo>
                <a:lnTo>
                  <a:pt x="58" y="416"/>
                </a:lnTo>
                <a:lnTo>
                  <a:pt x="12" y="301"/>
                </a:lnTo>
                <a:lnTo>
                  <a:pt x="23" y="220"/>
                </a:lnTo>
                <a:lnTo>
                  <a:pt x="0" y="173"/>
                </a:lnTo>
                <a:lnTo>
                  <a:pt x="12" y="127"/>
                </a:lnTo>
                <a:lnTo>
                  <a:pt x="35" y="127"/>
                </a:lnTo>
                <a:lnTo>
                  <a:pt x="58" y="69"/>
                </a:lnTo>
                <a:lnTo>
                  <a:pt x="58" y="0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3" name=""/>
          <p:cNvSpPr/>
          <p:nvPr/>
        </p:nvSpPr>
        <p:spPr>
          <a:xfrm>
            <a:off x="8228160" y="1117440"/>
            <a:ext cx="537840" cy="736920"/>
          </a:xfrm>
          <a:custGeom>
            <a:avLst/>
            <a:gdLst/>
            <a:ahLst/>
            <a:rect l="l" t="t" r="r" b="b"/>
            <a:pathLst>
              <a:path w="301" h="464">
                <a:moveTo>
                  <a:pt x="69" y="23"/>
                </a:moveTo>
                <a:lnTo>
                  <a:pt x="23" y="104"/>
                </a:lnTo>
                <a:lnTo>
                  <a:pt x="46" y="139"/>
                </a:lnTo>
                <a:lnTo>
                  <a:pt x="23" y="173"/>
                </a:lnTo>
                <a:lnTo>
                  <a:pt x="34" y="185"/>
                </a:lnTo>
                <a:lnTo>
                  <a:pt x="23" y="220"/>
                </a:lnTo>
                <a:lnTo>
                  <a:pt x="23" y="254"/>
                </a:lnTo>
                <a:lnTo>
                  <a:pt x="0" y="278"/>
                </a:lnTo>
                <a:lnTo>
                  <a:pt x="11" y="289"/>
                </a:lnTo>
                <a:lnTo>
                  <a:pt x="69" y="451"/>
                </a:lnTo>
                <a:lnTo>
                  <a:pt x="115" y="463"/>
                </a:lnTo>
                <a:lnTo>
                  <a:pt x="115" y="439"/>
                </a:lnTo>
                <a:lnTo>
                  <a:pt x="138" y="405"/>
                </a:lnTo>
                <a:lnTo>
                  <a:pt x="138" y="382"/>
                </a:lnTo>
                <a:lnTo>
                  <a:pt x="196" y="347"/>
                </a:lnTo>
                <a:lnTo>
                  <a:pt x="196" y="301"/>
                </a:lnTo>
                <a:lnTo>
                  <a:pt x="231" y="301"/>
                </a:lnTo>
                <a:lnTo>
                  <a:pt x="266" y="266"/>
                </a:lnTo>
                <a:lnTo>
                  <a:pt x="300" y="243"/>
                </a:lnTo>
                <a:lnTo>
                  <a:pt x="300" y="220"/>
                </a:lnTo>
                <a:lnTo>
                  <a:pt x="254" y="208"/>
                </a:lnTo>
                <a:lnTo>
                  <a:pt x="243" y="173"/>
                </a:lnTo>
                <a:lnTo>
                  <a:pt x="196" y="173"/>
                </a:lnTo>
                <a:lnTo>
                  <a:pt x="150" y="35"/>
                </a:lnTo>
                <a:lnTo>
                  <a:pt x="138" y="0"/>
                </a:lnTo>
                <a:lnTo>
                  <a:pt x="92" y="12"/>
                </a:lnTo>
                <a:lnTo>
                  <a:pt x="81" y="35"/>
                </a:lnTo>
                <a:lnTo>
                  <a:pt x="69" y="23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4" name=""/>
          <p:cNvSpPr/>
          <p:nvPr/>
        </p:nvSpPr>
        <p:spPr>
          <a:xfrm>
            <a:off x="7419960" y="2568600"/>
            <a:ext cx="681120" cy="262080"/>
          </a:xfrm>
          <a:custGeom>
            <a:avLst/>
            <a:gdLst/>
            <a:ahLst/>
            <a:rect l="l" t="t" r="r" b="b"/>
            <a:pathLst>
              <a:path w="381" h="165">
                <a:moveTo>
                  <a:pt x="0" y="58"/>
                </a:moveTo>
                <a:lnTo>
                  <a:pt x="289" y="0"/>
                </a:lnTo>
                <a:lnTo>
                  <a:pt x="334" y="116"/>
                </a:lnTo>
                <a:lnTo>
                  <a:pt x="380" y="105"/>
                </a:lnTo>
                <a:lnTo>
                  <a:pt x="380" y="164"/>
                </a:lnTo>
                <a:lnTo>
                  <a:pt x="345" y="164"/>
                </a:lnTo>
                <a:lnTo>
                  <a:pt x="311" y="129"/>
                </a:lnTo>
                <a:lnTo>
                  <a:pt x="289" y="82"/>
                </a:lnTo>
                <a:lnTo>
                  <a:pt x="277" y="23"/>
                </a:lnTo>
                <a:lnTo>
                  <a:pt x="265" y="58"/>
                </a:lnTo>
                <a:lnTo>
                  <a:pt x="277" y="152"/>
                </a:lnTo>
                <a:lnTo>
                  <a:pt x="196" y="164"/>
                </a:lnTo>
                <a:lnTo>
                  <a:pt x="196" y="93"/>
                </a:lnTo>
                <a:lnTo>
                  <a:pt x="138" y="70"/>
                </a:lnTo>
                <a:lnTo>
                  <a:pt x="93" y="58"/>
                </a:lnTo>
                <a:lnTo>
                  <a:pt x="12" y="105"/>
                </a:lnTo>
                <a:lnTo>
                  <a:pt x="0" y="58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5" name=""/>
          <p:cNvSpPr/>
          <p:nvPr/>
        </p:nvSpPr>
        <p:spPr>
          <a:xfrm>
            <a:off x="1936800" y="2313000"/>
            <a:ext cx="909720" cy="1233360"/>
          </a:xfrm>
          <a:custGeom>
            <a:avLst/>
            <a:gdLst/>
            <a:ahLst/>
            <a:rect l="l" t="t" r="r" b="b"/>
            <a:pathLst>
              <a:path w="510" h="777">
                <a:moveTo>
                  <a:pt x="70" y="0"/>
                </a:moveTo>
                <a:lnTo>
                  <a:pt x="0" y="312"/>
                </a:lnTo>
                <a:lnTo>
                  <a:pt x="347" y="776"/>
                </a:lnTo>
                <a:lnTo>
                  <a:pt x="370" y="752"/>
                </a:lnTo>
                <a:lnTo>
                  <a:pt x="370" y="660"/>
                </a:lnTo>
                <a:lnTo>
                  <a:pt x="405" y="672"/>
                </a:lnTo>
                <a:lnTo>
                  <a:pt x="451" y="381"/>
                </a:lnTo>
                <a:lnTo>
                  <a:pt x="486" y="196"/>
                </a:lnTo>
                <a:lnTo>
                  <a:pt x="498" y="139"/>
                </a:lnTo>
                <a:lnTo>
                  <a:pt x="509" y="81"/>
                </a:lnTo>
                <a:lnTo>
                  <a:pt x="278" y="46"/>
                </a:lnTo>
                <a:lnTo>
                  <a:pt x="70" y="0"/>
                </a:lnTo>
              </a:path>
            </a:pathLst>
          </a:custGeom>
          <a:solidFill>
            <a:srgbClr val="095ba6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6" name=""/>
          <p:cNvSpPr/>
          <p:nvPr/>
        </p:nvSpPr>
        <p:spPr>
          <a:xfrm>
            <a:off x="2724120" y="1319040"/>
            <a:ext cx="1427040" cy="793800"/>
          </a:xfrm>
          <a:custGeom>
            <a:avLst/>
            <a:gdLst/>
            <a:ahLst/>
            <a:rect l="l" t="t" r="r" b="b"/>
            <a:pathLst>
              <a:path w="799" h="500">
                <a:moveTo>
                  <a:pt x="11" y="0"/>
                </a:moveTo>
                <a:lnTo>
                  <a:pt x="173" y="23"/>
                </a:lnTo>
                <a:lnTo>
                  <a:pt x="266" y="35"/>
                </a:lnTo>
                <a:lnTo>
                  <a:pt x="393" y="46"/>
                </a:lnTo>
                <a:lnTo>
                  <a:pt x="509" y="58"/>
                </a:lnTo>
                <a:lnTo>
                  <a:pt x="706" y="70"/>
                </a:lnTo>
                <a:lnTo>
                  <a:pt x="798" y="81"/>
                </a:lnTo>
                <a:lnTo>
                  <a:pt x="798" y="487"/>
                </a:lnTo>
                <a:lnTo>
                  <a:pt x="312" y="452"/>
                </a:lnTo>
                <a:lnTo>
                  <a:pt x="301" y="499"/>
                </a:lnTo>
                <a:lnTo>
                  <a:pt x="278" y="475"/>
                </a:lnTo>
                <a:lnTo>
                  <a:pt x="231" y="475"/>
                </a:lnTo>
                <a:lnTo>
                  <a:pt x="173" y="487"/>
                </a:lnTo>
                <a:lnTo>
                  <a:pt x="162" y="418"/>
                </a:lnTo>
                <a:lnTo>
                  <a:pt x="81" y="360"/>
                </a:lnTo>
                <a:lnTo>
                  <a:pt x="92" y="313"/>
                </a:lnTo>
                <a:lnTo>
                  <a:pt x="104" y="266"/>
                </a:lnTo>
                <a:lnTo>
                  <a:pt x="0" y="127"/>
                </a:lnTo>
                <a:lnTo>
                  <a:pt x="11" y="0"/>
                </a:lnTo>
              </a:path>
            </a:pathLst>
          </a:custGeom>
          <a:solidFill>
            <a:srgbClr val="095ba6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7" name=""/>
          <p:cNvSpPr/>
          <p:nvPr/>
        </p:nvSpPr>
        <p:spPr>
          <a:xfrm>
            <a:off x="2452680" y="3249720"/>
            <a:ext cx="934920" cy="920520"/>
          </a:xfrm>
          <a:custGeom>
            <a:avLst/>
            <a:gdLst/>
            <a:ahLst/>
            <a:rect l="l" t="t" r="r" b="b"/>
            <a:pathLst>
              <a:path w="524" h="580">
                <a:moveTo>
                  <a:pt x="129" y="0"/>
                </a:moveTo>
                <a:lnTo>
                  <a:pt x="116" y="81"/>
                </a:lnTo>
                <a:lnTo>
                  <a:pt x="81" y="69"/>
                </a:lnTo>
                <a:lnTo>
                  <a:pt x="81" y="161"/>
                </a:lnTo>
                <a:lnTo>
                  <a:pt x="58" y="185"/>
                </a:lnTo>
                <a:lnTo>
                  <a:pt x="93" y="242"/>
                </a:lnTo>
                <a:lnTo>
                  <a:pt x="58" y="266"/>
                </a:lnTo>
                <a:lnTo>
                  <a:pt x="47" y="313"/>
                </a:lnTo>
                <a:lnTo>
                  <a:pt x="12" y="359"/>
                </a:lnTo>
                <a:lnTo>
                  <a:pt x="35" y="382"/>
                </a:lnTo>
                <a:lnTo>
                  <a:pt x="0" y="394"/>
                </a:lnTo>
                <a:lnTo>
                  <a:pt x="0" y="429"/>
                </a:lnTo>
                <a:lnTo>
                  <a:pt x="291" y="579"/>
                </a:lnTo>
                <a:lnTo>
                  <a:pt x="454" y="579"/>
                </a:lnTo>
                <a:lnTo>
                  <a:pt x="523" y="46"/>
                </a:lnTo>
                <a:lnTo>
                  <a:pt x="129" y="0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8" name=""/>
          <p:cNvSpPr/>
          <p:nvPr/>
        </p:nvSpPr>
        <p:spPr>
          <a:xfrm>
            <a:off x="4130640" y="1927080"/>
            <a:ext cx="1014480" cy="588960"/>
          </a:xfrm>
          <a:custGeom>
            <a:avLst/>
            <a:gdLst/>
            <a:ahLst/>
            <a:rect l="l" t="t" r="r" b="b"/>
            <a:pathLst>
              <a:path w="568" h="371">
                <a:moveTo>
                  <a:pt x="11" y="0"/>
                </a:moveTo>
                <a:lnTo>
                  <a:pt x="11" y="150"/>
                </a:lnTo>
                <a:lnTo>
                  <a:pt x="0" y="312"/>
                </a:lnTo>
                <a:lnTo>
                  <a:pt x="416" y="324"/>
                </a:lnTo>
                <a:lnTo>
                  <a:pt x="451" y="347"/>
                </a:lnTo>
                <a:lnTo>
                  <a:pt x="486" y="312"/>
                </a:lnTo>
                <a:lnTo>
                  <a:pt x="567" y="370"/>
                </a:lnTo>
                <a:lnTo>
                  <a:pt x="555" y="312"/>
                </a:lnTo>
                <a:lnTo>
                  <a:pt x="555" y="254"/>
                </a:lnTo>
                <a:lnTo>
                  <a:pt x="567" y="92"/>
                </a:lnTo>
                <a:lnTo>
                  <a:pt x="532" y="58"/>
                </a:lnTo>
                <a:lnTo>
                  <a:pt x="543" y="11"/>
                </a:lnTo>
                <a:lnTo>
                  <a:pt x="277" y="1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89" name=""/>
          <p:cNvSpPr/>
          <p:nvPr/>
        </p:nvSpPr>
        <p:spPr>
          <a:xfrm>
            <a:off x="4232160" y="3360600"/>
            <a:ext cx="1224000" cy="514440"/>
          </a:xfrm>
          <a:custGeom>
            <a:avLst/>
            <a:gdLst/>
            <a:ahLst/>
            <a:rect l="l" t="t" r="r" b="b"/>
            <a:pathLst>
              <a:path w="685" h="324">
                <a:moveTo>
                  <a:pt x="0" y="0"/>
                </a:moveTo>
                <a:lnTo>
                  <a:pt x="0" y="58"/>
                </a:lnTo>
                <a:lnTo>
                  <a:pt x="243" y="58"/>
                </a:lnTo>
                <a:lnTo>
                  <a:pt x="243" y="253"/>
                </a:lnTo>
                <a:lnTo>
                  <a:pt x="372" y="300"/>
                </a:lnTo>
                <a:lnTo>
                  <a:pt x="406" y="288"/>
                </a:lnTo>
                <a:lnTo>
                  <a:pt x="487" y="323"/>
                </a:lnTo>
                <a:lnTo>
                  <a:pt x="534" y="323"/>
                </a:lnTo>
                <a:lnTo>
                  <a:pt x="638" y="288"/>
                </a:lnTo>
                <a:lnTo>
                  <a:pt x="684" y="323"/>
                </a:lnTo>
                <a:lnTo>
                  <a:pt x="684" y="116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solidFill>
            <a:srgbClr val="095ba6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0" name=""/>
          <p:cNvSpPr/>
          <p:nvPr/>
        </p:nvSpPr>
        <p:spPr>
          <a:xfrm>
            <a:off x="5846760" y="1614600"/>
            <a:ext cx="787320" cy="295200"/>
          </a:xfrm>
          <a:custGeom>
            <a:avLst/>
            <a:gdLst/>
            <a:ahLst/>
            <a:rect l="l" t="t" r="r" b="b"/>
            <a:pathLst>
              <a:path w="441" h="186">
                <a:moveTo>
                  <a:pt x="0" y="104"/>
                </a:moveTo>
                <a:lnTo>
                  <a:pt x="104" y="0"/>
                </a:lnTo>
                <a:lnTo>
                  <a:pt x="81" y="35"/>
                </a:lnTo>
                <a:lnTo>
                  <a:pt x="93" y="58"/>
                </a:lnTo>
                <a:lnTo>
                  <a:pt x="127" y="35"/>
                </a:lnTo>
                <a:lnTo>
                  <a:pt x="197" y="58"/>
                </a:lnTo>
                <a:lnTo>
                  <a:pt x="220" y="35"/>
                </a:lnTo>
                <a:lnTo>
                  <a:pt x="312" y="23"/>
                </a:lnTo>
                <a:lnTo>
                  <a:pt x="324" y="58"/>
                </a:lnTo>
                <a:lnTo>
                  <a:pt x="359" y="47"/>
                </a:lnTo>
                <a:lnTo>
                  <a:pt x="428" y="81"/>
                </a:lnTo>
                <a:lnTo>
                  <a:pt x="440" y="93"/>
                </a:lnTo>
                <a:lnTo>
                  <a:pt x="359" y="116"/>
                </a:lnTo>
                <a:lnTo>
                  <a:pt x="336" y="104"/>
                </a:lnTo>
                <a:lnTo>
                  <a:pt x="301" y="104"/>
                </a:lnTo>
                <a:lnTo>
                  <a:pt x="255" y="127"/>
                </a:lnTo>
                <a:lnTo>
                  <a:pt x="243" y="127"/>
                </a:lnTo>
                <a:lnTo>
                  <a:pt x="220" y="116"/>
                </a:lnTo>
                <a:lnTo>
                  <a:pt x="197" y="185"/>
                </a:lnTo>
                <a:lnTo>
                  <a:pt x="174" y="185"/>
                </a:lnTo>
                <a:lnTo>
                  <a:pt x="162" y="151"/>
                </a:lnTo>
                <a:lnTo>
                  <a:pt x="104" y="139"/>
                </a:lnTo>
                <a:lnTo>
                  <a:pt x="69" y="127"/>
                </a:lnTo>
                <a:lnTo>
                  <a:pt x="23" y="127"/>
                </a:lnTo>
                <a:lnTo>
                  <a:pt x="0" y="104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1" name=""/>
          <p:cNvSpPr/>
          <p:nvPr/>
        </p:nvSpPr>
        <p:spPr>
          <a:xfrm>
            <a:off x="6384960" y="1814400"/>
            <a:ext cx="560520" cy="663840"/>
          </a:xfrm>
          <a:custGeom>
            <a:avLst/>
            <a:gdLst/>
            <a:ahLst/>
            <a:rect l="l" t="t" r="r" b="b"/>
            <a:pathLst>
              <a:path w="314" h="418">
                <a:moveTo>
                  <a:pt x="81" y="24"/>
                </a:moveTo>
                <a:lnTo>
                  <a:pt x="92" y="47"/>
                </a:lnTo>
                <a:lnTo>
                  <a:pt x="69" y="58"/>
                </a:lnTo>
                <a:lnTo>
                  <a:pt x="69" y="128"/>
                </a:lnTo>
                <a:lnTo>
                  <a:pt x="58" y="81"/>
                </a:lnTo>
                <a:lnTo>
                  <a:pt x="11" y="128"/>
                </a:lnTo>
                <a:lnTo>
                  <a:pt x="0" y="243"/>
                </a:lnTo>
                <a:lnTo>
                  <a:pt x="35" y="301"/>
                </a:lnTo>
                <a:lnTo>
                  <a:pt x="35" y="336"/>
                </a:lnTo>
                <a:lnTo>
                  <a:pt x="35" y="359"/>
                </a:lnTo>
                <a:lnTo>
                  <a:pt x="35" y="382"/>
                </a:lnTo>
                <a:lnTo>
                  <a:pt x="23" y="417"/>
                </a:lnTo>
                <a:lnTo>
                  <a:pt x="150" y="417"/>
                </a:lnTo>
                <a:lnTo>
                  <a:pt x="313" y="394"/>
                </a:lnTo>
                <a:lnTo>
                  <a:pt x="279" y="394"/>
                </a:lnTo>
                <a:lnTo>
                  <a:pt x="267" y="371"/>
                </a:lnTo>
                <a:lnTo>
                  <a:pt x="290" y="347"/>
                </a:lnTo>
                <a:lnTo>
                  <a:pt x="290" y="324"/>
                </a:lnTo>
                <a:lnTo>
                  <a:pt x="279" y="301"/>
                </a:lnTo>
                <a:lnTo>
                  <a:pt x="290" y="290"/>
                </a:lnTo>
                <a:lnTo>
                  <a:pt x="313" y="290"/>
                </a:lnTo>
                <a:lnTo>
                  <a:pt x="302" y="232"/>
                </a:lnTo>
                <a:lnTo>
                  <a:pt x="302" y="197"/>
                </a:lnTo>
                <a:lnTo>
                  <a:pt x="290" y="174"/>
                </a:lnTo>
                <a:lnTo>
                  <a:pt x="279" y="162"/>
                </a:lnTo>
                <a:lnTo>
                  <a:pt x="255" y="162"/>
                </a:lnTo>
                <a:lnTo>
                  <a:pt x="232" y="162"/>
                </a:lnTo>
                <a:lnTo>
                  <a:pt x="221" y="186"/>
                </a:lnTo>
                <a:lnTo>
                  <a:pt x="198" y="197"/>
                </a:lnTo>
                <a:lnTo>
                  <a:pt x="186" y="197"/>
                </a:lnTo>
                <a:lnTo>
                  <a:pt x="186" y="186"/>
                </a:lnTo>
                <a:lnTo>
                  <a:pt x="186" y="174"/>
                </a:lnTo>
                <a:lnTo>
                  <a:pt x="198" y="162"/>
                </a:lnTo>
                <a:lnTo>
                  <a:pt x="209" y="162"/>
                </a:lnTo>
                <a:lnTo>
                  <a:pt x="209" y="139"/>
                </a:lnTo>
                <a:lnTo>
                  <a:pt x="232" y="128"/>
                </a:lnTo>
                <a:lnTo>
                  <a:pt x="209" y="70"/>
                </a:lnTo>
                <a:lnTo>
                  <a:pt x="209" y="47"/>
                </a:lnTo>
                <a:lnTo>
                  <a:pt x="174" y="35"/>
                </a:lnTo>
                <a:lnTo>
                  <a:pt x="116" y="0"/>
                </a:lnTo>
                <a:lnTo>
                  <a:pt x="81" y="24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2" name=""/>
          <p:cNvSpPr/>
          <p:nvPr/>
        </p:nvSpPr>
        <p:spPr>
          <a:xfrm>
            <a:off x="5784840" y="2405160"/>
            <a:ext cx="601560" cy="882720"/>
          </a:xfrm>
          <a:custGeom>
            <a:avLst/>
            <a:gdLst/>
            <a:ahLst/>
            <a:rect l="l" t="t" r="r" b="b"/>
            <a:pathLst>
              <a:path w="337" h="556">
                <a:moveTo>
                  <a:pt x="58" y="34"/>
                </a:moveTo>
                <a:lnTo>
                  <a:pt x="255" y="0"/>
                </a:lnTo>
                <a:lnTo>
                  <a:pt x="290" y="69"/>
                </a:lnTo>
                <a:lnTo>
                  <a:pt x="324" y="347"/>
                </a:lnTo>
                <a:lnTo>
                  <a:pt x="336" y="393"/>
                </a:lnTo>
                <a:lnTo>
                  <a:pt x="301" y="462"/>
                </a:lnTo>
                <a:lnTo>
                  <a:pt x="301" y="520"/>
                </a:lnTo>
                <a:lnTo>
                  <a:pt x="266" y="508"/>
                </a:lnTo>
                <a:lnTo>
                  <a:pt x="278" y="555"/>
                </a:lnTo>
                <a:lnTo>
                  <a:pt x="232" y="532"/>
                </a:lnTo>
                <a:lnTo>
                  <a:pt x="220" y="543"/>
                </a:lnTo>
                <a:lnTo>
                  <a:pt x="185" y="543"/>
                </a:lnTo>
                <a:lnTo>
                  <a:pt x="174" y="474"/>
                </a:lnTo>
                <a:lnTo>
                  <a:pt x="128" y="451"/>
                </a:lnTo>
                <a:lnTo>
                  <a:pt x="128" y="381"/>
                </a:lnTo>
                <a:lnTo>
                  <a:pt x="93" y="393"/>
                </a:lnTo>
                <a:lnTo>
                  <a:pt x="70" y="335"/>
                </a:lnTo>
                <a:lnTo>
                  <a:pt x="0" y="277"/>
                </a:lnTo>
                <a:lnTo>
                  <a:pt x="47" y="185"/>
                </a:lnTo>
                <a:lnTo>
                  <a:pt x="35" y="138"/>
                </a:lnTo>
                <a:lnTo>
                  <a:pt x="93" y="127"/>
                </a:lnTo>
                <a:lnTo>
                  <a:pt x="93" y="69"/>
                </a:lnTo>
                <a:lnTo>
                  <a:pt x="58" y="34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3" name=""/>
          <p:cNvSpPr/>
          <p:nvPr/>
        </p:nvSpPr>
        <p:spPr>
          <a:xfrm>
            <a:off x="6114960" y="2879640"/>
            <a:ext cx="1057320" cy="519120"/>
          </a:xfrm>
          <a:custGeom>
            <a:avLst/>
            <a:gdLst/>
            <a:ahLst/>
            <a:rect l="l" t="t" r="r" b="b"/>
            <a:pathLst>
              <a:path w="592" h="327">
                <a:moveTo>
                  <a:pt x="0" y="326"/>
                </a:moveTo>
                <a:lnTo>
                  <a:pt x="151" y="303"/>
                </a:lnTo>
                <a:lnTo>
                  <a:pt x="151" y="291"/>
                </a:lnTo>
                <a:lnTo>
                  <a:pt x="499" y="245"/>
                </a:lnTo>
                <a:lnTo>
                  <a:pt x="499" y="221"/>
                </a:lnTo>
                <a:lnTo>
                  <a:pt x="545" y="198"/>
                </a:lnTo>
                <a:lnTo>
                  <a:pt x="557" y="175"/>
                </a:lnTo>
                <a:lnTo>
                  <a:pt x="580" y="163"/>
                </a:lnTo>
                <a:lnTo>
                  <a:pt x="591" y="128"/>
                </a:lnTo>
                <a:lnTo>
                  <a:pt x="545" y="94"/>
                </a:lnTo>
                <a:lnTo>
                  <a:pt x="534" y="35"/>
                </a:lnTo>
                <a:lnTo>
                  <a:pt x="499" y="12"/>
                </a:lnTo>
                <a:lnTo>
                  <a:pt x="418" y="23"/>
                </a:lnTo>
                <a:lnTo>
                  <a:pt x="383" y="0"/>
                </a:lnTo>
                <a:lnTo>
                  <a:pt x="349" y="0"/>
                </a:lnTo>
                <a:lnTo>
                  <a:pt x="360" y="35"/>
                </a:lnTo>
                <a:lnTo>
                  <a:pt x="314" y="58"/>
                </a:lnTo>
                <a:lnTo>
                  <a:pt x="279" y="140"/>
                </a:lnTo>
                <a:lnTo>
                  <a:pt x="232" y="128"/>
                </a:lnTo>
                <a:lnTo>
                  <a:pt x="186" y="152"/>
                </a:lnTo>
                <a:lnTo>
                  <a:pt x="116" y="163"/>
                </a:lnTo>
                <a:lnTo>
                  <a:pt x="116" y="209"/>
                </a:lnTo>
                <a:lnTo>
                  <a:pt x="81" y="209"/>
                </a:lnTo>
                <a:lnTo>
                  <a:pt x="81" y="257"/>
                </a:lnTo>
                <a:lnTo>
                  <a:pt x="47" y="233"/>
                </a:lnTo>
                <a:lnTo>
                  <a:pt x="35" y="245"/>
                </a:lnTo>
                <a:lnTo>
                  <a:pt x="47" y="268"/>
                </a:lnTo>
                <a:lnTo>
                  <a:pt x="12" y="303"/>
                </a:lnTo>
                <a:lnTo>
                  <a:pt x="0" y="326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4" name=""/>
          <p:cNvSpPr/>
          <p:nvPr/>
        </p:nvSpPr>
        <p:spPr>
          <a:xfrm>
            <a:off x="6404040" y="3544920"/>
            <a:ext cx="563400" cy="771480"/>
          </a:xfrm>
          <a:custGeom>
            <a:avLst/>
            <a:gdLst/>
            <a:ahLst/>
            <a:rect l="l" t="t" r="r" b="b"/>
            <a:pathLst>
              <a:path w="315" h="486">
                <a:moveTo>
                  <a:pt x="0" y="23"/>
                </a:moveTo>
                <a:lnTo>
                  <a:pt x="198" y="0"/>
                </a:lnTo>
                <a:lnTo>
                  <a:pt x="268" y="219"/>
                </a:lnTo>
                <a:lnTo>
                  <a:pt x="314" y="266"/>
                </a:lnTo>
                <a:lnTo>
                  <a:pt x="279" y="323"/>
                </a:lnTo>
                <a:lnTo>
                  <a:pt x="314" y="393"/>
                </a:lnTo>
                <a:lnTo>
                  <a:pt x="105" y="416"/>
                </a:lnTo>
                <a:lnTo>
                  <a:pt x="105" y="462"/>
                </a:lnTo>
                <a:lnTo>
                  <a:pt x="81" y="485"/>
                </a:lnTo>
                <a:lnTo>
                  <a:pt x="58" y="416"/>
                </a:lnTo>
                <a:lnTo>
                  <a:pt x="35" y="474"/>
                </a:lnTo>
                <a:lnTo>
                  <a:pt x="12" y="462"/>
                </a:lnTo>
                <a:lnTo>
                  <a:pt x="0" y="416"/>
                </a:lnTo>
                <a:lnTo>
                  <a:pt x="0" y="358"/>
                </a:lnTo>
                <a:lnTo>
                  <a:pt x="0" y="23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5" name=""/>
          <p:cNvSpPr/>
          <p:nvPr/>
        </p:nvSpPr>
        <p:spPr>
          <a:xfrm>
            <a:off x="6576840" y="4095720"/>
            <a:ext cx="1365480" cy="919080"/>
          </a:xfrm>
          <a:custGeom>
            <a:avLst/>
            <a:gdLst/>
            <a:ahLst/>
            <a:rect l="l" t="t" r="r" b="b"/>
            <a:pathLst>
              <a:path w="764" h="579">
                <a:moveTo>
                  <a:pt x="0" y="62"/>
                </a:moveTo>
                <a:lnTo>
                  <a:pt x="199" y="45"/>
                </a:lnTo>
                <a:lnTo>
                  <a:pt x="223" y="85"/>
                </a:lnTo>
                <a:lnTo>
                  <a:pt x="448" y="41"/>
                </a:lnTo>
                <a:lnTo>
                  <a:pt x="483" y="67"/>
                </a:lnTo>
                <a:lnTo>
                  <a:pt x="482" y="14"/>
                </a:lnTo>
                <a:lnTo>
                  <a:pt x="482" y="1"/>
                </a:lnTo>
                <a:lnTo>
                  <a:pt x="529" y="0"/>
                </a:lnTo>
                <a:lnTo>
                  <a:pt x="578" y="92"/>
                </a:lnTo>
                <a:lnTo>
                  <a:pt x="652" y="208"/>
                </a:lnTo>
                <a:lnTo>
                  <a:pt x="688" y="314"/>
                </a:lnTo>
                <a:lnTo>
                  <a:pt x="748" y="392"/>
                </a:lnTo>
                <a:lnTo>
                  <a:pt x="763" y="497"/>
                </a:lnTo>
                <a:lnTo>
                  <a:pt x="740" y="550"/>
                </a:lnTo>
                <a:lnTo>
                  <a:pt x="658" y="578"/>
                </a:lnTo>
                <a:lnTo>
                  <a:pt x="645" y="551"/>
                </a:lnTo>
                <a:lnTo>
                  <a:pt x="597" y="512"/>
                </a:lnTo>
                <a:lnTo>
                  <a:pt x="573" y="475"/>
                </a:lnTo>
                <a:lnTo>
                  <a:pt x="561" y="461"/>
                </a:lnTo>
                <a:lnTo>
                  <a:pt x="549" y="421"/>
                </a:lnTo>
                <a:lnTo>
                  <a:pt x="537" y="435"/>
                </a:lnTo>
                <a:lnTo>
                  <a:pt x="489" y="383"/>
                </a:lnTo>
                <a:lnTo>
                  <a:pt x="500" y="343"/>
                </a:lnTo>
                <a:lnTo>
                  <a:pt x="487" y="317"/>
                </a:lnTo>
                <a:lnTo>
                  <a:pt x="475" y="317"/>
                </a:lnTo>
                <a:lnTo>
                  <a:pt x="476" y="343"/>
                </a:lnTo>
                <a:lnTo>
                  <a:pt x="464" y="318"/>
                </a:lnTo>
                <a:lnTo>
                  <a:pt x="463" y="239"/>
                </a:lnTo>
                <a:lnTo>
                  <a:pt x="439" y="186"/>
                </a:lnTo>
                <a:lnTo>
                  <a:pt x="365" y="147"/>
                </a:lnTo>
                <a:lnTo>
                  <a:pt x="330" y="109"/>
                </a:lnTo>
                <a:lnTo>
                  <a:pt x="283" y="97"/>
                </a:lnTo>
                <a:lnTo>
                  <a:pt x="272" y="123"/>
                </a:lnTo>
                <a:lnTo>
                  <a:pt x="212" y="150"/>
                </a:lnTo>
                <a:lnTo>
                  <a:pt x="177" y="125"/>
                </a:lnTo>
                <a:lnTo>
                  <a:pt x="166" y="99"/>
                </a:lnTo>
                <a:lnTo>
                  <a:pt x="47" y="127"/>
                </a:lnTo>
                <a:lnTo>
                  <a:pt x="24" y="114"/>
                </a:lnTo>
                <a:lnTo>
                  <a:pt x="1" y="128"/>
                </a:lnTo>
                <a:lnTo>
                  <a:pt x="0" y="62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6" name=""/>
          <p:cNvSpPr/>
          <p:nvPr/>
        </p:nvSpPr>
        <p:spPr>
          <a:xfrm>
            <a:off x="7213680" y="2201760"/>
            <a:ext cx="806400" cy="478080"/>
          </a:xfrm>
          <a:custGeom>
            <a:avLst/>
            <a:gdLst/>
            <a:ahLst/>
            <a:rect l="l" t="t" r="r" b="b"/>
            <a:pathLst>
              <a:path w="452" h="301">
                <a:moveTo>
                  <a:pt x="34" y="47"/>
                </a:moveTo>
                <a:lnTo>
                  <a:pt x="0" y="81"/>
                </a:lnTo>
                <a:lnTo>
                  <a:pt x="23" y="231"/>
                </a:lnTo>
                <a:lnTo>
                  <a:pt x="34" y="300"/>
                </a:lnTo>
                <a:lnTo>
                  <a:pt x="115" y="288"/>
                </a:lnTo>
                <a:lnTo>
                  <a:pt x="405" y="231"/>
                </a:lnTo>
                <a:lnTo>
                  <a:pt x="428" y="231"/>
                </a:lnTo>
                <a:lnTo>
                  <a:pt x="451" y="161"/>
                </a:lnTo>
                <a:lnTo>
                  <a:pt x="416" y="128"/>
                </a:lnTo>
                <a:lnTo>
                  <a:pt x="439" y="35"/>
                </a:lnTo>
                <a:lnTo>
                  <a:pt x="405" y="23"/>
                </a:lnTo>
                <a:lnTo>
                  <a:pt x="405" y="12"/>
                </a:lnTo>
                <a:lnTo>
                  <a:pt x="381" y="0"/>
                </a:lnTo>
                <a:lnTo>
                  <a:pt x="57" y="58"/>
                </a:lnTo>
                <a:lnTo>
                  <a:pt x="34" y="47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7" name=""/>
          <p:cNvSpPr/>
          <p:nvPr/>
        </p:nvSpPr>
        <p:spPr>
          <a:xfrm>
            <a:off x="7956720" y="2257560"/>
            <a:ext cx="209520" cy="368280"/>
          </a:xfrm>
          <a:custGeom>
            <a:avLst/>
            <a:gdLst/>
            <a:ahLst/>
            <a:rect l="l" t="t" r="r" b="b"/>
            <a:pathLst>
              <a:path w="117" h="232">
                <a:moveTo>
                  <a:pt x="12" y="0"/>
                </a:moveTo>
                <a:lnTo>
                  <a:pt x="46" y="0"/>
                </a:lnTo>
                <a:lnTo>
                  <a:pt x="104" y="35"/>
                </a:lnTo>
                <a:lnTo>
                  <a:pt x="93" y="58"/>
                </a:lnTo>
                <a:lnTo>
                  <a:pt x="116" y="81"/>
                </a:lnTo>
                <a:lnTo>
                  <a:pt x="116" y="197"/>
                </a:lnTo>
                <a:lnTo>
                  <a:pt x="93" y="231"/>
                </a:lnTo>
                <a:lnTo>
                  <a:pt x="70" y="220"/>
                </a:lnTo>
                <a:lnTo>
                  <a:pt x="46" y="220"/>
                </a:lnTo>
                <a:lnTo>
                  <a:pt x="12" y="197"/>
                </a:lnTo>
                <a:lnTo>
                  <a:pt x="35" y="127"/>
                </a:lnTo>
                <a:lnTo>
                  <a:pt x="0" y="93"/>
                </a:lnTo>
                <a:lnTo>
                  <a:pt x="12" y="0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8" name=""/>
          <p:cNvSpPr/>
          <p:nvPr/>
        </p:nvSpPr>
        <p:spPr>
          <a:xfrm>
            <a:off x="7273800" y="1666800"/>
            <a:ext cx="912960" cy="647640"/>
          </a:xfrm>
          <a:custGeom>
            <a:avLst/>
            <a:gdLst/>
            <a:ahLst/>
            <a:rect l="l" t="t" r="r" b="b"/>
            <a:pathLst>
              <a:path w="511" h="408">
                <a:moveTo>
                  <a:pt x="47" y="267"/>
                </a:moveTo>
                <a:lnTo>
                  <a:pt x="93" y="244"/>
                </a:lnTo>
                <a:lnTo>
                  <a:pt x="151" y="244"/>
                </a:lnTo>
                <a:lnTo>
                  <a:pt x="174" y="221"/>
                </a:lnTo>
                <a:lnTo>
                  <a:pt x="197" y="221"/>
                </a:lnTo>
                <a:lnTo>
                  <a:pt x="209" y="198"/>
                </a:lnTo>
                <a:lnTo>
                  <a:pt x="233" y="186"/>
                </a:lnTo>
                <a:lnTo>
                  <a:pt x="220" y="140"/>
                </a:lnTo>
                <a:lnTo>
                  <a:pt x="209" y="128"/>
                </a:lnTo>
                <a:lnTo>
                  <a:pt x="233" y="92"/>
                </a:lnTo>
                <a:lnTo>
                  <a:pt x="243" y="92"/>
                </a:lnTo>
                <a:lnTo>
                  <a:pt x="314" y="23"/>
                </a:lnTo>
                <a:lnTo>
                  <a:pt x="395" y="0"/>
                </a:lnTo>
                <a:lnTo>
                  <a:pt x="406" y="69"/>
                </a:lnTo>
                <a:lnTo>
                  <a:pt x="418" y="58"/>
                </a:lnTo>
                <a:lnTo>
                  <a:pt x="441" y="81"/>
                </a:lnTo>
                <a:lnTo>
                  <a:pt x="441" y="151"/>
                </a:lnTo>
                <a:lnTo>
                  <a:pt x="464" y="209"/>
                </a:lnTo>
                <a:lnTo>
                  <a:pt x="476" y="290"/>
                </a:lnTo>
                <a:lnTo>
                  <a:pt x="476" y="360"/>
                </a:lnTo>
                <a:lnTo>
                  <a:pt x="510" y="372"/>
                </a:lnTo>
                <a:lnTo>
                  <a:pt x="487" y="407"/>
                </a:lnTo>
                <a:lnTo>
                  <a:pt x="429" y="372"/>
                </a:lnTo>
                <a:lnTo>
                  <a:pt x="395" y="372"/>
                </a:lnTo>
                <a:lnTo>
                  <a:pt x="372" y="360"/>
                </a:lnTo>
                <a:lnTo>
                  <a:pt x="372" y="349"/>
                </a:lnTo>
                <a:lnTo>
                  <a:pt x="348" y="337"/>
                </a:lnTo>
                <a:lnTo>
                  <a:pt x="12" y="395"/>
                </a:lnTo>
                <a:lnTo>
                  <a:pt x="0" y="384"/>
                </a:lnTo>
                <a:lnTo>
                  <a:pt x="58" y="303"/>
                </a:lnTo>
                <a:lnTo>
                  <a:pt x="47" y="267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9" name=""/>
          <p:cNvSpPr/>
          <p:nvPr/>
        </p:nvSpPr>
        <p:spPr>
          <a:xfrm>
            <a:off x="7977240" y="1630440"/>
            <a:ext cx="252360" cy="388800"/>
          </a:xfrm>
          <a:custGeom>
            <a:avLst/>
            <a:gdLst/>
            <a:ahLst/>
            <a:rect l="l" t="t" r="r" b="b"/>
            <a:pathLst>
              <a:path w="141" h="245">
                <a:moveTo>
                  <a:pt x="0" y="23"/>
                </a:moveTo>
                <a:lnTo>
                  <a:pt x="105" y="0"/>
                </a:lnTo>
                <a:lnTo>
                  <a:pt x="140" y="58"/>
                </a:lnTo>
                <a:lnTo>
                  <a:pt x="116" y="81"/>
                </a:lnTo>
                <a:lnTo>
                  <a:pt x="128" y="232"/>
                </a:lnTo>
                <a:lnTo>
                  <a:pt x="69" y="244"/>
                </a:lnTo>
                <a:lnTo>
                  <a:pt x="46" y="186"/>
                </a:lnTo>
                <a:lnTo>
                  <a:pt x="34" y="104"/>
                </a:lnTo>
                <a:lnTo>
                  <a:pt x="11" y="81"/>
                </a:lnTo>
                <a:lnTo>
                  <a:pt x="0" y="23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0" name=""/>
          <p:cNvSpPr/>
          <p:nvPr/>
        </p:nvSpPr>
        <p:spPr>
          <a:xfrm>
            <a:off x="8099280" y="1927080"/>
            <a:ext cx="520920" cy="203400"/>
          </a:xfrm>
          <a:custGeom>
            <a:avLst/>
            <a:gdLst/>
            <a:ahLst/>
            <a:rect l="l" t="t" r="r" b="b"/>
            <a:pathLst>
              <a:path w="292" h="128">
                <a:moveTo>
                  <a:pt x="0" y="58"/>
                </a:moveTo>
                <a:lnTo>
                  <a:pt x="140" y="23"/>
                </a:lnTo>
                <a:lnTo>
                  <a:pt x="163" y="23"/>
                </a:lnTo>
                <a:lnTo>
                  <a:pt x="175" y="0"/>
                </a:lnTo>
                <a:lnTo>
                  <a:pt x="198" y="11"/>
                </a:lnTo>
                <a:lnTo>
                  <a:pt x="175" y="46"/>
                </a:lnTo>
                <a:lnTo>
                  <a:pt x="209" y="46"/>
                </a:lnTo>
                <a:lnTo>
                  <a:pt x="222" y="69"/>
                </a:lnTo>
                <a:lnTo>
                  <a:pt x="245" y="81"/>
                </a:lnTo>
                <a:lnTo>
                  <a:pt x="257" y="69"/>
                </a:lnTo>
                <a:lnTo>
                  <a:pt x="257" y="58"/>
                </a:lnTo>
                <a:lnTo>
                  <a:pt x="234" y="35"/>
                </a:lnTo>
                <a:lnTo>
                  <a:pt x="257" y="35"/>
                </a:lnTo>
                <a:lnTo>
                  <a:pt x="291" y="81"/>
                </a:lnTo>
                <a:lnTo>
                  <a:pt x="257" y="104"/>
                </a:lnTo>
                <a:lnTo>
                  <a:pt x="222" y="92"/>
                </a:lnTo>
                <a:lnTo>
                  <a:pt x="198" y="127"/>
                </a:lnTo>
                <a:lnTo>
                  <a:pt x="152" y="92"/>
                </a:lnTo>
                <a:lnTo>
                  <a:pt x="12" y="127"/>
                </a:lnTo>
                <a:lnTo>
                  <a:pt x="0" y="58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1" name=""/>
          <p:cNvSpPr/>
          <p:nvPr/>
        </p:nvSpPr>
        <p:spPr>
          <a:xfrm>
            <a:off x="4148280" y="1447920"/>
            <a:ext cx="977760" cy="500040"/>
          </a:xfrm>
          <a:custGeom>
            <a:avLst/>
            <a:gdLst/>
            <a:ahLst/>
            <a:rect l="l" t="t" r="r" b="b"/>
            <a:pathLst>
              <a:path w="547" h="315">
                <a:moveTo>
                  <a:pt x="0" y="0"/>
                </a:moveTo>
                <a:lnTo>
                  <a:pt x="453" y="12"/>
                </a:lnTo>
                <a:lnTo>
                  <a:pt x="488" y="105"/>
                </a:lnTo>
                <a:lnTo>
                  <a:pt x="523" y="175"/>
                </a:lnTo>
                <a:lnTo>
                  <a:pt x="546" y="291"/>
                </a:lnTo>
                <a:lnTo>
                  <a:pt x="534" y="314"/>
                </a:lnTo>
                <a:lnTo>
                  <a:pt x="360" y="314"/>
                </a:lnTo>
                <a:lnTo>
                  <a:pt x="0" y="3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2" name=""/>
          <p:cNvSpPr/>
          <p:nvPr/>
        </p:nvSpPr>
        <p:spPr>
          <a:xfrm>
            <a:off x="4375080" y="2879640"/>
            <a:ext cx="1062000" cy="482760"/>
          </a:xfrm>
          <a:custGeom>
            <a:avLst/>
            <a:gdLst/>
            <a:ahLst/>
            <a:rect l="l" t="t" r="r" b="b"/>
            <a:pathLst>
              <a:path w="594" h="304">
                <a:moveTo>
                  <a:pt x="0" y="0"/>
                </a:moveTo>
                <a:lnTo>
                  <a:pt x="0" y="175"/>
                </a:lnTo>
                <a:lnTo>
                  <a:pt x="0" y="303"/>
                </a:lnTo>
                <a:lnTo>
                  <a:pt x="593" y="303"/>
                </a:lnTo>
                <a:lnTo>
                  <a:pt x="581" y="152"/>
                </a:lnTo>
                <a:lnTo>
                  <a:pt x="581" y="94"/>
                </a:lnTo>
                <a:lnTo>
                  <a:pt x="535" y="47"/>
                </a:lnTo>
                <a:lnTo>
                  <a:pt x="546" y="23"/>
                </a:lnTo>
                <a:lnTo>
                  <a:pt x="523" y="0"/>
                </a:lnTo>
                <a:lnTo>
                  <a:pt x="25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3" name=""/>
          <p:cNvSpPr/>
          <p:nvPr/>
        </p:nvSpPr>
        <p:spPr>
          <a:xfrm>
            <a:off x="1501920" y="1614600"/>
            <a:ext cx="1139760" cy="772920"/>
          </a:xfrm>
          <a:custGeom>
            <a:avLst/>
            <a:gdLst/>
            <a:ahLst/>
            <a:rect l="l" t="t" r="r" b="b"/>
            <a:pathLst>
              <a:path w="638" h="487">
                <a:moveTo>
                  <a:pt x="139" y="0"/>
                </a:moveTo>
                <a:lnTo>
                  <a:pt x="116" y="12"/>
                </a:lnTo>
                <a:lnTo>
                  <a:pt x="104" y="58"/>
                </a:lnTo>
                <a:lnTo>
                  <a:pt x="93" y="93"/>
                </a:lnTo>
                <a:lnTo>
                  <a:pt x="93" y="116"/>
                </a:lnTo>
                <a:lnTo>
                  <a:pt x="81" y="151"/>
                </a:lnTo>
                <a:lnTo>
                  <a:pt x="70" y="185"/>
                </a:lnTo>
                <a:lnTo>
                  <a:pt x="46" y="220"/>
                </a:lnTo>
                <a:lnTo>
                  <a:pt x="23" y="255"/>
                </a:lnTo>
                <a:lnTo>
                  <a:pt x="0" y="301"/>
                </a:lnTo>
                <a:lnTo>
                  <a:pt x="0" y="382"/>
                </a:lnTo>
                <a:lnTo>
                  <a:pt x="359" y="451"/>
                </a:lnTo>
                <a:lnTo>
                  <a:pt x="521" y="486"/>
                </a:lnTo>
                <a:lnTo>
                  <a:pt x="556" y="324"/>
                </a:lnTo>
                <a:lnTo>
                  <a:pt x="579" y="301"/>
                </a:lnTo>
                <a:lnTo>
                  <a:pt x="567" y="266"/>
                </a:lnTo>
                <a:lnTo>
                  <a:pt x="567" y="232"/>
                </a:lnTo>
                <a:lnTo>
                  <a:pt x="637" y="162"/>
                </a:lnTo>
                <a:lnTo>
                  <a:pt x="590" y="104"/>
                </a:lnTo>
                <a:lnTo>
                  <a:pt x="394" y="58"/>
                </a:lnTo>
                <a:lnTo>
                  <a:pt x="370" y="81"/>
                </a:lnTo>
                <a:lnTo>
                  <a:pt x="336" y="47"/>
                </a:lnTo>
                <a:lnTo>
                  <a:pt x="301" y="81"/>
                </a:lnTo>
                <a:lnTo>
                  <a:pt x="266" y="47"/>
                </a:lnTo>
                <a:lnTo>
                  <a:pt x="185" y="58"/>
                </a:lnTo>
                <a:lnTo>
                  <a:pt x="197" y="0"/>
                </a:lnTo>
                <a:lnTo>
                  <a:pt x="139" y="0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4" name=""/>
          <p:cNvSpPr/>
          <p:nvPr/>
        </p:nvSpPr>
        <p:spPr>
          <a:xfrm>
            <a:off x="1709640" y="1173240"/>
            <a:ext cx="932040" cy="609480"/>
          </a:xfrm>
          <a:custGeom>
            <a:avLst/>
            <a:gdLst/>
            <a:ahLst/>
            <a:rect l="l" t="t" r="r" b="b"/>
            <a:pathLst>
              <a:path w="522" h="384">
                <a:moveTo>
                  <a:pt x="139" y="0"/>
                </a:moveTo>
                <a:lnTo>
                  <a:pt x="243" y="34"/>
                </a:lnTo>
                <a:lnTo>
                  <a:pt x="324" y="58"/>
                </a:lnTo>
                <a:lnTo>
                  <a:pt x="359" y="58"/>
                </a:lnTo>
                <a:lnTo>
                  <a:pt x="405" y="69"/>
                </a:lnTo>
                <a:lnTo>
                  <a:pt x="451" y="81"/>
                </a:lnTo>
                <a:lnTo>
                  <a:pt x="521" y="92"/>
                </a:lnTo>
                <a:lnTo>
                  <a:pt x="474" y="383"/>
                </a:lnTo>
                <a:lnTo>
                  <a:pt x="278" y="337"/>
                </a:lnTo>
                <a:lnTo>
                  <a:pt x="254" y="360"/>
                </a:lnTo>
                <a:lnTo>
                  <a:pt x="220" y="337"/>
                </a:lnTo>
                <a:lnTo>
                  <a:pt x="185" y="360"/>
                </a:lnTo>
                <a:lnTo>
                  <a:pt x="150" y="337"/>
                </a:lnTo>
                <a:lnTo>
                  <a:pt x="69" y="337"/>
                </a:lnTo>
                <a:lnTo>
                  <a:pt x="81" y="278"/>
                </a:lnTo>
                <a:lnTo>
                  <a:pt x="23" y="278"/>
                </a:lnTo>
                <a:lnTo>
                  <a:pt x="23" y="255"/>
                </a:lnTo>
                <a:lnTo>
                  <a:pt x="35" y="220"/>
                </a:lnTo>
                <a:lnTo>
                  <a:pt x="11" y="197"/>
                </a:lnTo>
                <a:lnTo>
                  <a:pt x="11" y="128"/>
                </a:lnTo>
                <a:lnTo>
                  <a:pt x="0" y="69"/>
                </a:lnTo>
                <a:lnTo>
                  <a:pt x="11" y="46"/>
                </a:lnTo>
                <a:lnTo>
                  <a:pt x="35" y="58"/>
                </a:lnTo>
                <a:lnTo>
                  <a:pt x="69" y="81"/>
                </a:lnTo>
                <a:lnTo>
                  <a:pt x="116" y="92"/>
                </a:lnTo>
                <a:lnTo>
                  <a:pt x="127" y="116"/>
                </a:lnTo>
                <a:lnTo>
                  <a:pt x="104" y="116"/>
                </a:lnTo>
                <a:lnTo>
                  <a:pt x="104" y="139"/>
                </a:lnTo>
                <a:lnTo>
                  <a:pt x="116" y="151"/>
                </a:lnTo>
                <a:lnTo>
                  <a:pt x="127" y="174"/>
                </a:lnTo>
                <a:lnTo>
                  <a:pt x="92" y="186"/>
                </a:lnTo>
                <a:lnTo>
                  <a:pt x="92" y="209"/>
                </a:lnTo>
                <a:lnTo>
                  <a:pt x="127" y="209"/>
                </a:lnTo>
                <a:lnTo>
                  <a:pt x="139" y="163"/>
                </a:lnTo>
                <a:lnTo>
                  <a:pt x="162" y="139"/>
                </a:lnTo>
                <a:lnTo>
                  <a:pt x="127" y="69"/>
                </a:lnTo>
                <a:lnTo>
                  <a:pt x="150" y="58"/>
                </a:lnTo>
                <a:lnTo>
                  <a:pt x="139" y="0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5" name=""/>
          <p:cNvSpPr/>
          <p:nvPr/>
        </p:nvSpPr>
        <p:spPr>
          <a:xfrm>
            <a:off x="2681280" y="2459160"/>
            <a:ext cx="766800" cy="866520"/>
          </a:xfrm>
          <a:custGeom>
            <a:avLst/>
            <a:gdLst/>
            <a:ahLst/>
            <a:rect l="l" t="t" r="r" b="b"/>
            <a:pathLst>
              <a:path w="430" h="546">
                <a:moveTo>
                  <a:pt x="81" y="0"/>
                </a:moveTo>
                <a:lnTo>
                  <a:pt x="290" y="23"/>
                </a:lnTo>
                <a:lnTo>
                  <a:pt x="278" y="127"/>
                </a:lnTo>
                <a:lnTo>
                  <a:pt x="429" y="139"/>
                </a:lnTo>
                <a:lnTo>
                  <a:pt x="394" y="545"/>
                </a:lnTo>
                <a:lnTo>
                  <a:pt x="0" y="510"/>
                </a:lnTo>
                <a:lnTo>
                  <a:pt x="46" y="243"/>
                </a:lnTo>
                <a:lnTo>
                  <a:pt x="81" y="0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6" name=""/>
          <p:cNvSpPr/>
          <p:nvPr/>
        </p:nvSpPr>
        <p:spPr>
          <a:xfrm>
            <a:off x="3176640" y="2017800"/>
            <a:ext cx="974520" cy="717480"/>
          </a:xfrm>
          <a:custGeom>
            <a:avLst/>
            <a:gdLst/>
            <a:ahLst/>
            <a:rect l="l" t="t" r="r" b="b"/>
            <a:pathLst>
              <a:path w="545" h="452">
                <a:moveTo>
                  <a:pt x="47" y="0"/>
                </a:moveTo>
                <a:lnTo>
                  <a:pt x="35" y="173"/>
                </a:lnTo>
                <a:lnTo>
                  <a:pt x="0" y="404"/>
                </a:lnTo>
                <a:lnTo>
                  <a:pt x="162" y="416"/>
                </a:lnTo>
                <a:lnTo>
                  <a:pt x="533" y="451"/>
                </a:lnTo>
                <a:lnTo>
                  <a:pt x="544" y="46"/>
                </a:lnTo>
                <a:lnTo>
                  <a:pt x="47" y="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7" name=""/>
          <p:cNvSpPr/>
          <p:nvPr/>
        </p:nvSpPr>
        <p:spPr>
          <a:xfrm>
            <a:off x="3367080" y="2678040"/>
            <a:ext cx="1031760" cy="684360"/>
          </a:xfrm>
          <a:custGeom>
            <a:avLst/>
            <a:gdLst/>
            <a:ahLst/>
            <a:rect l="l" t="t" r="r" b="b"/>
            <a:pathLst>
              <a:path w="578" h="431">
                <a:moveTo>
                  <a:pt x="57" y="0"/>
                </a:moveTo>
                <a:lnTo>
                  <a:pt x="23" y="255"/>
                </a:lnTo>
                <a:lnTo>
                  <a:pt x="0" y="407"/>
                </a:lnTo>
                <a:lnTo>
                  <a:pt x="289" y="418"/>
                </a:lnTo>
                <a:lnTo>
                  <a:pt x="565" y="430"/>
                </a:lnTo>
                <a:lnTo>
                  <a:pt x="565" y="232"/>
                </a:lnTo>
                <a:lnTo>
                  <a:pt x="577" y="35"/>
                </a:lnTo>
                <a:lnTo>
                  <a:pt x="415" y="35"/>
                </a:lnTo>
                <a:lnTo>
                  <a:pt x="57" y="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8" name=""/>
          <p:cNvSpPr/>
          <p:nvPr/>
        </p:nvSpPr>
        <p:spPr>
          <a:xfrm>
            <a:off x="3262320" y="3324240"/>
            <a:ext cx="993600" cy="863640"/>
          </a:xfrm>
          <a:custGeom>
            <a:avLst/>
            <a:gdLst/>
            <a:ahLst/>
            <a:rect l="l" t="t" r="r" b="b"/>
            <a:pathLst>
              <a:path w="556" h="544">
                <a:moveTo>
                  <a:pt x="69" y="0"/>
                </a:moveTo>
                <a:lnTo>
                  <a:pt x="555" y="23"/>
                </a:lnTo>
                <a:lnTo>
                  <a:pt x="532" y="497"/>
                </a:lnTo>
                <a:lnTo>
                  <a:pt x="370" y="486"/>
                </a:lnTo>
                <a:lnTo>
                  <a:pt x="220" y="486"/>
                </a:lnTo>
                <a:lnTo>
                  <a:pt x="220" y="509"/>
                </a:lnTo>
                <a:lnTo>
                  <a:pt x="104" y="509"/>
                </a:lnTo>
                <a:lnTo>
                  <a:pt x="92" y="543"/>
                </a:lnTo>
                <a:lnTo>
                  <a:pt x="0" y="532"/>
                </a:lnTo>
                <a:lnTo>
                  <a:pt x="58" y="127"/>
                </a:lnTo>
                <a:lnTo>
                  <a:pt x="69" y="0"/>
                </a:lnTo>
              </a:path>
            </a:pathLst>
          </a:custGeom>
          <a:solidFill>
            <a:srgbClr val="095ba6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09" name=""/>
          <p:cNvSpPr/>
          <p:nvPr/>
        </p:nvSpPr>
        <p:spPr>
          <a:xfrm>
            <a:off x="5433840" y="3379680"/>
            <a:ext cx="703440" cy="568440"/>
          </a:xfrm>
          <a:custGeom>
            <a:avLst/>
            <a:gdLst/>
            <a:ahLst/>
            <a:rect l="l" t="t" r="r" b="b"/>
            <a:pathLst>
              <a:path w="393" h="358">
                <a:moveTo>
                  <a:pt x="0" y="34"/>
                </a:moveTo>
                <a:lnTo>
                  <a:pt x="162" y="11"/>
                </a:lnTo>
                <a:lnTo>
                  <a:pt x="346" y="0"/>
                </a:lnTo>
                <a:lnTo>
                  <a:pt x="334" y="46"/>
                </a:lnTo>
                <a:lnTo>
                  <a:pt x="380" y="34"/>
                </a:lnTo>
                <a:lnTo>
                  <a:pt x="392" y="69"/>
                </a:lnTo>
                <a:lnTo>
                  <a:pt x="346" y="92"/>
                </a:lnTo>
                <a:lnTo>
                  <a:pt x="357" y="150"/>
                </a:lnTo>
                <a:lnTo>
                  <a:pt x="311" y="230"/>
                </a:lnTo>
                <a:lnTo>
                  <a:pt x="276" y="288"/>
                </a:lnTo>
                <a:lnTo>
                  <a:pt x="299" y="346"/>
                </a:lnTo>
                <a:lnTo>
                  <a:pt x="57" y="357"/>
                </a:lnTo>
                <a:lnTo>
                  <a:pt x="57" y="322"/>
                </a:lnTo>
                <a:lnTo>
                  <a:pt x="11" y="311"/>
                </a:lnTo>
                <a:lnTo>
                  <a:pt x="11" y="92"/>
                </a:lnTo>
                <a:lnTo>
                  <a:pt x="0" y="34"/>
                </a:lnTo>
              </a:path>
            </a:pathLst>
          </a:custGeom>
          <a:solidFill>
            <a:srgbClr val="095ba6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0" name=""/>
          <p:cNvSpPr/>
          <p:nvPr/>
        </p:nvSpPr>
        <p:spPr>
          <a:xfrm>
            <a:off x="5537160" y="3932280"/>
            <a:ext cx="849240" cy="606240"/>
          </a:xfrm>
          <a:custGeom>
            <a:avLst/>
            <a:gdLst/>
            <a:ahLst/>
            <a:rect l="l" t="t" r="r" b="b"/>
            <a:pathLst>
              <a:path w="476" h="382">
                <a:moveTo>
                  <a:pt x="0" y="11"/>
                </a:moveTo>
                <a:lnTo>
                  <a:pt x="243" y="0"/>
                </a:lnTo>
                <a:lnTo>
                  <a:pt x="278" y="80"/>
                </a:lnTo>
                <a:lnTo>
                  <a:pt x="243" y="173"/>
                </a:lnTo>
                <a:lnTo>
                  <a:pt x="232" y="208"/>
                </a:lnTo>
                <a:lnTo>
                  <a:pt x="394" y="196"/>
                </a:lnTo>
                <a:lnTo>
                  <a:pt x="405" y="254"/>
                </a:lnTo>
                <a:lnTo>
                  <a:pt x="359" y="254"/>
                </a:lnTo>
                <a:lnTo>
                  <a:pt x="336" y="277"/>
                </a:lnTo>
                <a:lnTo>
                  <a:pt x="359" y="289"/>
                </a:lnTo>
                <a:lnTo>
                  <a:pt x="405" y="277"/>
                </a:lnTo>
                <a:lnTo>
                  <a:pt x="405" y="300"/>
                </a:lnTo>
                <a:lnTo>
                  <a:pt x="429" y="277"/>
                </a:lnTo>
                <a:lnTo>
                  <a:pt x="440" y="277"/>
                </a:lnTo>
                <a:lnTo>
                  <a:pt x="429" y="323"/>
                </a:lnTo>
                <a:lnTo>
                  <a:pt x="463" y="335"/>
                </a:lnTo>
                <a:lnTo>
                  <a:pt x="475" y="370"/>
                </a:lnTo>
                <a:lnTo>
                  <a:pt x="463" y="370"/>
                </a:lnTo>
                <a:lnTo>
                  <a:pt x="429" y="358"/>
                </a:lnTo>
                <a:lnTo>
                  <a:pt x="394" y="346"/>
                </a:lnTo>
                <a:lnTo>
                  <a:pt x="394" y="381"/>
                </a:lnTo>
                <a:lnTo>
                  <a:pt x="371" y="381"/>
                </a:lnTo>
                <a:lnTo>
                  <a:pt x="359" y="346"/>
                </a:lnTo>
                <a:lnTo>
                  <a:pt x="348" y="370"/>
                </a:lnTo>
                <a:lnTo>
                  <a:pt x="278" y="370"/>
                </a:lnTo>
                <a:lnTo>
                  <a:pt x="278" y="346"/>
                </a:lnTo>
                <a:lnTo>
                  <a:pt x="255" y="323"/>
                </a:lnTo>
                <a:lnTo>
                  <a:pt x="197" y="323"/>
                </a:lnTo>
                <a:lnTo>
                  <a:pt x="243" y="346"/>
                </a:lnTo>
                <a:lnTo>
                  <a:pt x="186" y="358"/>
                </a:lnTo>
                <a:lnTo>
                  <a:pt x="81" y="346"/>
                </a:lnTo>
                <a:lnTo>
                  <a:pt x="47" y="346"/>
                </a:lnTo>
                <a:lnTo>
                  <a:pt x="58" y="219"/>
                </a:lnTo>
                <a:lnTo>
                  <a:pt x="0" y="127"/>
                </a:lnTo>
                <a:lnTo>
                  <a:pt x="0" y="11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1" name=""/>
          <p:cNvSpPr/>
          <p:nvPr/>
        </p:nvSpPr>
        <p:spPr>
          <a:xfrm>
            <a:off x="4956120" y="1392120"/>
            <a:ext cx="955800" cy="939960"/>
          </a:xfrm>
          <a:custGeom>
            <a:avLst/>
            <a:gdLst/>
            <a:ahLst/>
            <a:rect l="l" t="t" r="r" b="b"/>
            <a:pathLst>
              <a:path w="535" h="592">
                <a:moveTo>
                  <a:pt x="0" y="47"/>
                </a:moveTo>
                <a:lnTo>
                  <a:pt x="139" y="47"/>
                </a:lnTo>
                <a:lnTo>
                  <a:pt x="139" y="0"/>
                </a:lnTo>
                <a:lnTo>
                  <a:pt x="174" y="12"/>
                </a:lnTo>
                <a:lnTo>
                  <a:pt x="174" y="47"/>
                </a:lnTo>
                <a:lnTo>
                  <a:pt x="243" y="81"/>
                </a:lnTo>
                <a:lnTo>
                  <a:pt x="268" y="70"/>
                </a:lnTo>
                <a:lnTo>
                  <a:pt x="302" y="70"/>
                </a:lnTo>
                <a:lnTo>
                  <a:pt x="337" y="105"/>
                </a:lnTo>
                <a:lnTo>
                  <a:pt x="349" y="93"/>
                </a:lnTo>
                <a:lnTo>
                  <a:pt x="406" y="105"/>
                </a:lnTo>
                <a:lnTo>
                  <a:pt x="430" y="81"/>
                </a:lnTo>
                <a:lnTo>
                  <a:pt x="464" y="105"/>
                </a:lnTo>
                <a:lnTo>
                  <a:pt x="534" y="93"/>
                </a:lnTo>
                <a:lnTo>
                  <a:pt x="430" y="174"/>
                </a:lnTo>
                <a:lnTo>
                  <a:pt x="372" y="232"/>
                </a:lnTo>
                <a:lnTo>
                  <a:pt x="383" y="325"/>
                </a:lnTo>
                <a:lnTo>
                  <a:pt x="349" y="372"/>
                </a:lnTo>
                <a:lnTo>
                  <a:pt x="360" y="395"/>
                </a:lnTo>
                <a:lnTo>
                  <a:pt x="360" y="464"/>
                </a:lnTo>
                <a:lnTo>
                  <a:pt x="395" y="464"/>
                </a:lnTo>
                <a:lnTo>
                  <a:pt x="453" y="510"/>
                </a:lnTo>
                <a:lnTo>
                  <a:pt x="476" y="580"/>
                </a:lnTo>
                <a:lnTo>
                  <a:pt x="93" y="591"/>
                </a:lnTo>
                <a:lnTo>
                  <a:pt x="105" y="429"/>
                </a:lnTo>
                <a:lnTo>
                  <a:pt x="70" y="395"/>
                </a:lnTo>
                <a:lnTo>
                  <a:pt x="81" y="348"/>
                </a:lnTo>
                <a:lnTo>
                  <a:pt x="93" y="325"/>
                </a:lnTo>
                <a:lnTo>
                  <a:pt x="70" y="209"/>
                </a:lnTo>
                <a:lnTo>
                  <a:pt x="35" y="139"/>
                </a:lnTo>
                <a:lnTo>
                  <a:pt x="0" y="47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2" name=""/>
          <p:cNvSpPr/>
          <p:nvPr/>
        </p:nvSpPr>
        <p:spPr>
          <a:xfrm>
            <a:off x="5581800" y="1724040"/>
            <a:ext cx="701640" cy="736560"/>
          </a:xfrm>
          <a:custGeom>
            <a:avLst/>
            <a:gdLst/>
            <a:ahLst/>
            <a:rect l="l" t="t" r="r" b="b"/>
            <a:pathLst>
              <a:path w="393" h="464">
                <a:moveTo>
                  <a:pt x="23" y="23"/>
                </a:moveTo>
                <a:lnTo>
                  <a:pt x="57" y="23"/>
                </a:lnTo>
                <a:lnTo>
                  <a:pt x="81" y="23"/>
                </a:lnTo>
                <a:lnTo>
                  <a:pt x="104" y="0"/>
                </a:lnTo>
                <a:lnTo>
                  <a:pt x="115" y="34"/>
                </a:lnTo>
                <a:lnTo>
                  <a:pt x="162" y="34"/>
                </a:lnTo>
                <a:lnTo>
                  <a:pt x="185" y="57"/>
                </a:lnTo>
                <a:lnTo>
                  <a:pt x="218" y="57"/>
                </a:lnTo>
                <a:lnTo>
                  <a:pt x="253" y="69"/>
                </a:lnTo>
                <a:lnTo>
                  <a:pt x="311" y="81"/>
                </a:lnTo>
                <a:lnTo>
                  <a:pt x="323" y="115"/>
                </a:lnTo>
                <a:lnTo>
                  <a:pt x="346" y="115"/>
                </a:lnTo>
                <a:lnTo>
                  <a:pt x="346" y="138"/>
                </a:lnTo>
                <a:lnTo>
                  <a:pt x="346" y="162"/>
                </a:lnTo>
                <a:lnTo>
                  <a:pt x="334" y="196"/>
                </a:lnTo>
                <a:lnTo>
                  <a:pt x="346" y="208"/>
                </a:lnTo>
                <a:lnTo>
                  <a:pt x="380" y="173"/>
                </a:lnTo>
                <a:lnTo>
                  <a:pt x="380" y="150"/>
                </a:lnTo>
                <a:lnTo>
                  <a:pt x="392" y="150"/>
                </a:lnTo>
                <a:lnTo>
                  <a:pt x="392" y="173"/>
                </a:lnTo>
                <a:lnTo>
                  <a:pt x="369" y="196"/>
                </a:lnTo>
                <a:lnTo>
                  <a:pt x="357" y="255"/>
                </a:lnTo>
                <a:lnTo>
                  <a:pt x="357" y="359"/>
                </a:lnTo>
                <a:lnTo>
                  <a:pt x="380" y="371"/>
                </a:lnTo>
                <a:lnTo>
                  <a:pt x="369" y="429"/>
                </a:lnTo>
                <a:lnTo>
                  <a:pt x="185" y="463"/>
                </a:lnTo>
                <a:lnTo>
                  <a:pt x="138" y="440"/>
                </a:lnTo>
                <a:lnTo>
                  <a:pt x="138" y="394"/>
                </a:lnTo>
                <a:lnTo>
                  <a:pt x="115" y="359"/>
                </a:lnTo>
                <a:lnTo>
                  <a:pt x="104" y="301"/>
                </a:lnTo>
                <a:lnTo>
                  <a:pt x="46" y="255"/>
                </a:lnTo>
                <a:lnTo>
                  <a:pt x="11" y="255"/>
                </a:lnTo>
                <a:lnTo>
                  <a:pt x="11" y="185"/>
                </a:lnTo>
                <a:lnTo>
                  <a:pt x="0" y="162"/>
                </a:lnTo>
                <a:lnTo>
                  <a:pt x="34" y="115"/>
                </a:lnTo>
                <a:lnTo>
                  <a:pt x="23" y="23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3" name=""/>
          <p:cNvSpPr/>
          <p:nvPr/>
        </p:nvSpPr>
        <p:spPr>
          <a:xfrm>
            <a:off x="5124600" y="2313000"/>
            <a:ext cx="828360" cy="479520"/>
          </a:xfrm>
          <a:custGeom>
            <a:avLst/>
            <a:gdLst/>
            <a:ahLst/>
            <a:rect l="l" t="t" r="r" b="b"/>
            <a:pathLst>
              <a:path w="464" h="302">
                <a:moveTo>
                  <a:pt x="0" y="11"/>
                </a:moveTo>
                <a:lnTo>
                  <a:pt x="0" y="69"/>
                </a:lnTo>
                <a:lnTo>
                  <a:pt x="12" y="115"/>
                </a:lnTo>
                <a:lnTo>
                  <a:pt x="46" y="232"/>
                </a:lnTo>
                <a:lnTo>
                  <a:pt x="69" y="301"/>
                </a:lnTo>
                <a:lnTo>
                  <a:pt x="347" y="278"/>
                </a:lnTo>
                <a:lnTo>
                  <a:pt x="393" y="301"/>
                </a:lnTo>
                <a:lnTo>
                  <a:pt x="417" y="244"/>
                </a:lnTo>
                <a:lnTo>
                  <a:pt x="417" y="197"/>
                </a:lnTo>
                <a:lnTo>
                  <a:pt x="463" y="186"/>
                </a:lnTo>
                <a:lnTo>
                  <a:pt x="463" y="127"/>
                </a:lnTo>
                <a:lnTo>
                  <a:pt x="440" y="92"/>
                </a:lnTo>
                <a:lnTo>
                  <a:pt x="393" y="69"/>
                </a:lnTo>
                <a:lnTo>
                  <a:pt x="393" y="23"/>
                </a:lnTo>
                <a:lnTo>
                  <a:pt x="382" y="0"/>
                </a:lnTo>
                <a:lnTo>
                  <a:pt x="278" y="0"/>
                </a:lnTo>
                <a:lnTo>
                  <a:pt x="174" y="0"/>
                </a:lnTo>
                <a:lnTo>
                  <a:pt x="0" y="11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4" name=""/>
          <p:cNvSpPr/>
          <p:nvPr/>
        </p:nvSpPr>
        <p:spPr>
          <a:xfrm>
            <a:off x="5245200" y="2752560"/>
            <a:ext cx="955440" cy="700200"/>
          </a:xfrm>
          <a:custGeom>
            <a:avLst/>
            <a:gdLst/>
            <a:ahLst/>
            <a:rect l="l" t="t" r="r" b="b"/>
            <a:pathLst>
              <a:path w="535" h="441">
                <a:moveTo>
                  <a:pt x="0" y="23"/>
                </a:moveTo>
                <a:lnTo>
                  <a:pt x="232" y="0"/>
                </a:lnTo>
                <a:lnTo>
                  <a:pt x="291" y="0"/>
                </a:lnTo>
                <a:lnTo>
                  <a:pt x="325" y="23"/>
                </a:lnTo>
                <a:lnTo>
                  <a:pt x="302" y="58"/>
                </a:lnTo>
                <a:lnTo>
                  <a:pt x="372" y="116"/>
                </a:lnTo>
                <a:lnTo>
                  <a:pt x="395" y="174"/>
                </a:lnTo>
                <a:lnTo>
                  <a:pt x="430" y="162"/>
                </a:lnTo>
                <a:lnTo>
                  <a:pt x="430" y="232"/>
                </a:lnTo>
                <a:lnTo>
                  <a:pt x="476" y="255"/>
                </a:lnTo>
                <a:lnTo>
                  <a:pt x="487" y="313"/>
                </a:lnTo>
                <a:lnTo>
                  <a:pt x="522" y="324"/>
                </a:lnTo>
                <a:lnTo>
                  <a:pt x="534" y="347"/>
                </a:lnTo>
                <a:lnTo>
                  <a:pt x="499" y="382"/>
                </a:lnTo>
                <a:lnTo>
                  <a:pt x="487" y="428"/>
                </a:lnTo>
                <a:lnTo>
                  <a:pt x="441" y="440"/>
                </a:lnTo>
                <a:lnTo>
                  <a:pt x="453" y="394"/>
                </a:lnTo>
                <a:lnTo>
                  <a:pt x="255" y="417"/>
                </a:lnTo>
                <a:lnTo>
                  <a:pt x="105" y="428"/>
                </a:lnTo>
                <a:lnTo>
                  <a:pt x="105" y="382"/>
                </a:lnTo>
                <a:lnTo>
                  <a:pt x="93" y="243"/>
                </a:lnTo>
                <a:lnTo>
                  <a:pt x="93" y="162"/>
                </a:lnTo>
                <a:lnTo>
                  <a:pt x="35" y="128"/>
                </a:lnTo>
                <a:lnTo>
                  <a:pt x="58" y="104"/>
                </a:lnTo>
                <a:lnTo>
                  <a:pt x="35" y="81"/>
                </a:lnTo>
                <a:lnTo>
                  <a:pt x="0" y="23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5" name=""/>
          <p:cNvSpPr/>
          <p:nvPr/>
        </p:nvSpPr>
        <p:spPr>
          <a:xfrm>
            <a:off x="6303960" y="2476440"/>
            <a:ext cx="457200" cy="665280"/>
          </a:xfrm>
          <a:custGeom>
            <a:avLst/>
            <a:gdLst/>
            <a:ahLst/>
            <a:rect l="l" t="t" r="r" b="b"/>
            <a:pathLst>
              <a:path w="256" h="419">
                <a:moveTo>
                  <a:pt x="0" y="23"/>
                </a:moveTo>
                <a:lnTo>
                  <a:pt x="23" y="46"/>
                </a:lnTo>
                <a:lnTo>
                  <a:pt x="57" y="35"/>
                </a:lnTo>
                <a:lnTo>
                  <a:pt x="69" y="35"/>
                </a:lnTo>
                <a:lnTo>
                  <a:pt x="69" y="0"/>
                </a:lnTo>
                <a:lnTo>
                  <a:pt x="197" y="0"/>
                </a:lnTo>
                <a:lnTo>
                  <a:pt x="255" y="303"/>
                </a:lnTo>
                <a:lnTo>
                  <a:pt x="255" y="290"/>
                </a:lnTo>
                <a:lnTo>
                  <a:pt x="209" y="314"/>
                </a:lnTo>
                <a:lnTo>
                  <a:pt x="174" y="395"/>
                </a:lnTo>
                <a:lnTo>
                  <a:pt x="128" y="383"/>
                </a:lnTo>
                <a:lnTo>
                  <a:pt x="81" y="407"/>
                </a:lnTo>
                <a:lnTo>
                  <a:pt x="11" y="418"/>
                </a:lnTo>
                <a:lnTo>
                  <a:pt x="46" y="349"/>
                </a:lnTo>
                <a:lnTo>
                  <a:pt x="34" y="303"/>
                </a:lnTo>
                <a:lnTo>
                  <a:pt x="0" y="23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6" name=""/>
          <p:cNvSpPr/>
          <p:nvPr/>
        </p:nvSpPr>
        <p:spPr>
          <a:xfrm>
            <a:off x="6653160" y="2330280"/>
            <a:ext cx="603360" cy="608040"/>
          </a:xfrm>
          <a:custGeom>
            <a:avLst/>
            <a:gdLst/>
            <a:ahLst/>
            <a:rect l="l" t="t" r="r" b="b"/>
            <a:pathLst>
              <a:path w="338" h="383">
                <a:moveTo>
                  <a:pt x="0" y="93"/>
                </a:moveTo>
                <a:lnTo>
                  <a:pt x="151" y="70"/>
                </a:lnTo>
                <a:lnTo>
                  <a:pt x="186" y="81"/>
                </a:lnTo>
                <a:lnTo>
                  <a:pt x="256" y="47"/>
                </a:lnTo>
                <a:lnTo>
                  <a:pt x="267" y="12"/>
                </a:lnTo>
                <a:lnTo>
                  <a:pt x="314" y="0"/>
                </a:lnTo>
                <a:lnTo>
                  <a:pt x="337" y="151"/>
                </a:lnTo>
                <a:lnTo>
                  <a:pt x="314" y="162"/>
                </a:lnTo>
                <a:lnTo>
                  <a:pt x="325" y="266"/>
                </a:lnTo>
                <a:lnTo>
                  <a:pt x="290" y="266"/>
                </a:lnTo>
                <a:lnTo>
                  <a:pt x="267" y="324"/>
                </a:lnTo>
                <a:lnTo>
                  <a:pt x="244" y="324"/>
                </a:lnTo>
                <a:lnTo>
                  <a:pt x="233" y="382"/>
                </a:lnTo>
                <a:lnTo>
                  <a:pt x="198" y="359"/>
                </a:lnTo>
                <a:lnTo>
                  <a:pt x="128" y="370"/>
                </a:lnTo>
                <a:lnTo>
                  <a:pt x="93" y="347"/>
                </a:lnTo>
                <a:lnTo>
                  <a:pt x="47" y="347"/>
                </a:lnTo>
                <a:lnTo>
                  <a:pt x="23" y="243"/>
                </a:lnTo>
                <a:lnTo>
                  <a:pt x="0" y="93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7" name=""/>
          <p:cNvSpPr/>
          <p:nvPr/>
        </p:nvSpPr>
        <p:spPr>
          <a:xfrm>
            <a:off x="6054840" y="3211560"/>
            <a:ext cx="1220760" cy="406440"/>
          </a:xfrm>
          <a:custGeom>
            <a:avLst/>
            <a:gdLst/>
            <a:ahLst/>
            <a:rect l="l" t="t" r="r" b="b"/>
            <a:pathLst>
              <a:path w="684" h="256">
                <a:moveTo>
                  <a:pt x="46" y="116"/>
                </a:moveTo>
                <a:lnTo>
                  <a:pt x="34" y="139"/>
                </a:lnTo>
                <a:lnTo>
                  <a:pt x="46" y="174"/>
                </a:lnTo>
                <a:lnTo>
                  <a:pt x="0" y="197"/>
                </a:lnTo>
                <a:lnTo>
                  <a:pt x="11" y="255"/>
                </a:lnTo>
                <a:lnTo>
                  <a:pt x="185" y="232"/>
                </a:lnTo>
                <a:lnTo>
                  <a:pt x="394" y="209"/>
                </a:lnTo>
                <a:lnTo>
                  <a:pt x="498" y="197"/>
                </a:lnTo>
                <a:lnTo>
                  <a:pt x="521" y="128"/>
                </a:lnTo>
                <a:lnTo>
                  <a:pt x="568" y="128"/>
                </a:lnTo>
                <a:lnTo>
                  <a:pt x="683" y="0"/>
                </a:lnTo>
                <a:lnTo>
                  <a:pt x="533" y="35"/>
                </a:lnTo>
                <a:lnTo>
                  <a:pt x="173" y="81"/>
                </a:lnTo>
                <a:lnTo>
                  <a:pt x="185" y="93"/>
                </a:lnTo>
                <a:lnTo>
                  <a:pt x="46" y="116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8" name=""/>
          <p:cNvSpPr/>
          <p:nvPr/>
        </p:nvSpPr>
        <p:spPr>
          <a:xfrm>
            <a:off x="5929200" y="3579840"/>
            <a:ext cx="498600" cy="774720"/>
          </a:xfrm>
          <a:custGeom>
            <a:avLst/>
            <a:gdLst/>
            <a:ahLst/>
            <a:rect l="l" t="t" r="r" b="b"/>
            <a:pathLst>
              <a:path w="279" h="488">
                <a:moveTo>
                  <a:pt x="81" y="11"/>
                </a:moveTo>
                <a:lnTo>
                  <a:pt x="35" y="92"/>
                </a:lnTo>
                <a:lnTo>
                  <a:pt x="0" y="150"/>
                </a:lnTo>
                <a:lnTo>
                  <a:pt x="12" y="220"/>
                </a:lnTo>
                <a:lnTo>
                  <a:pt x="58" y="301"/>
                </a:lnTo>
                <a:lnTo>
                  <a:pt x="23" y="394"/>
                </a:lnTo>
                <a:lnTo>
                  <a:pt x="12" y="440"/>
                </a:lnTo>
                <a:lnTo>
                  <a:pt x="174" y="417"/>
                </a:lnTo>
                <a:lnTo>
                  <a:pt x="185" y="475"/>
                </a:lnTo>
                <a:lnTo>
                  <a:pt x="209" y="487"/>
                </a:lnTo>
                <a:lnTo>
                  <a:pt x="220" y="452"/>
                </a:lnTo>
                <a:lnTo>
                  <a:pt x="278" y="440"/>
                </a:lnTo>
                <a:lnTo>
                  <a:pt x="266" y="348"/>
                </a:lnTo>
                <a:lnTo>
                  <a:pt x="266" y="0"/>
                </a:lnTo>
                <a:lnTo>
                  <a:pt x="81" y="11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9" name=""/>
          <p:cNvSpPr/>
          <p:nvPr/>
        </p:nvSpPr>
        <p:spPr>
          <a:xfrm>
            <a:off x="6759720" y="3506760"/>
            <a:ext cx="785520" cy="719280"/>
          </a:xfrm>
          <a:custGeom>
            <a:avLst/>
            <a:gdLst/>
            <a:ahLst/>
            <a:rect l="l" t="t" r="r" b="b"/>
            <a:pathLst>
              <a:path w="440" h="453">
                <a:moveTo>
                  <a:pt x="0" y="24"/>
                </a:moveTo>
                <a:lnTo>
                  <a:pt x="12" y="24"/>
                </a:lnTo>
                <a:lnTo>
                  <a:pt x="104" y="12"/>
                </a:lnTo>
                <a:lnTo>
                  <a:pt x="197" y="0"/>
                </a:lnTo>
                <a:lnTo>
                  <a:pt x="185" y="24"/>
                </a:lnTo>
                <a:lnTo>
                  <a:pt x="207" y="24"/>
                </a:lnTo>
                <a:lnTo>
                  <a:pt x="369" y="162"/>
                </a:lnTo>
                <a:lnTo>
                  <a:pt x="427" y="255"/>
                </a:lnTo>
                <a:lnTo>
                  <a:pt x="439" y="313"/>
                </a:lnTo>
                <a:lnTo>
                  <a:pt x="416" y="324"/>
                </a:lnTo>
                <a:lnTo>
                  <a:pt x="427" y="382"/>
                </a:lnTo>
                <a:lnTo>
                  <a:pt x="381" y="382"/>
                </a:lnTo>
                <a:lnTo>
                  <a:pt x="381" y="440"/>
                </a:lnTo>
                <a:lnTo>
                  <a:pt x="346" y="417"/>
                </a:lnTo>
                <a:lnTo>
                  <a:pt x="127" y="452"/>
                </a:lnTo>
                <a:lnTo>
                  <a:pt x="81" y="347"/>
                </a:lnTo>
                <a:lnTo>
                  <a:pt x="116" y="290"/>
                </a:lnTo>
                <a:lnTo>
                  <a:pt x="70" y="255"/>
                </a:lnTo>
                <a:lnTo>
                  <a:pt x="0" y="24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0" name=""/>
          <p:cNvSpPr/>
          <p:nvPr/>
        </p:nvSpPr>
        <p:spPr>
          <a:xfrm>
            <a:off x="7089840" y="3413160"/>
            <a:ext cx="704880" cy="498600"/>
          </a:xfrm>
          <a:custGeom>
            <a:avLst/>
            <a:gdLst/>
            <a:ahLst/>
            <a:rect l="l" t="t" r="r" b="b"/>
            <a:pathLst>
              <a:path w="394" h="314">
                <a:moveTo>
                  <a:pt x="12" y="46"/>
                </a:moveTo>
                <a:lnTo>
                  <a:pt x="46" y="23"/>
                </a:lnTo>
                <a:lnTo>
                  <a:pt x="162" y="0"/>
                </a:lnTo>
                <a:lnTo>
                  <a:pt x="197" y="11"/>
                </a:lnTo>
                <a:lnTo>
                  <a:pt x="277" y="0"/>
                </a:lnTo>
                <a:lnTo>
                  <a:pt x="335" y="46"/>
                </a:lnTo>
                <a:lnTo>
                  <a:pt x="393" y="81"/>
                </a:lnTo>
                <a:lnTo>
                  <a:pt x="358" y="174"/>
                </a:lnTo>
                <a:lnTo>
                  <a:pt x="312" y="220"/>
                </a:lnTo>
                <a:lnTo>
                  <a:pt x="265" y="232"/>
                </a:lnTo>
                <a:lnTo>
                  <a:pt x="277" y="278"/>
                </a:lnTo>
                <a:lnTo>
                  <a:pt x="242" y="313"/>
                </a:lnTo>
                <a:lnTo>
                  <a:pt x="184" y="220"/>
                </a:lnTo>
                <a:lnTo>
                  <a:pt x="23" y="81"/>
                </a:lnTo>
                <a:lnTo>
                  <a:pt x="0" y="81"/>
                </a:lnTo>
                <a:lnTo>
                  <a:pt x="12" y="46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1" name=""/>
          <p:cNvSpPr/>
          <p:nvPr/>
        </p:nvSpPr>
        <p:spPr>
          <a:xfrm>
            <a:off x="6943680" y="3065400"/>
            <a:ext cx="1222560" cy="480960"/>
          </a:xfrm>
          <a:custGeom>
            <a:avLst/>
            <a:gdLst/>
            <a:ahLst/>
            <a:rect l="l" t="t" r="r" b="b"/>
            <a:pathLst>
              <a:path w="684" h="303">
                <a:moveTo>
                  <a:pt x="23" y="221"/>
                </a:moveTo>
                <a:lnTo>
                  <a:pt x="0" y="290"/>
                </a:lnTo>
                <a:lnTo>
                  <a:pt x="93" y="278"/>
                </a:lnTo>
                <a:lnTo>
                  <a:pt x="127" y="244"/>
                </a:lnTo>
                <a:lnTo>
                  <a:pt x="243" y="221"/>
                </a:lnTo>
                <a:lnTo>
                  <a:pt x="278" y="232"/>
                </a:lnTo>
                <a:lnTo>
                  <a:pt x="359" y="221"/>
                </a:lnTo>
                <a:lnTo>
                  <a:pt x="475" y="302"/>
                </a:lnTo>
                <a:lnTo>
                  <a:pt x="544" y="278"/>
                </a:lnTo>
                <a:lnTo>
                  <a:pt x="590" y="198"/>
                </a:lnTo>
                <a:lnTo>
                  <a:pt x="648" y="174"/>
                </a:lnTo>
                <a:lnTo>
                  <a:pt x="683" y="116"/>
                </a:lnTo>
                <a:lnTo>
                  <a:pt x="683" y="35"/>
                </a:lnTo>
                <a:lnTo>
                  <a:pt x="671" y="104"/>
                </a:lnTo>
                <a:lnTo>
                  <a:pt x="637" y="150"/>
                </a:lnTo>
                <a:lnTo>
                  <a:pt x="625" y="150"/>
                </a:lnTo>
                <a:lnTo>
                  <a:pt x="567" y="163"/>
                </a:lnTo>
                <a:lnTo>
                  <a:pt x="567" y="139"/>
                </a:lnTo>
                <a:lnTo>
                  <a:pt x="625" y="127"/>
                </a:lnTo>
                <a:lnTo>
                  <a:pt x="579" y="116"/>
                </a:lnTo>
                <a:lnTo>
                  <a:pt x="625" y="104"/>
                </a:lnTo>
                <a:lnTo>
                  <a:pt x="648" y="116"/>
                </a:lnTo>
                <a:lnTo>
                  <a:pt x="660" y="58"/>
                </a:lnTo>
                <a:lnTo>
                  <a:pt x="648" y="46"/>
                </a:lnTo>
                <a:lnTo>
                  <a:pt x="579" y="69"/>
                </a:lnTo>
                <a:lnTo>
                  <a:pt x="590" y="35"/>
                </a:lnTo>
                <a:lnTo>
                  <a:pt x="613" y="35"/>
                </a:lnTo>
                <a:lnTo>
                  <a:pt x="648" y="11"/>
                </a:lnTo>
                <a:lnTo>
                  <a:pt x="625" y="0"/>
                </a:lnTo>
                <a:lnTo>
                  <a:pt x="428" y="46"/>
                </a:lnTo>
                <a:lnTo>
                  <a:pt x="174" y="92"/>
                </a:lnTo>
                <a:lnTo>
                  <a:pt x="58" y="221"/>
                </a:lnTo>
                <a:lnTo>
                  <a:pt x="23" y="221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2" name=""/>
          <p:cNvSpPr/>
          <p:nvPr/>
        </p:nvSpPr>
        <p:spPr>
          <a:xfrm>
            <a:off x="7004160" y="2678040"/>
            <a:ext cx="1058760" cy="590760"/>
          </a:xfrm>
          <a:custGeom>
            <a:avLst/>
            <a:gdLst/>
            <a:ahLst/>
            <a:rect l="l" t="t" r="r" b="b"/>
            <a:pathLst>
              <a:path w="593" h="372">
                <a:moveTo>
                  <a:pt x="92" y="255"/>
                </a:moveTo>
                <a:lnTo>
                  <a:pt x="81" y="290"/>
                </a:lnTo>
                <a:lnTo>
                  <a:pt x="58" y="302"/>
                </a:lnTo>
                <a:lnTo>
                  <a:pt x="46" y="325"/>
                </a:lnTo>
                <a:lnTo>
                  <a:pt x="0" y="348"/>
                </a:lnTo>
                <a:lnTo>
                  <a:pt x="0" y="371"/>
                </a:lnTo>
                <a:lnTo>
                  <a:pt x="139" y="348"/>
                </a:lnTo>
                <a:lnTo>
                  <a:pt x="394" y="290"/>
                </a:lnTo>
                <a:lnTo>
                  <a:pt x="592" y="244"/>
                </a:lnTo>
                <a:lnTo>
                  <a:pt x="592" y="209"/>
                </a:lnTo>
                <a:lnTo>
                  <a:pt x="569" y="198"/>
                </a:lnTo>
                <a:lnTo>
                  <a:pt x="557" y="209"/>
                </a:lnTo>
                <a:lnTo>
                  <a:pt x="546" y="162"/>
                </a:lnTo>
                <a:lnTo>
                  <a:pt x="557" y="116"/>
                </a:lnTo>
                <a:lnTo>
                  <a:pt x="476" y="81"/>
                </a:lnTo>
                <a:lnTo>
                  <a:pt x="429" y="93"/>
                </a:lnTo>
                <a:lnTo>
                  <a:pt x="429" y="23"/>
                </a:lnTo>
                <a:lnTo>
                  <a:pt x="371" y="0"/>
                </a:lnTo>
                <a:lnTo>
                  <a:pt x="336" y="12"/>
                </a:lnTo>
                <a:lnTo>
                  <a:pt x="313" y="81"/>
                </a:lnTo>
                <a:lnTo>
                  <a:pt x="267" y="104"/>
                </a:lnTo>
                <a:lnTo>
                  <a:pt x="244" y="209"/>
                </a:lnTo>
                <a:lnTo>
                  <a:pt x="174" y="255"/>
                </a:lnTo>
                <a:lnTo>
                  <a:pt x="116" y="279"/>
                </a:lnTo>
                <a:lnTo>
                  <a:pt x="92" y="255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3" name=""/>
          <p:cNvSpPr/>
          <p:nvPr/>
        </p:nvSpPr>
        <p:spPr>
          <a:xfrm>
            <a:off x="7068960" y="2550960"/>
            <a:ext cx="600120" cy="571680"/>
          </a:xfrm>
          <a:custGeom>
            <a:avLst/>
            <a:gdLst/>
            <a:ahLst/>
            <a:rect l="l" t="t" r="r" b="b"/>
            <a:pathLst>
              <a:path w="336" h="360">
                <a:moveTo>
                  <a:pt x="34" y="185"/>
                </a:moveTo>
                <a:lnTo>
                  <a:pt x="11" y="185"/>
                </a:lnTo>
                <a:lnTo>
                  <a:pt x="0" y="243"/>
                </a:lnTo>
                <a:lnTo>
                  <a:pt x="11" y="301"/>
                </a:lnTo>
                <a:lnTo>
                  <a:pt x="57" y="335"/>
                </a:lnTo>
                <a:lnTo>
                  <a:pt x="69" y="359"/>
                </a:lnTo>
                <a:lnTo>
                  <a:pt x="138" y="335"/>
                </a:lnTo>
                <a:lnTo>
                  <a:pt x="208" y="289"/>
                </a:lnTo>
                <a:lnTo>
                  <a:pt x="231" y="185"/>
                </a:lnTo>
                <a:lnTo>
                  <a:pt x="277" y="162"/>
                </a:lnTo>
                <a:lnTo>
                  <a:pt x="300" y="93"/>
                </a:lnTo>
                <a:lnTo>
                  <a:pt x="335" y="81"/>
                </a:lnTo>
                <a:lnTo>
                  <a:pt x="289" y="69"/>
                </a:lnTo>
                <a:lnTo>
                  <a:pt x="208" y="116"/>
                </a:lnTo>
                <a:lnTo>
                  <a:pt x="196" y="69"/>
                </a:lnTo>
                <a:lnTo>
                  <a:pt x="115" y="69"/>
                </a:lnTo>
                <a:lnTo>
                  <a:pt x="104" y="0"/>
                </a:lnTo>
                <a:lnTo>
                  <a:pt x="81" y="23"/>
                </a:lnTo>
                <a:lnTo>
                  <a:pt x="92" y="127"/>
                </a:lnTo>
                <a:lnTo>
                  <a:pt x="57" y="127"/>
                </a:lnTo>
                <a:lnTo>
                  <a:pt x="34" y="185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4" name=""/>
          <p:cNvSpPr/>
          <p:nvPr/>
        </p:nvSpPr>
        <p:spPr>
          <a:xfrm>
            <a:off x="7937640" y="2568600"/>
            <a:ext cx="163440" cy="185760"/>
          </a:xfrm>
          <a:custGeom>
            <a:avLst/>
            <a:gdLst/>
            <a:ahLst/>
            <a:rect l="l" t="t" r="r" b="b"/>
            <a:pathLst>
              <a:path w="92" h="117">
                <a:moveTo>
                  <a:pt x="0" y="0"/>
                </a:moveTo>
                <a:lnTo>
                  <a:pt x="23" y="0"/>
                </a:lnTo>
                <a:lnTo>
                  <a:pt x="56" y="23"/>
                </a:lnTo>
                <a:lnTo>
                  <a:pt x="56" y="46"/>
                </a:lnTo>
                <a:lnTo>
                  <a:pt x="91" y="70"/>
                </a:lnTo>
                <a:lnTo>
                  <a:pt x="91" y="105"/>
                </a:lnTo>
                <a:lnTo>
                  <a:pt x="46" y="116"/>
                </a:lnTo>
                <a:lnTo>
                  <a:pt x="0" y="0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5" name=""/>
          <p:cNvSpPr/>
          <p:nvPr/>
        </p:nvSpPr>
        <p:spPr>
          <a:xfrm>
            <a:off x="8124840" y="2092320"/>
            <a:ext cx="270000" cy="184320"/>
          </a:xfrm>
          <a:custGeom>
            <a:avLst/>
            <a:gdLst/>
            <a:ahLst/>
            <a:rect l="l" t="t" r="r" b="b"/>
            <a:pathLst>
              <a:path w="151" h="116">
                <a:moveTo>
                  <a:pt x="0" y="23"/>
                </a:moveTo>
                <a:lnTo>
                  <a:pt x="115" y="0"/>
                </a:lnTo>
                <a:lnTo>
                  <a:pt x="150" y="46"/>
                </a:lnTo>
                <a:lnTo>
                  <a:pt x="127" y="68"/>
                </a:lnTo>
                <a:lnTo>
                  <a:pt x="92" y="58"/>
                </a:lnTo>
                <a:lnTo>
                  <a:pt x="34" y="115"/>
                </a:lnTo>
                <a:lnTo>
                  <a:pt x="0" y="80"/>
                </a:lnTo>
                <a:lnTo>
                  <a:pt x="0" y="23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6" name=""/>
          <p:cNvSpPr/>
          <p:nvPr/>
        </p:nvSpPr>
        <p:spPr>
          <a:xfrm>
            <a:off x="8163000" y="2201760"/>
            <a:ext cx="271440" cy="149400"/>
          </a:xfrm>
          <a:custGeom>
            <a:avLst/>
            <a:gdLst/>
            <a:ahLst/>
            <a:rect l="l" t="t" r="r" b="b"/>
            <a:pathLst>
              <a:path w="152" h="94">
                <a:moveTo>
                  <a:pt x="0" y="70"/>
                </a:moveTo>
                <a:lnTo>
                  <a:pt x="58" y="47"/>
                </a:lnTo>
                <a:lnTo>
                  <a:pt x="117" y="0"/>
                </a:lnTo>
                <a:lnTo>
                  <a:pt x="128" y="12"/>
                </a:lnTo>
                <a:lnTo>
                  <a:pt x="151" y="12"/>
                </a:lnTo>
                <a:lnTo>
                  <a:pt x="93" y="58"/>
                </a:lnTo>
                <a:lnTo>
                  <a:pt x="11" y="93"/>
                </a:lnTo>
                <a:lnTo>
                  <a:pt x="0" y="70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7" name=""/>
          <p:cNvSpPr/>
          <p:nvPr/>
        </p:nvSpPr>
        <p:spPr>
          <a:xfrm>
            <a:off x="8163000" y="1539720"/>
            <a:ext cx="271440" cy="462240"/>
          </a:xfrm>
          <a:custGeom>
            <a:avLst/>
            <a:gdLst/>
            <a:ahLst/>
            <a:rect l="l" t="t" r="r" b="b"/>
            <a:pathLst>
              <a:path w="152" h="291">
                <a:moveTo>
                  <a:pt x="35" y="0"/>
                </a:moveTo>
                <a:lnTo>
                  <a:pt x="0" y="58"/>
                </a:lnTo>
                <a:lnTo>
                  <a:pt x="35" y="116"/>
                </a:lnTo>
                <a:lnTo>
                  <a:pt x="11" y="140"/>
                </a:lnTo>
                <a:lnTo>
                  <a:pt x="23" y="290"/>
                </a:lnTo>
                <a:lnTo>
                  <a:pt x="105" y="267"/>
                </a:lnTo>
                <a:lnTo>
                  <a:pt x="128" y="267"/>
                </a:lnTo>
                <a:lnTo>
                  <a:pt x="140" y="244"/>
                </a:lnTo>
                <a:lnTo>
                  <a:pt x="140" y="221"/>
                </a:lnTo>
                <a:lnTo>
                  <a:pt x="151" y="198"/>
                </a:lnTo>
                <a:lnTo>
                  <a:pt x="105" y="186"/>
                </a:lnTo>
                <a:lnTo>
                  <a:pt x="46" y="23"/>
                </a:lnTo>
                <a:lnTo>
                  <a:pt x="35" y="0"/>
                </a:lnTo>
              </a:path>
            </a:pathLst>
          </a:custGeom>
          <a:solidFill>
            <a:srgbClr val="fe000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8" name=""/>
          <p:cNvSpPr/>
          <p:nvPr/>
        </p:nvSpPr>
        <p:spPr>
          <a:xfrm>
            <a:off x="8329680" y="2073240"/>
            <a:ext cx="128520" cy="93600"/>
          </a:xfrm>
          <a:custGeom>
            <a:avLst/>
            <a:gdLst/>
            <a:ahLst/>
            <a:rect l="l" t="t" r="r" b="b"/>
            <a:pathLst>
              <a:path w="72" h="59">
                <a:moveTo>
                  <a:pt x="0" y="12"/>
                </a:moveTo>
                <a:lnTo>
                  <a:pt x="24" y="0"/>
                </a:lnTo>
                <a:lnTo>
                  <a:pt x="71" y="35"/>
                </a:lnTo>
                <a:lnTo>
                  <a:pt x="59" y="35"/>
                </a:lnTo>
                <a:lnTo>
                  <a:pt x="36" y="35"/>
                </a:lnTo>
                <a:lnTo>
                  <a:pt x="36" y="58"/>
                </a:lnTo>
                <a:lnTo>
                  <a:pt x="0" y="12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9" name=""/>
          <p:cNvSpPr/>
          <p:nvPr/>
        </p:nvSpPr>
        <p:spPr>
          <a:xfrm>
            <a:off x="8042400" y="2828880"/>
            <a:ext cx="58680" cy="109440"/>
          </a:xfrm>
          <a:custGeom>
            <a:avLst/>
            <a:gdLst/>
            <a:ahLst/>
            <a:rect l="l" t="t" r="r" b="b"/>
            <a:pathLst>
              <a:path w="33" h="69">
                <a:moveTo>
                  <a:pt x="0" y="0"/>
                </a:moveTo>
                <a:lnTo>
                  <a:pt x="32" y="0"/>
                </a:lnTo>
                <a:lnTo>
                  <a:pt x="11" y="68"/>
                </a:ln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cc00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0" name=""/>
          <p:cNvSpPr/>
          <p:nvPr/>
        </p:nvSpPr>
        <p:spPr>
          <a:xfrm>
            <a:off x="4662000" y="4186080"/>
            <a:ext cx="308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1" name=""/>
          <p:cNvSpPr/>
          <p:nvPr/>
        </p:nvSpPr>
        <p:spPr>
          <a:xfrm>
            <a:off x="4873680" y="35020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2" name=""/>
          <p:cNvSpPr/>
          <p:nvPr/>
        </p:nvSpPr>
        <p:spPr>
          <a:xfrm>
            <a:off x="3595320" y="363996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3" name=""/>
          <p:cNvSpPr/>
          <p:nvPr/>
        </p:nvSpPr>
        <p:spPr>
          <a:xfrm>
            <a:off x="2774520" y="357840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AZ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4" name=""/>
          <p:cNvSpPr/>
          <p:nvPr/>
        </p:nvSpPr>
        <p:spPr>
          <a:xfrm>
            <a:off x="1767240" y="305280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5" name=""/>
          <p:cNvSpPr/>
          <p:nvPr/>
        </p:nvSpPr>
        <p:spPr>
          <a:xfrm>
            <a:off x="2200680" y="265896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6" name=""/>
          <p:cNvSpPr/>
          <p:nvPr/>
        </p:nvSpPr>
        <p:spPr>
          <a:xfrm>
            <a:off x="2931480" y="284328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7" name=""/>
          <p:cNvSpPr/>
          <p:nvPr/>
        </p:nvSpPr>
        <p:spPr>
          <a:xfrm>
            <a:off x="3714480" y="292572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8" name=""/>
          <p:cNvSpPr/>
          <p:nvPr/>
        </p:nvSpPr>
        <p:spPr>
          <a:xfrm>
            <a:off x="4708440" y="303372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9" name=""/>
          <p:cNvSpPr/>
          <p:nvPr/>
        </p:nvSpPr>
        <p:spPr>
          <a:xfrm>
            <a:off x="1885680" y="188424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0" name=""/>
          <p:cNvSpPr/>
          <p:nvPr/>
        </p:nvSpPr>
        <p:spPr>
          <a:xfrm>
            <a:off x="2066760" y="1376280"/>
            <a:ext cx="35748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1" name=""/>
          <p:cNvSpPr/>
          <p:nvPr/>
        </p:nvSpPr>
        <p:spPr>
          <a:xfrm>
            <a:off x="2689200" y="205596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2" name=""/>
          <p:cNvSpPr/>
          <p:nvPr/>
        </p:nvSpPr>
        <p:spPr>
          <a:xfrm>
            <a:off x="3332520" y="158580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3" name=""/>
          <p:cNvSpPr/>
          <p:nvPr/>
        </p:nvSpPr>
        <p:spPr>
          <a:xfrm>
            <a:off x="3495600" y="2271600"/>
            <a:ext cx="3506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4" name=""/>
          <p:cNvSpPr/>
          <p:nvPr/>
        </p:nvSpPr>
        <p:spPr>
          <a:xfrm>
            <a:off x="4438800" y="163044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5" name=""/>
          <p:cNvSpPr/>
          <p:nvPr/>
        </p:nvSpPr>
        <p:spPr>
          <a:xfrm>
            <a:off x="4501080" y="204948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6" name=""/>
          <p:cNvSpPr/>
          <p:nvPr/>
        </p:nvSpPr>
        <p:spPr>
          <a:xfrm>
            <a:off x="4124160" y="2422440"/>
            <a:ext cx="1202040" cy="479520"/>
          </a:xfrm>
          <a:custGeom>
            <a:avLst/>
            <a:gdLst/>
            <a:ahLst/>
            <a:rect l="l" t="t" r="r" b="b"/>
            <a:pathLst>
              <a:path w="673" h="302">
                <a:moveTo>
                  <a:pt x="12" y="0"/>
                </a:moveTo>
                <a:lnTo>
                  <a:pt x="0" y="197"/>
                </a:lnTo>
                <a:lnTo>
                  <a:pt x="150" y="197"/>
                </a:lnTo>
                <a:lnTo>
                  <a:pt x="150" y="301"/>
                </a:lnTo>
                <a:lnTo>
                  <a:pt x="360" y="301"/>
                </a:lnTo>
                <a:lnTo>
                  <a:pt x="545" y="289"/>
                </a:lnTo>
                <a:lnTo>
                  <a:pt x="672" y="301"/>
                </a:lnTo>
                <a:lnTo>
                  <a:pt x="637" y="208"/>
                </a:lnTo>
                <a:lnTo>
                  <a:pt x="603" y="127"/>
                </a:lnTo>
                <a:lnTo>
                  <a:pt x="580" y="46"/>
                </a:lnTo>
                <a:lnTo>
                  <a:pt x="499" y="0"/>
                </a:lnTo>
                <a:lnTo>
                  <a:pt x="464" y="23"/>
                </a:lnTo>
                <a:lnTo>
                  <a:pt x="418" y="12"/>
                </a:lnTo>
                <a:lnTo>
                  <a:pt x="243" y="0"/>
                </a:lnTo>
                <a:lnTo>
                  <a:pt x="12" y="0"/>
                </a:lnTo>
              </a:path>
            </a:pathLst>
          </a:custGeom>
          <a:solidFill>
            <a:srgbClr val="ffffff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7" name=""/>
          <p:cNvSpPr/>
          <p:nvPr/>
        </p:nvSpPr>
        <p:spPr>
          <a:xfrm>
            <a:off x="4536720" y="255096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8" name=""/>
          <p:cNvSpPr/>
          <p:nvPr/>
        </p:nvSpPr>
        <p:spPr>
          <a:xfrm>
            <a:off x="5182200" y="182232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9" name=""/>
          <p:cNvSpPr/>
          <p:nvPr/>
        </p:nvSpPr>
        <p:spPr>
          <a:xfrm>
            <a:off x="5773680" y="1949400"/>
            <a:ext cx="3013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0" name=""/>
          <p:cNvSpPr/>
          <p:nvPr/>
        </p:nvSpPr>
        <p:spPr>
          <a:xfrm>
            <a:off x="5367960" y="241920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1" name=""/>
          <p:cNvSpPr/>
          <p:nvPr/>
        </p:nvSpPr>
        <p:spPr>
          <a:xfrm>
            <a:off x="5537160" y="3035160"/>
            <a:ext cx="3506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2" name=""/>
          <p:cNvSpPr/>
          <p:nvPr/>
        </p:nvSpPr>
        <p:spPr>
          <a:xfrm>
            <a:off x="5968440" y="2705040"/>
            <a:ext cx="2592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3" name=""/>
          <p:cNvSpPr/>
          <p:nvPr/>
        </p:nvSpPr>
        <p:spPr>
          <a:xfrm>
            <a:off x="6382440" y="266076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4" name=""/>
          <p:cNvSpPr/>
          <p:nvPr/>
        </p:nvSpPr>
        <p:spPr>
          <a:xfrm>
            <a:off x="6772320" y="254628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5" name=""/>
          <p:cNvSpPr/>
          <p:nvPr/>
        </p:nvSpPr>
        <p:spPr>
          <a:xfrm>
            <a:off x="5548680" y="356724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6" name=""/>
          <p:cNvSpPr/>
          <p:nvPr/>
        </p:nvSpPr>
        <p:spPr>
          <a:xfrm>
            <a:off x="5662080" y="408132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7" name=""/>
          <p:cNvSpPr/>
          <p:nvPr/>
        </p:nvSpPr>
        <p:spPr>
          <a:xfrm>
            <a:off x="6007680" y="378936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8" name=""/>
          <p:cNvSpPr/>
          <p:nvPr/>
        </p:nvSpPr>
        <p:spPr>
          <a:xfrm>
            <a:off x="6504840" y="376380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9" name=""/>
          <p:cNvSpPr/>
          <p:nvPr/>
        </p:nvSpPr>
        <p:spPr>
          <a:xfrm>
            <a:off x="6979320" y="375120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0" name=""/>
          <p:cNvSpPr/>
          <p:nvPr/>
        </p:nvSpPr>
        <p:spPr>
          <a:xfrm>
            <a:off x="6447960" y="333864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1" name=""/>
          <p:cNvSpPr/>
          <p:nvPr/>
        </p:nvSpPr>
        <p:spPr>
          <a:xfrm>
            <a:off x="6580080" y="307980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2" name=""/>
          <p:cNvSpPr/>
          <p:nvPr/>
        </p:nvSpPr>
        <p:spPr>
          <a:xfrm>
            <a:off x="7426440" y="321300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3" name=""/>
          <p:cNvSpPr/>
          <p:nvPr/>
        </p:nvSpPr>
        <p:spPr>
          <a:xfrm>
            <a:off x="7123320" y="2762280"/>
            <a:ext cx="3506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4" name=""/>
          <p:cNvSpPr/>
          <p:nvPr/>
        </p:nvSpPr>
        <p:spPr>
          <a:xfrm>
            <a:off x="7524720" y="287640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5" name=""/>
          <p:cNvSpPr/>
          <p:nvPr/>
        </p:nvSpPr>
        <p:spPr>
          <a:xfrm>
            <a:off x="7493040" y="4495680"/>
            <a:ext cx="3013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6" name=""/>
          <p:cNvSpPr/>
          <p:nvPr/>
        </p:nvSpPr>
        <p:spPr>
          <a:xfrm>
            <a:off x="7317360" y="348444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7" name=""/>
          <p:cNvSpPr/>
          <p:nvPr/>
        </p:nvSpPr>
        <p:spPr>
          <a:xfrm>
            <a:off x="6518880" y="2152800"/>
            <a:ext cx="28728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8" name=""/>
          <p:cNvSpPr/>
          <p:nvPr/>
        </p:nvSpPr>
        <p:spPr>
          <a:xfrm>
            <a:off x="7451640" y="234936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9" name=""/>
          <p:cNvSpPr/>
          <p:nvPr/>
        </p:nvSpPr>
        <p:spPr>
          <a:xfrm>
            <a:off x="7677720" y="192420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0" name=""/>
          <p:cNvSpPr/>
          <p:nvPr/>
        </p:nvSpPr>
        <p:spPr>
          <a:xfrm>
            <a:off x="8295120" y="1384200"/>
            <a:ext cx="336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1" name=""/>
          <p:cNvSpPr/>
          <p:nvPr/>
        </p:nvSpPr>
        <p:spPr>
          <a:xfrm>
            <a:off x="7588080" y="1397160"/>
            <a:ext cx="308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2" name=""/>
          <p:cNvSpPr/>
          <p:nvPr/>
        </p:nvSpPr>
        <p:spPr>
          <a:xfrm>
            <a:off x="7831080" y="1527120"/>
            <a:ext cx="225360" cy="174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3" name=""/>
          <p:cNvSpPr/>
          <p:nvPr/>
        </p:nvSpPr>
        <p:spPr>
          <a:xfrm>
            <a:off x="7944120" y="109224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4" name=""/>
          <p:cNvSpPr/>
          <p:nvPr/>
        </p:nvSpPr>
        <p:spPr>
          <a:xfrm>
            <a:off x="8131320" y="1260360"/>
            <a:ext cx="110880" cy="3780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5" name=""/>
          <p:cNvSpPr/>
          <p:nvPr/>
        </p:nvSpPr>
        <p:spPr>
          <a:xfrm>
            <a:off x="8445600" y="2057400"/>
            <a:ext cx="39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6" name=""/>
          <p:cNvSpPr/>
          <p:nvPr/>
        </p:nvSpPr>
        <p:spPr>
          <a:xfrm>
            <a:off x="8669880" y="213192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7" name=""/>
          <p:cNvSpPr/>
          <p:nvPr/>
        </p:nvSpPr>
        <p:spPr>
          <a:xfrm>
            <a:off x="8388360" y="2111400"/>
            <a:ext cx="303120" cy="1141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8" name=""/>
          <p:cNvSpPr/>
          <p:nvPr/>
        </p:nvSpPr>
        <p:spPr>
          <a:xfrm>
            <a:off x="8506800" y="2284560"/>
            <a:ext cx="3153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9" name=""/>
          <p:cNvSpPr/>
          <p:nvPr/>
        </p:nvSpPr>
        <p:spPr>
          <a:xfrm>
            <a:off x="8285040" y="2146320"/>
            <a:ext cx="263520" cy="220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0" name=""/>
          <p:cNvSpPr/>
          <p:nvPr/>
        </p:nvSpPr>
        <p:spPr>
          <a:xfrm>
            <a:off x="8361000" y="2425680"/>
            <a:ext cx="308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NJ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1" name=""/>
          <p:cNvSpPr/>
          <p:nvPr/>
        </p:nvSpPr>
        <p:spPr>
          <a:xfrm>
            <a:off x="8102520" y="2457360"/>
            <a:ext cx="287280" cy="66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2" name=""/>
          <p:cNvSpPr/>
          <p:nvPr/>
        </p:nvSpPr>
        <p:spPr>
          <a:xfrm>
            <a:off x="8388720" y="2600280"/>
            <a:ext cx="322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3" name=""/>
          <p:cNvSpPr/>
          <p:nvPr/>
        </p:nvSpPr>
        <p:spPr>
          <a:xfrm>
            <a:off x="8045280" y="2700360"/>
            <a:ext cx="35568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4" name=""/>
          <p:cNvSpPr/>
          <p:nvPr/>
        </p:nvSpPr>
        <p:spPr>
          <a:xfrm>
            <a:off x="8269560" y="2800440"/>
            <a:ext cx="343440" cy="225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5" name=""/>
          <p:cNvSpPr/>
          <p:nvPr/>
        </p:nvSpPr>
        <p:spPr>
          <a:xfrm>
            <a:off x="7845480" y="2755800"/>
            <a:ext cx="453960" cy="130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386" name=""/>
          <p:cNvGrpSpPr/>
          <p:nvPr/>
        </p:nvGrpSpPr>
        <p:grpSpPr>
          <a:xfrm>
            <a:off x="2436840" y="4940280"/>
            <a:ext cx="720360" cy="490680"/>
            <a:chOff x="2436840" y="4940280"/>
            <a:chExt cx="720360" cy="490680"/>
          </a:xfrm>
        </p:grpSpPr>
        <p:sp>
          <p:nvSpPr>
            <p:cNvPr id="387" name=""/>
            <p:cNvSpPr/>
            <p:nvPr/>
          </p:nvSpPr>
          <p:spPr>
            <a:xfrm>
              <a:off x="2436840" y="5002200"/>
              <a:ext cx="62280" cy="73080"/>
            </a:xfrm>
            <a:custGeom>
              <a:avLst/>
              <a:gdLst/>
              <a:ahLst/>
              <a:rect l="l" t="t" r="r" b="b"/>
              <a:pathLst>
                <a:path w="35" h="46">
                  <a:moveTo>
                    <a:pt x="0" y="45"/>
                  </a:moveTo>
                  <a:lnTo>
                    <a:pt x="0" y="34"/>
                  </a:lnTo>
                  <a:lnTo>
                    <a:pt x="23" y="0"/>
                  </a:lnTo>
                  <a:lnTo>
                    <a:pt x="34" y="11"/>
                  </a:lnTo>
                  <a:lnTo>
                    <a:pt x="17" y="45"/>
                  </a:lnTo>
                  <a:lnTo>
                    <a:pt x="0" y="45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2516760" y="4940280"/>
              <a:ext cx="110520" cy="90360"/>
            </a:xfrm>
            <a:custGeom>
              <a:avLst/>
              <a:gdLst/>
              <a:ahLst/>
              <a:rect l="l" t="t" r="r" b="b"/>
              <a:pathLst>
                <a:path w="62" h="57">
                  <a:moveTo>
                    <a:pt x="17" y="6"/>
                  </a:moveTo>
                  <a:lnTo>
                    <a:pt x="0" y="34"/>
                  </a:lnTo>
                  <a:lnTo>
                    <a:pt x="22" y="50"/>
                  </a:lnTo>
                  <a:lnTo>
                    <a:pt x="50" y="56"/>
                  </a:lnTo>
                  <a:lnTo>
                    <a:pt x="61" y="34"/>
                  </a:lnTo>
                  <a:lnTo>
                    <a:pt x="55" y="0"/>
                  </a:lnTo>
                  <a:lnTo>
                    <a:pt x="17" y="6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2616840" y="5002200"/>
              <a:ext cx="151560" cy="100080"/>
            </a:xfrm>
            <a:custGeom>
              <a:avLst/>
              <a:gdLst/>
              <a:ahLst/>
              <a:rect l="l" t="t" r="r" b="b"/>
              <a:pathLst>
                <a:path w="85" h="63">
                  <a:moveTo>
                    <a:pt x="0" y="23"/>
                  </a:moveTo>
                  <a:lnTo>
                    <a:pt x="62" y="0"/>
                  </a:lnTo>
                  <a:lnTo>
                    <a:pt x="73" y="28"/>
                  </a:lnTo>
                  <a:lnTo>
                    <a:pt x="84" y="34"/>
                  </a:lnTo>
                  <a:lnTo>
                    <a:pt x="84" y="56"/>
                  </a:lnTo>
                  <a:lnTo>
                    <a:pt x="56" y="62"/>
                  </a:lnTo>
                  <a:lnTo>
                    <a:pt x="34" y="62"/>
                  </a:lnTo>
                  <a:lnTo>
                    <a:pt x="0" y="23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2775600" y="5083200"/>
              <a:ext cx="121320" cy="54000"/>
            </a:xfrm>
            <a:custGeom>
              <a:avLst/>
              <a:gdLst/>
              <a:ahLst/>
              <a:rect l="l" t="t" r="r" b="b"/>
              <a:pathLst>
                <a:path w="68" h="34">
                  <a:moveTo>
                    <a:pt x="11" y="0"/>
                  </a:moveTo>
                  <a:lnTo>
                    <a:pt x="0" y="28"/>
                  </a:lnTo>
                  <a:lnTo>
                    <a:pt x="17" y="33"/>
                  </a:lnTo>
                  <a:lnTo>
                    <a:pt x="28" y="22"/>
                  </a:lnTo>
                  <a:lnTo>
                    <a:pt x="50" y="22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5" y="0"/>
                  </a:lnTo>
                  <a:lnTo>
                    <a:pt x="11" y="0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2806200" y="5153040"/>
              <a:ext cx="51480" cy="3816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8" y="0"/>
                  </a:moveTo>
                  <a:lnTo>
                    <a:pt x="0" y="0"/>
                  </a:lnTo>
                  <a:lnTo>
                    <a:pt x="6" y="23"/>
                  </a:lnTo>
                  <a:lnTo>
                    <a:pt x="28" y="17"/>
                  </a:lnTo>
                  <a:lnTo>
                    <a:pt x="28" y="0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2866680" y="5197320"/>
              <a:ext cx="30240" cy="38160"/>
            </a:xfrm>
            <a:custGeom>
              <a:avLst/>
              <a:gdLst/>
              <a:ahLst/>
              <a:rect l="l" t="t" r="r" b="b"/>
              <a:pathLst>
                <a:path w="17" h="24">
                  <a:moveTo>
                    <a:pt x="0" y="6"/>
                  </a:moveTo>
                  <a:lnTo>
                    <a:pt x="16" y="0"/>
                  </a:lnTo>
                  <a:lnTo>
                    <a:pt x="16" y="23"/>
                  </a:lnTo>
                  <a:lnTo>
                    <a:pt x="5" y="23"/>
                  </a:lnTo>
                  <a:lnTo>
                    <a:pt x="0" y="6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2955960" y="5216400"/>
              <a:ext cx="201240" cy="214560"/>
            </a:xfrm>
            <a:custGeom>
              <a:avLst/>
              <a:gdLst/>
              <a:ahLst/>
              <a:rect l="l" t="t" r="r" b="b"/>
              <a:pathLst>
                <a:path w="113" h="135">
                  <a:moveTo>
                    <a:pt x="17" y="0"/>
                  </a:moveTo>
                  <a:lnTo>
                    <a:pt x="0" y="50"/>
                  </a:lnTo>
                  <a:lnTo>
                    <a:pt x="11" y="78"/>
                  </a:lnTo>
                  <a:lnTo>
                    <a:pt x="11" y="123"/>
                  </a:lnTo>
                  <a:lnTo>
                    <a:pt x="39" y="134"/>
                  </a:lnTo>
                  <a:lnTo>
                    <a:pt x="50" y="106"/>
                  </a:lnTo>
                  <a:lnTo>
                    <a:pt x="90" y="101"/>
                  </a:lnTo>
                  <a:lnTo>
                    <a:pt x="112" y="73"/>
                  </a:lnTo>
                  <a:lnTo>
                    <a:pt x="84" y="28"/>
                  </a:lnTo>
                  <a:lnTo>
                    <a:pt x="17" y="0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sp>
        <p:nvSpPr>
          <p:cNvPr id="394" name=""/>
          <p:cNvSpPr/>
          <p:nvPr/>
        </p:nvSpPr>
        <p:spPr>
          <a:xfrm>
            <a:off x="2874960" y="5108400"/>
            <a:ext cx="122400" cy="90720"/>
          </a:xfrm>
          <a:custGeom>
            <a:avLst/>
            <a:gdLst/>
            <a:ahLst/>
            <a:rect l="l" t="t" r="r" b="b"/>
            <a:pathLst>
              <a:path w="68" h="57">
                <a:moveTo>
                  <a:pt x="17" y="0"/>
                </a:moveTo>
                <a:lnTo>
                  <a:pt x="0" y="17"/>
                </a:lnTo>
                <a:lnTo>
                  <a:pt x="6" y="28"/>
                </a:lnTo>
                <a:lnTo>
                  <a:pt x="17" y="34"/>
                </a:lnTo>
                <a:lnTo>
                  <a:pt x="34" y="56"/>
                </a:lnTo>
                <a:lnTo>
                  <a:pt x="67" y="45"/>
                </a:lnTo>
                <a:lnTo>
                  <a:pt x="67" y="22"/>
                </a:lnTo>
                <a:lnTo>
                  <a:pt x="39" y="6"/>
                </a:lnTo>
                <a:lnTo>
                  <a:pt x="17" y="0"/>
                </a:lnTo>
              </a:path>
            </a:pathLst>
          </a:custGeom>
          <a:solidFill>
            <a:srgbClr val="eaec5e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95" name=""/>
          <p:cNvSpPr/>
          <p:nvPr/>
        </p:nvSpPr>
        <p:spPr>
          <a:xfrm>
            <a:off x="1022400" y="3782880"/>
            <a:ext cx="1320840" cy="1140120"/>
          </a:xfrm>
          <a:custGeom>
            <a:avLst/>
            <a:gdLst/>
            <a:ahLst/>
            <a:rect l="l" t="t" r="r" b="b"/>
            <a:pathLst>
              <a:path w="740" h="718">
                <a:moveTo>
                  <a:pt x="118" y="106"/>
                </a:moveTo>
                <a:lnTo>
                  <a:pt x="269" y="0"/>
                </a:lnTo>
                <a:lnTo>
                  <a:pt x="336" y="17"/>
                </a:lnTo>
                <a:lnTo>
                  <a:pt x="370" y="50"/>
                </a:lnTo>
                <a:lnTo>
                  <a:pt x="509" y="67"/>
                </a:lnTo>
                <a:lnTo>
                  <a:pt x="515" y="420"/>
                </a:lnTo>
                <a:lnTo>
                  <a:pt x="560" y="431"/>
                </a:lnTo>
                <a:lnTo>
                  <a:pt x="582" y="476"/>
                </a:lnTo>
                <a:lnTo>
                  <a:pt x="610" y="459"/>
                </a:lnTo>
                <a:lnTo>
                  <a:pt x="677" y="555"/>
                </a:lnTo>
                <a:lnTo>
                  <a:pt x="739" y="599"/>
                </a:lnTo>
                <a:lnTo>
                  <a:pt x="733" y="639"/>
                </a:lnTo>
                <a:lnTo>
                  <a:pt x="661" y="644"/>
                </a:lnTo>
                <a:lnTo>
                  <a:pt x="633" y="527"/>
                </a:lnTo>
                <a:lnTo>
                  <a:pt x="403" y="409"/>
                </a:lnTo>
                <a:lnTo>
                  <a:pt x="409" y="448"/>
                </a:lnTo>
                <a:lnTo>
                  <a:pt x="353" y="493"/>
                </a:lnTo>
                <a:lnTo>
                  <a:pt x="347" y="476"/>
                </a:lnTo>
                <a:lnTo>
                  <a:pt x="330" y="476"/>
                </a:lnTo>
                <a:lnTo>
                  <a:pt x="291" y="571"/>
                </a:lnTo>
                <a:lnTo>
                  <a:pt x="162" y="672"/>
                </a:lnTo>
                <a:lnTo>
                  <a:pt x="39" y="717"/>
                </a:lnTo>
                <a:lnTo>
                  <a:pt x="0" y="711"/>
                </a:lnTo>
                <a:lnTo>
                  <a:pt x="146" y="627"/>
                </a:lnTo>
                <a:lnTo>
                  <a:pt x="162" y="627"/>
                </a:lnTo>
                <a:lnTo>
                  <a:pt x="218" y="566"/>
                </a:lnTo>
                <a:lnTo>
                  <a:pt x="241" y="560"/>
                </a:lnTo>
                <a:lnTo>
                  <a:pt x="274" y="515"/>
                </a:lnTo>
                <a:lnTo>
                  <a:pt x="263" y="493"/>
                </a:lnTo>
                <a:lnTo>
                  <a:pt x="185" y="504"/>
                </a:lnTo>
                <a:lnTo>
                  <a:pt x="134" y="381"/>
                </a:lnTo>
                <a:lnTo>
                  <a:pt x="162" y="325"/>
                </a:lnTo>
                <a:lnTo>
                  <a:pt x="213" y="302"/>
                </a:lnTo>
                <a:lnTo>
                  <a:pt x="196" y="258"/>
                </a:lnTo>
                <a:lnTo>
                  <a:pt x="146" y="280"/>
                </a:lnTo>
                <a:lnTo>
                  <a:pt x="106" y="207"/>
                </a:lnTo>
                <a:lnTo>
                  <a:pt x="146" y="190"/>
                </a:lnTo>
                <a:lnTo>
                  <a:pt x="185" y="213"/>
                </a:lnTo>
                <a:lnTo>
                  <a:pt x="202" y="202"/>
                </a:lnTo>
                <a:lnTo>
                  <a:pt x="174" y="140"/>
                </a:lnTo>
                <a:lnTo>
                  <a:pt x="118" y="134"/>
                </a:lnTo>
                <a:lnTo>
                  <a:pt x="118" y="106"/>
                </a:lnTo>
              </a:path>
            </a:pathLst>
          </a:custGeom>
          <a:solidFill>
            <a:srgbClr val="fbde05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96" name=""/>
          <p:cNvSpPr/>
          <p:nvPr/>
        </p:nvSpPr>
        <p:spPr>
          <a:xfrm>
            <a:off x="1506960" y="4095720"/>
            <a:ext cx="3294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97" name=""/>
          <p:cNvSpPr/>
          <p:nvPr/>
        </p:nvSpPr>
        <p:spPr>
          <a:xfrm>
            <a:off x="2810520" y="4876920"/>
            <a:ext cx="2732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98" name=""/>
          <p:cNvSpPr/>
          <p:nvPr/>
        </p:nvSpPr>
        <p:spPr>
          <a:xfrm>
            <a:off x="996840" y="6176880"/>
            <a:ext cx="21430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99" name=""/>
          <p:cNvSpPr/>
          <p:nvPr/>
        </p:nvSpPr>
        <p:spPr>
          <a:xfrm>
            <a:off x="3740040" y="6176880"/>
            <a:ext cx="3257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0" name=""/>
          <p:cNvSpPr/>
          <p:nvPr/>
        </p:nvSpPr>
        <p:spPr>
          <a:xfrm>
            <a:off x="996840" y="6176880"/>
            <a:ext cx="21430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1" name=""/>
          <p:cNvSpPr/>
          <p:nvPr/>
        </p:nvSpPr>
        <p:spPr>
          <a:xfrm>
            <a:off x="3740040" y="6176880"/>
            <a:ext cx="3257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2" name=""/>
          <p:cNvSpPr/>
          <p:nvPr/>
        </p:nvSpPr>
        <p:spPr>
          <a:xfrm>
            <a:off x="8836560" y="1955880"/>
            <a:ext cx="34344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3080" rIns="7308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85720"/>
                <a:tab algn="l" pos="1171440"/>
                <a:tab algn="l" pos="1757520"/>
                <a:tab algn="l" pos="2343240"/>
                <a:tab algn="l" pos="2928960"/>
                <a:tab algn="l" pos="3514680"/>
                <a:tab algn="l" pos="4100400"/>
                <a:tab algn="l" pos="4686480"/>
                <a:tab algn="l" pos="5272200"/>
                <a:tab algn="l" pos="5857920"/>
                <a:tab algn="l" pos="6443640"/>
                <a:tab algn="l" pos="7029360"/>
                <a:tab algn="l" pos="7615080"/>
                <a:tab algn="l" pos="8201160"/>
                <a:tab algn="l" pos="8786880"/>
                <a:tab algn="l" pos="9372600"/>
                <a:tab algn="l" pos="9958320"/>
                <a:tab algn="l" pos="105440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3" name=""/>
          <p:cNvSpPr/>
          <p:nvPr/>
        </p:nvSpPr>
        <p:spPr>
          <a:xfrm>
            <a:off x="3557520" y="5423040"/>
            <a:ext cx="146160" cy="164880"/>
          </a:xfrm>
          <a:prstGeom prst="rect">
            <a:avLst/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4" name=""/>
          <p:cNvSpPr/>
          <p:nvPr/>
        </p:nvSpPr>
        <p:spPr>
          <a:xfrm>
            <a:off x="3557520" y="5699160"/>
            <a:ext cx="146160" cy="165240"/>
          </a:xfrm>
          <a:prstGeom prst="rect">
            <a:avLst/>
          </a:prstGeom>
          <a:solidFill>
            <a:srgbClr val="095ba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5" name=""/>
          <p:cNvSpPr/>
          <p:nvPr/>
        </p:nvSpPr>
        <p:spPr>
          <a:xfrm>
            <a:off x="3557520" y="5985000"/>
            <a:ext cx="146160" cy="164880"/>
          </a:xfrm>
          <a:prstGeom prst="rect">
            <a:avLst/>
          </a:prstGeom>
          <a:solidFill>
            <a:srgbClr val="fbde05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6" name=""/>
          <p:cNvSpPr/>
          <p:nvPr/>
        </p:nvSpPr>
        <p:spPr>
          <a:xfrm>
            <a:off x="3557520" y="6286680"/>
            <a:ext cx="146160" cy="164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7" name=""/>
          <p:cNvSpPr/>
          <p:nvPr/>
        </p:nvSpPr>
        <p:spPr>
          <a:xfrm>
            <a:off x="3713040" y="5319720"/>
            <a:ext cx="5538960" cy="12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400" bIns="41400" anchor="t">
            <a:spAutoFit/>
          </a:bodyPr>
          <a:p>
            <a:pPr>
              <a:lnSpc>
                <a:spcPct val="16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Restructuring Legislation/ Order Enacted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6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Restructuring Enacted, Delayed Implementation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6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Commission and/or Legislative Investigation is Ongoing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6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significant Activity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8" name=""/>
          <p:cNvSpPr/>
          <p:nvPr/>
        </p:nvSpPr>
        <p:spPr>
          <a:xfrm>
            <a:off x="336600" y="5931000"/>
            <a:ext cx="245268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Enron Government Affairs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Status current as of 07/01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9" name=""/>
          <p:cNvSpPr/>
          <p:nvPr/>
        </p:nvSpPr>
        <p:spPr>
          <a:xfrm>
            <a:off x="2944800" y="3525840"/>
            <a:ext cx="37944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0" name=""/>
          <p:cNvSpPr/>
          <p:nvPr/>
        </p:nvSpPr>
        <p:spPr>
          <a:xfrm>
            <a:off x="8132760" y="1889280"/>
            <a:ext cx="37944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1" name=""/>
          <p:cNvSpPr/>
          <p:nvPr/>
        </p:nvSpPr>
        <p:spPr>
          <a:xfrm>
            <a:off x="6702480" y="5376960"/>
            <a:ext cx="2080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2" name=""/>
          <p:cNvSpPr/>
          <p:nvPr/>
        </p:nvSpPr>
        <p:spPr>
          <a:xfrm>
            <a:off x="7897680" y="2241720"/>
            <a:ext cx="37800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3" name=""/>
          <p:cNvSpPr/>
          <p:nvPr/>
        </p:nvSpPr>
        <p:spPr>
          <a:xfrm>
            <a:off x="8129520" y="3446640"/>
            <a:ext cx="1839960" cy="11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*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Utilities Outsourcing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MA implementing process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Central Maine 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Bangor Hydro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PECO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GPU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DQE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4" name=""/>
          <p:cNvSpPr/>
          <p:nvPr/>
        </p:nvSpPr>
        <p:spPr>
          <a:xfrm>
            <a:off x="3478320" y="5340240"/>
            <a:ext cx="4603680" cy="1212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"/>
          <p:cNvSpPr/>
          <p:nvPr/>
        </p:nvSpPr>
        <p:spPr>
          <a:xfrm>
            <a:off x="1616760" y="-309600"/>
            <a:ext cx="7058160" cy="14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Restructuring Update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Residential and Commercial Customers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6" name=""/>
          <p:cNvSpPr/>
          <p:nvPr/>
        </p:nvSpPr>
        <p:spPr>
          <a:xfrm>
            <a:off x="336600" y="5931000"/>
            <a:ext cx="2452680" cy="8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Enron Government Affairs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Status current as of 07/01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Industrial open nationwide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417" name=""/>
          <p:cNvGrpSpPr/>
          <p:nvPr/>
        </p:nvGrpSpPr>
        <p:grpSpPr>
          <a:xfrm>
            <a:off x="1022400" y="1249200"/>
            <a:ext cx="8157600" cy="4338720"/>
            <a:chOff x="1022400" y="1249200"/>
            <a:chExt cx="8157600" cy="4338720"/>
          </a:xfrm>
        </p:grpSpPr>
        <p:sp>
          <p:nvSpPr>
            <p:cNvPr id="418" name=""/>
            <p:cNvSpPr/>
            <p:nvPr/>
          </p:nvSpPr>
          <p:spPr>
            <a:xfrm>
              <a:off x="7273800" y="1823760"/>
              <a:ext cx="912960" cy="647640"/>
            </a:xfrm>
            <a:custGeom>
              <a:avLst/>
              <a:gdLst/>
              <a:ahLst/>
              <a:rect l="l" t="t" r="r" b="b"/>
              <a:pathLst>
                <a:path w="511" h="408">
                  <a:moveTo>
                    <a:pt x="47" y="267"/>
                  </a:moveTo>
                  <a:lnTo>
                    <a:pt x="93" y="244"/>
                  </a:lnTo>
                  <a:lnTo>
                    <a:pt x="151" y="244"/>
                  </a:lnTo>
                  <a:lnTo>
                    <a:pt x="174" y="221"/>
                  </a:lnTo>
                  <a:lnTo>
                    <a:pt x="197" y="221"/>
                  </a:lnTo>
                  <a:lnTo>
                    <a:pt x="209" y="198"/>
                  </a:lnTo>
                  <a:lnTo>
                    <a:pt x="233" y="186"/>
                  </a:lnTo>
                  <a:lnTo>
                    <a:pt x="220" y="140"/>
                  </a:lnTo>
                  <a:lnTo>
                    <a:pt x="209" y="128"/>
                  </a:lnTo>
                  <a:lnTo>
                    <a:pt x="233" y="92"/>
                  </a:lnTo>
                  <a:lnTo>
                    <a:pt x="243" y="92"/>
                  </a:lnTo>
                  <a:lnTo>
                    <a:pt x="314" y="23"/>
                  </a:lnTo>
                  <a:lnTo>
                    <a:pt x="395" y="0"/>
                  </a:lnTo>
                  <a:lnTo>
                    <a:pt x="406" y="69"/>
                  </a:lnTo>
                  <a:lnTo>
                    <a:pt x="418" y="58"/>
                  </a:lnTo>
                  <a:lnTo>
                    <a:pt x="441" y="81"/>
                  </a:lnTo>
                  <a:lnTo>
                    <a:pt x="441" y="151"/>
                  </a:lnTo>
                  <a:lnTo>
                    <a:pt x="464" y="209"/>
                  </a:lnTo>
                  <a:lnTo>
                    <a:pt x="476" y="290"/>
                  </a:lnTo>
                  <a:lnTo>
                    <a:pt x="476" y="360"/>
                  </a:lnTo>
                  <a:lnTo>
                    <a:pt x="510" y="372"/>
                  </a:lnTo>
                  <a:lnTo>
                    <a:pt x="487" y="407"/>
                  </a:lnTo>
                  <a:lnTo>
                    <a:pt x="429" y="372"/>
                  </a:lnTo>
                  <a:lnTo>
                    <a:pt x="395" y="372"/>
                  </a:lnTo>
                  <a:lnTo>
                    <a:pt x="372" y="360"/>
                  </a:lnTo>
                  <a:lnTo>
                    <a:pt x="372" y="349"/>
                  </a:lnTo>
                  <a:lnTo>
                    <a:pt x="348" y="337"/>
                  </a:lnTo>
                  <a:lnTo>
                    <a:pt x="12" y="395"/>
                  </a:lnTo>
                  <a:lnTo>
                    <a:pt x="0" y="384"/>
                  </a:lnTo>
                  <a:lnTo>
                    <a:pt x="58" y="303"/>
                  </a:lnTo>
                  <a:lnTo>
                    <a:pt x="47" y="267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7068960" y="2707920"/>
              <a:ext cx="600120" cy="571680"/>
            </a:xfrm>
            <a:custGeom>
              <a:avLst/>
              <a:gdLst/>
              <a:ahLst/>
              <a:rect l="l" t="t" r="r" b="b"/>
              <a:pathLst>
                <a:path w="336" h="360">
                  <a:moveTo>
                    <a:pt x="34" y="185"/>
                  </a:moveTo>
                  <a:lnTo>
                    <a:pt x="11" y="185"/>
                  </a:lnTo>
                  <a:lnTo>
                    <a:pt x="0" y="243"/>
                  </a:lnTo>
                  <a:lnTo>
                    <a:pt x="11" y="301"/>
                  </a:lnTo>
                  <a:lnTo>
                    <a:pt x="57" y="335"/>
                  </a:lnTo>
                  <a:lnTo>
                    <a:pt x="69" y="359"/>
                  </a:lnTo>
                  <a:lnTo>
                    <a:pt x="138" y="335"/>
                  </a:lnTo>
                  <a:lnTo>
                    <a:pt x="208" y="289"/>
                  </a:lnTo>
                  <a:lnTo>
                    <a:pt x="231" y="185"/>
                  </a:lnTo>
                  <a:lnTo>
                    <a:pt x="277" y="162"/>
                  </a:lnTo>
                  <a:lnTo>
                    <a:pt x="300" y="93"/>
                  </a:lnTo>
                  <a:lnTo>
                    <a:pt x="335" y="81"/>
                  </a:lnTo>
                  <a:lnTo>
                    <a:pt x="289" y="69"/>
                  </a:lnTo>
                  <a:lnTo>
                    <a:pt x="208" y="116"/>
                  </a:lnTo>
                  <a:lnTo>
                    <a:pt x="196" y="69"/>
                  </a:lnTo>
                  <a:lnTo>
                    <a:pt x="115" y="69"/>
                  </a:lnTo>
                  <a:lnTo>
                    <a:pt x="104" y="0"/>
                  </a:lnTo>
                  <a:lnTo>
                    <a:pt x="81" y="23"/>
                  </a:lnTo>
                  <a:lnTo>
                    <a:pt x="92" y="127"/>
                  </a:lnTo>
                  <a:lnTo>
                    <a:pt x="57" y="127"/>
                  </a:lnTo>
                  <a:lnTo>
                    <a:pt x="34" y="185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420" name=""/>
            <p:cNvGrpSpPr/>
            <p:nvPr/>
          </p:nvGrpSpPr>
          <p:grpSpPr>
            <a:xfrm>
              <a:off x="2471760" y="5090760"/>
              <a:ext cx="721800" cy="490680"/>
              <a:chOff x="2471760" y="5090760"/>
              <a:chExt cx="721800" cy="490680"/>
            </a:xfrm>
          </p:grpSpPr>
          <p:sp>
            <p:nvSpPr>
              <p:cNvPr id="421" name=""/>
              <p:cNvSpPr/>
              <p:nvPr/>
            </p:nvSpPr>
            <p:spPr>
              <a:xfrm>
                <a:off x="2471760" y="5152680"/>
                <a:ext cx="62280" cy="73080"/>
              </a:xfrm>
              <a:custGeom>
                <a:avLst/>
                <a:gdLst/>
                <a:ahLst/>
                <a:rect l="l" t="t" r="r" b="b"/>
                <a:pathLst>
                  <a:path w="35" h="46">
                    <a:moveTo>
                      <a:pt x="0" y="45"/>
                    </a:moveTo>
                    <a:lnTo>
                      <a:pt x="0" y="34"/>
                    </a:lnTo>
                    <a:lnTo>
                      <a:pt x="23" y="0"/>
                    </a:lnTo>
                    <a:lnTo>
                      <a:pt x="34" y="11"/>
                    </a:lnTo>
                    <a:lnTo>
                      <a:pt x="17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>
                <a:off x="2551680" y="5090760"/>
                <a:ext cx="110880" cy="90720"/>
              </a:xfrm>
              <a:custGeom>
                <a:avLst/>
                <a:gdLst/>
                <a:ahLst/>
                <a:rect l="l" t="t" r="r" b="b"/>
                <a:pathLst>
                  <a:path w="62" h="57">
                    <a:moveTo>
                      <a:pt x="17" y="6"/>
                    </a:moveTo>
                    <a:lnTo>
                      <a:pt x="0" y="34"/>
                    </a:lnTo>
                    <a:lnTo>
                      <a:pt x="22" y="50"/>
                    </a:lnTo>
                    <a:lnTo>
                      <a:pt x="50" y="56"/>
                    </a:lnTo>
                    <a:lnTo>
                      <a:pt x="61" y="34"/>
                    </a:lnTo>
                    <a:lnTo>
                      <a:pt x="55" y="0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920" bIns="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>
                <a:off x="2651760" y="5152680"/>
                <a:ext cx="151920" cy="100080"/>
              </a:xfrm>
              <a:custGeom>
                <a:avLst/>
                <a:gdLst/>
                <a:ahLst/>
                <a:rect l="l" t="t" r="r" b="b"/>
                <a:pathLst>
                  <a:path w="85" h="63">
                    <a:moveTo>
                      <a:pt x="0" y="23"/>
                    </a:moveTo>
                    <a:lnTo>
                      <a:pt x="62" y="0"/>
                    </a:lnTo>
                    <a:lnTo>
                      <a:pt x="73" y="28"/>
                    </a:lnTo>
                    <a:lnTo>
                      <a:pt x="84" y="34"/>
                    </a:lnTo>
                    <a:lnTo>
                      <a:pt x="84" y="56"/>
                    </a:lnTo>
                    <a:lnTo>
                      <a:pt x="56" y="62"/>
                    </a:lnTo>
                    <a:lnTo>
                      <a:pt x="34" y="62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2811240" y="5233680"/>
                <a:ext cx="121320" cy="54000"/>
              </a:xfrm>
              <a:custGeom>
                <a:avLst/>
                <a:gdLst/>
                <a:ahLst/>
                <a:rect l="l" t="t" r="r" b="b"/>
                <a:pathLst>
                  <a:path w="68" h="34">
                    <a:moveTo>
                      <a:pt x="11" y="0"/>
                    </a:moveTo>
                    <a:lnTo>
                      <a:pt x="0" y="28"/>
                    </a:lnTo>
                    <a:lnTo>
                      <a:pt x="17" y="33"/>
                    </a:lnTo>
                    <a:lnTo>
                      <a:pt x="28" y="22"/>
                    </a:lnTo>
                    <a:lnTo>
                      <a:pt x="50" y="22"/>
                    </a:lnTo>
                    <a:lnTo>
                      <a:pt x="67" y="11"/>
                    </a:lnTo>
                    <a:lnTo>
                      <a:pt x="56" y="6"/>
                    </a:lnTo>
                    <a:lnTo>
                      <a:pt x="45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>
                <a:off x="2841480" y="5303520"/>
                <a:ext cx="51840" cy="38160"/>
              </a:xfrm>
              <a:custGeom>
                <a:avLst/>
                <a:gdLst/>
                <a:ahLst/>
                <a:rect l="l" t="t" r="r" b="b"/>
                <a:pathLst>
                  <a:path w="29" h="24">
                    <a:moveTo>
                      <a:pt x="28" y="0"/>
                    </a:moveTo>
                    <a:lnTo>
                      <a:pt x="0" y="0"/>
                    </a:lnTo>
                    <a:lnTo>
                      <a:pt x="6" y="23"/>
                    </a:lnTo>
                    <a:lnTo>
                      <a:pt x="28" y="17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>
                <a:off x="2902320" y="5348160"/>
                <a:ext cx="30240" cy="38160"/>
              </a:xfrm>
              <a:custGeom>
                <a:avLst/>
                <a:gdLst/>
                <a:ahLst/>
                <a:rect l="l" t="t" r="r" b="b"/>
                <a:pathLst>
                  <a:path w="17" h="24">
                    <a:moveTo>
                      <a:pt x="0" y="6"/>
                    </a:moveTo>
                    <a:lnTo>
                      <a:pt x="16" y="0"/>
                    </a:lnTo>
                    <a:lnTo>
                      <a:pt x="16" y="23"/>
                    </a:lnTo>
                    <a:lnTo>
                      <a:pt x="5" y="2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427" name=""/>
              <p:cNvSpPr/>
              <p:nvPr/>
            </p:nvSpPr>
            <p:spPr>
              <a:xfrm>
                <a:off x="2991600" y="5367240"/>
                <a:ext cx="201960" cy="214200"/>
              </a:xfrm>
              <a:custGeom>
                <a:avLst/>
                <a:gdLst/>
                <a:ahLst/>
                <a:rect l="l" t="t" r="r" b="b"/>
                <a:pathLst>
                  <a:path w="113" h="135">
                    <a:moveTo>
                      <a:pt x="17" y="0"/>
                    </a:moveTo>
                    <a:lnTo>
                      <a:pt x="0" y="50"/>
                    </a:lnTo>
                    <a:lnTo>
                      <a:pt x="11" y="78"/>
                    </a:lnTo>
                    <a:lnTo>
                      <a:pt x="11" y="123"/>
                    </a:lnTo>
                    <a:lnTo>
                      <a:pt x="39" y="134"/>
                    </a:lnTo>
                    <a:lnTo>
                      <a:pt x="50" y="106"/>
                    </a:lnTo>
                    <a:lnTo>
                      <a:pt x="90" y="101"/>
                    </a:lnTo>
                    <a:lnTo>
                      <a:pt x="112" y="73"/>
                    </a:lnTo>
                    <a:lnTo>
                      <a:pt x="84" y="28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</p:grpSp>
        <p:sp>
          <p:nvSpPr>
            <p:cNvPr id="428" name=""/>
            <p:cNvSpPr/>
            <p:nvPr/>
          </p:nvSpPr>
          <p:spPr>
            <a:xfrm>
              <a:off x="3656160" y="3608280"/>
              <a:ext cx="1985760" cy="1636560"/>
            </a:xfrm>
            <a:custGeom>
              <a:avLst/>
              <a:gdLst/>
              <a:ahLst/>
              <a:rect l="l" t="t" r="r" b="b"/>
              <a:pathLst>
                <a:path w="1112" h="1031">
                  <a:moveTo>
                    <a:pt x="323" y="0"/>
                  </a:moveTo>
                  <a:lnTo>
                    <a:pt x="566" y="0"/>
                  </a:lnTo>
                  <a:lnTo>
                    <a:pt x="566" y="196"/>
                  </a:lnTo>
                  <a:lnTo>
                    <a:pt x="695" y="243"/>
                  </a:lnTo>
                  <a:lnTo>
                    <a:pt x="729" y="231"/>
                  </a:lnTo>
                  <a:lnTo>
                    <a:pt x="810" y="266"/>
                  </a:lnTo>
                  <a:lnTo>
                    <a:pt x="857" y="266"/>
                  </a:lnTo>
                  <a:lnTo>
                    <a:pt x="961" y="220"/>
                  </a:lnTo>
                  <a:lnTo>
                    <a:pt x="1007" y="266"/>
                  </a:lnTo>
                  <a:lnTo>
                    <a:pt x="1053" y="277"/>
                  </a:lnTo>
                  <a:lnTo>
                    <a:pt x="1053" y="428"/>
                  </a:lnTo>
                  <a:lnTo>
                    <a:pt x="1111" y="520"/>
                  </a:lnTo>
                  <a:lnTo>
                    <a:pt x="1100" y="648"/>
                  </a:lnTo>
                  <a:lnTo>
                    <a:pt x="1042" y="706"/>
                  </a:lnTo>
                  <a:lnTo>
                    <a:pt x="1030" y="660"/>
                  </a:lnTo>
                  <a:lnTo>
                    <a:pt x="1007" y="683"/>
                  </a:lnTo>
                  <a:lnTo>
                    <a:pt x="1019" y="706"/>
                  </a:lnTo>
                  <a:lnTo>
                    <a:pt x="915" y="787"/>
                  </a:lnTo>
                  <a:lnTo>
                    <a:pt x="891" y="787"/>
                  </a:lnTo>
                  <a:lnTo>
                    <a:pt x="834" y="834"/>
                  </a:lnTo>
                  <a:lnTo>
                    <a:pt x="834" y="845"/>
                  </a:lnTo>
                  <a:lnTo>
                    <a:pt x="810" y="857"/>
                  </a:lnTo>
                  <a:lnTo>
                    <a:pt x="834" y="880"/>
                  </a:lnTo>
                  <a:lnTo>
                    <a:pt x="799" y="914"/>
                  </a:lnTo>
                  <a:lnTo>
                    <a:pt x="810" y="972"/>
                  </a:lnTo>
                  <a:lnTo>
                    <a:pt x="834" y="995"/>
                  </a:lnTo>
                  <a:lnTo>
                    <a:pt x="834" y="1030"/>
                  </a:lnTo>
                  <a:lnTo>
                    <a:pt x="787" y="1030"/>
                  </a:lnTo>
                  <a:lnTo>
                    <a:pt x="753" y="1007"/>
                  </a:lnTo>
                  <a:lnTo>
                    <a:pt x="718" y="1019"/>
                  </a:lnTo>
                  <a:lnTo>
                    <a:pt x="637" y="984"/>
                  </a:lnTo>
                  <a:lnTo>
                    <a:pt x="591" y="868"/>
                  </a:lnTo>
                  <a:lnTo>
                    <a:pt x="532" y="810"/>
                  </a:lnTo>
                  <a:lnTo>
                    <a:pt x="485" y="706"/>
                  </a:lnTo>
                  <a:lnTo>
                    <a:pt x="451" y="695"/>
                  </a:lnTo>
                  <a:lnTo>
                    <a:pt x="428" y="672"/>
                  </a:lnTo>
                  <a:lnTo>
                    <a:pt x="404" y="672"/>
                  </a:lnTo>
                  <a:lnTo>
                    <a:pt x="358" y="660"/>
                  </a:lnTo>
                  <a:lnTo>
                    <a:pt x="323" y="672"/>
                  </a:lnTo>
                  <a:lnTo>
                    <a:pt x="300" y="729"/>
                  </a:lnTo>
                  <a:lnTo>
                    <a:pt x="266" y="729"/>
                  </a:lnTo>
                  <a:lnTo>
                    <a:pt x="196" y="695"/>
                  </a:lnTo>
                  <a:lnTo>
                    <a:pt x="161" y="648"/>
                  </a:lnTo>
                  <a:lnTo>
                    <a:pt x="150" y="579"/>
                  </a:lnTo>
                  <a:lnTo>
                    <a:pt x="115" y="543"/>
                  </a:lnTo>
                  <a:lnTo>
                    <a:pt x="46" y="487"/>
                  </a:lnTo>
                  <a:lnTo>
                    <a:pt x="0" y="428"/>
                  </a:lnTo>
                  <a:lnTo>
                    <a:pt x="0" y="405"/>
                  </a:lnTo>
                  <a:lnTo>
                    <a:pt x="161" y="405"/>
                  </a:lnTo>
                  <a:lnTo>
                    <a:pt x="300" y="416"/>
                  </a:lnTo>
                  <a:lnTo>
                    <a:pt x="323" y="0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1050840" y="3930480"/>
              <a:ext cx="1320840" cy="1139760"/>
            </a:xfrm>
            <a:custGeom>
              <a:avLst/>
              <a:gdLst/>
              <a:ahLst/>
              <a:rect l="l" t="t" r="r" b="b"/>
              <a:pathLst>
                <a:path w="740" h="718">
                  <a:moveTo>
                    <a:pt x="118" y="106"/>
                  </a:moveTo>
                  <a:lnTo>
                    <a:pt x="269" y="0"/>
                  </a:lnTo>
                  <a:lnTo>
                    <a:pt x="336" y="17"/>
                  </a:lnTo>
                  <a:lnTo>
                    <a:pt x="370" y="50"/>
                  </a:lnTo>
                  <a:lnTo>
                    <a:pt x="509" y="67"/>
                  </a:lnTo>
                  <a:lnTo>
                    <a:pt x="515" y="420"/>
                  </a:lnTo>
                  <a:lnTo>
                    <a:pt x="560" y="431"/>
                  </a:lnTo>
                  <a:lnTo>
                    <a:pt x="582" y="476"/>
                  </a:lnTo>
                  <a:lnTo>
                    <a:pt x="610" y="459"/>
                  </a:lnTo>
                  <a:lnTo>
                    <a:pt x="677" y="555"/>
                  </a:lnTo>
                  <a:lnTo>
                    <a:pt x="739" y="599"/>
                  </a:lnTo>
                  <a:lnTo>
                    <a:pt x="733" y="639"/>
                  </a:lnTo>
                  <a:lnTo>
                    <a:pt x="661" y="644"/>
                  </a:lnTo>
                  <a:lnTo>
                    <a:pt x="633" y="527"/>
                  </a:lnTo>
                  <a:lnTo>
                    <a:pt x="403" y="409"/>
                  </a:lnTo>
                  <a:lnTo>
                    <a:pt x="409" y="448"/>
                  </a:lnTo>
                  <a:lnTo>
                    <a:pt x="353" y="493"/>
                  </a:lnTo>
                  <a:lnTo>
                    <a:pt x="347" y="476"/>
                  </a:lnTo>
                  <a:lnTo>
                    <a:pt x="330" y="476"/>
                  </a:lnTo>
                  <a:lnTo>
                    <a:pt x="291" y="571"/>
                  </a:lnTo>
                  <a:lnTo>
                    <a:pt x="162" y="672"/>
                  </a:lnTo>
                  <a:lnTo>
                    <a:pt x="39" y="717"/>
                  </a:lnTo>
                  <a:lnTo>
                    <a:pt x="0" y="711"/>
                  </a:lnTo>
                  <a:lnTo>
                    <a:pt x="146" y="627"/>
                  </a:lnTo>
                  <a:lnTo>
                    <a:pt x="162" y="627"/>
                  </a:lnTo>
                  <a:lnTo>
                    <a:pt x="218" y="566"/>
                  </a:lnTo>
                  <a:lnTo>
                    <a:pt x="241" y="560"/>
                  </a:lnTo>
                  <a:lnTo>
                    <a:pt x="274" y="515"/>
                  </a:lnTo>
                  <a:lnTo>
                    <a:pt x="263" y="493"/>
                  </a:lnTo>
                  <a:lnTo>
                    <a:pt x="185" y="504"/>
                  </a:lnTo>
                  <a:lnTo>
                    <a:pt x="134" y="381"/>
                  </a:lnTo>
                  <a:lnTo>
                    <a:pt x="162" y="325"/>
                  </a:lnTo>
                  <a:lnTo>
                    <a:pt x="213" y="302"/>
                  </a:lnTo>
                  <a:lnTo>
                    <a:pt x="196" y="258"/>
                  </a:lnTo>
                  <a:lnTo>
                    <a:pt x="146" y="280"/>
                  </a:lnTo>
                  <a:lnTo>
                    <a:pt x="106" y="207"/>
                  </a:lnTo>
                  <a:lnTo>
                    <a:pt x="146" y="190"/>
                  </a:lnTo>
                  <a:lnTo>
                    <a:pt x="185" y="213"/>
                  </a:lnTo>
                  <a:lnTo>
                    <a:pt x="202" y="202"/>
                  </a:lnTo>
                  <a:lnTo>
                    <a:pt x="174" y="140"/>
                  </a:lnTo>
                  <a:lnTo>
                    <a:pt x="118" y="134"/>
                  </a:lnTo>
                  <a:lnTo>
                    <a:pt x="118" y="106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8288280" y="1299960"/>
              <a:ext cx="536760" cy="735120"/>
            </a:xfrm>
            <a:custGeom>
              <a:avLst/>
              <a:gdLst/>
              <a:ahLst/>
              <a:rect l="l" t="t" r="r" b="b"/>
              <a:pathLst>
                <a:path w="300" h="463">
                  <a:moveTo>
                    <a:pt x="69" y="23"/>
                  </a:moveTo>
                  <a:lnTo>
                    <a:pt x="23" y="104"/>
                  </a:lnTo>
                  <a:lnTo>
                    <a:pt x="46" y="139"/>
                  </a:lnTo>
                  <a:lnTo>
                    <a:pt x="23" y="173"/>
                  </a:lnTo>
                  <a:lnTo>
                    <a:pt x="34" y="185"/>
                  </a:lnTo>
                  <a:lnTo>
                    <a:pt x="23" y="220"/>
                  </a:lnTo>
                  <a:lnTo>
                    <a:pt x="23" y="253"/>
                  </a:lnTo>
                  <a:lnTo>
                    <a:pt x="0" y="277"/>
                  </a:lnTo>
                  <a:lnTo>
                    <a:pt x="11" y="288"/>
                  </a:lnTo>
                  <a:lnTo>
                    <a:pt x="69" y="450"/>
                  </a:lnTo>
                  <a:lnTo>
                    <a:pt x="115" y="462"/>
                  </a:lnTo>
                  <a:lnTo>
                    <a:pt x="115" y="438"/>
                  </a:lnTo>
                  <a:lnTo>
                    <a:pt x="137" y="404"/>
                  </a:lnTo>
                  <a:lnTo>
                    <a:pt x="137" y="381"/>
                  </a:lnTo>
                  <a:lnTo>
                    <a:pt x="195" y="346"/>
                  </a:lnTo>
                  <a:lnTo>
                    <a:pt x="195" y="300"/>
                  </a:lnTo>
                  <a:lnTo>
                    <a:pt x="230" y="300"/>
                  </a:lnTo>
                  <a:lnTo>
                    <a:pt x="265" y="265"/>
                  </a:lnTo>
                  <a:lnTo>
                    <a:pt x="299" y="242"/>
                  </a:lnTo>
                  <a:lnTo>
                    <a:pt x="299" y="220"/>
                  </a:lnTo>
                  <a:lnTo>
                    <a:pt x="253" y="208"/>
                  </a:lnTo>
                  <a:lnTo>
                    <a:pt x="242" y="173"/>
                  </a:lnTo>
                  <a:lnTo>
                    <a:pt x="195" y="173"/>
                  </a:lnTo>
                  <a:lnTo>
                    <a:pt x="150" y="35"/>
                  </a:lnTo>
                  <a:lnTo>
                    <a:pt x="137" y="0"/>
                  </a:lnTo>
                  <a:lnTo>
                    <a:pt x="92" y="12"/>
                  </a:lnTo>
                  <a:lnTo>
                    <a:pt x="81" y="35"/>
                  </a:lnTo>
                  <a:lnTo>
                    <a:pt x="69" y="23"/>
                  </a:lnTo>
                </a:path>
              </a:pathLst>
            </a:cu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1398600" y="2376360"/>
              <a:ext cx="1220760" cy="1655640"/>
            </a:xfrm>
            <a:custGeom>
              <a:avLst/>
              <a:gdLst/>
              <a:ahLst/>
              <a:rect l="l" t="t" r="r" b="b"/>
              <a:pathLst>
                <a:path w="684" h="1043">
                  <a:moveTo>
                    <a:pt x="58" y="0"/>
                  </a:moveTo>
                  <a:lnTo>
                    <a:pt x="371" y="58"/>
                  </a:lnTo>
                  <a:lnTo>
                    <a:pt x="301" y="370"/>
                  </a:lnTo>
                  <a:lnTo>
                    <a:pt x="648" y="834"/>
                  </a:lnTo>
                  <a:lnTo>
                    <a:pt x="683" y="891"/>
                  </a:lnTo>
                  <a:lnTo>
                    <a:pt x="648" y="926"/>
                  </a:lnTo>
                  <a:lnTo>
                    <a:pt x="625" y="972"/>
                  </a:lnTo>
                  <a:lnTo>
                    <a:pt x="602" y="1007"/>
                  </a:lnTo>
                  <a:lnTo>
                    <a:pt x="625" y="1030"/>
                  </a:lnTo>
                  <a:lnTo>
                    <a:pt x="590" y="1042"/>
                  </a:lnTo>
                  <a:lnTo>
                    <a:pt x="382" y="1030"/>
                  </a:lnTo>
                  <a:lnTo>
                    <a:pt x="371" y="972"/>
                  </a:lnTo>
                  <a:lnTo>
                    <a:pt x="336" y="926"/>
                  </a:lnTo>
                  <a:lnTo>
                    <a:pt x="313" y="915"/>
                  </a:lnTo>
                  <a:lnTo>
                    <a:pt x="301" y="880"/>
                  </a:lnTo>
                  <a:lnTo>
                    <a:pt x="278" y="857"/>
                  </a:lnTo>
                  <a:lnTo>
                    <a:pt x="266" y="845"/>
                  </a:lnTo>
                  <a:lnTo>
                    <a:pt x="255" y="810"/>
                  </a:lnTo>
                  <a:lnTo>
                    <a:pt x="232" y="799"/>
                  </a:lnTo>
                  <a:lnTo>
                    <a:pt x="197" y="810"/>
                  </a:lnTo>
                  <a:lnTo>
                    <a:pt x="162" y="799"/>
                  </a:lnTo>
                  <a:lnTo>
                    <a:pt x="162" y="787"/>
                  </a:lnTo>
                  <a:lnTo>
                    <a:pt x="162" y="753"/>
                  </a:lnTo>
                  <a:lnTo>
                    <a:pt x="151" y="718"/>
                  </a:lnTo>
                  <a:lnTo>
                    <a:pt x="151" y="695"/>
                  </a:lnTo>
                  <a:lnTo>
                    <a:pt x="128" y="672"/>
                  </a:lnTo>
                  <a:lnTo>
                    <a:pt x="139" y="649"/>
                  </a:lnTo>
                  <a:lnTo>
                    <a:pt x="93" y="602"/>
                  </a:lnTo>
                  <a:lnTo>
                    <a:pt x="93" y="568"/>
                  </a:lnTo>
                  <a:lnTo>
                    <a:pt x="116" y="556"/>
                  </a:lnTo>
                  <a:lnTo>
                    <a:pt x="116" y="533"/>
                  </a:lnTo>
                  <a:lnTo>
                    <a:pt x="93" y="533"/>
                  </a:lnTo>
                  <a:lnTo>
                    <a:pt x="81" y="497"/>
                  </a:lnTo>
                  <a:lnTo>
                    <a:pt x="70" y="451"/>
                  </a:lnTo>
                  <a:lnTo>
                    <a:pt x="104" y="474"/>
                  </a:lnTo>
                  <a:lnTo>
                    <a:pt x="93" y="439"/>
                  </a:lnTo>
                  <a:lnTo>
                    <a:pt x="116" y="439"/>
                  </a:lnTo>
                  <a:lnTo>
                    <a:pt x="116" y="416"/>
                  </a:lnTo>
                  <a:lnTo>
                    <a:pt x="93" y="405"/>
                  </a:lnTo>
                  <a:lnTo>
                    <a:pt x="81" y="428"/>
                  </a:lnTo>
                  <a:lnTo>
                    <a:pt x="58" y="416"/>
                  </a:lnTo>
                  <a:lnTo>
                    <a:pt x="12" y="301"/>
                  </a:lnTo>
                  <a:lnTo>
                    <a:pt x="23" y="220"/>
                  </a:lnTo>
                  <a:lnTo>
                    <a:pt x="0" y="173"/>
                  </a:lnTo>
                  <a:lnTo>
                    <a:pt x="12" y="127"/>
                  </a:lnTo>
                  <a:lnTo>
                    <a:pt x="35" y="127"/>
                  </a:lnTo>
                  <a:lnTo>
                    <a:pt x="58" y="69"/>
                  </a:lnTo>
                  <a:lnTo>
                    <a:pt x="58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7419960" y="2725560"/>
              <a:ext cx="681120" cy="262080"/>
            </a:xfrm>
            <a:custGeom>
              <a:avLst/>
              <a:gdLst/>
              <a:ahLst/>
              <a:rect l="l" t="t" r="r" b="b"/>
              <a:pathLst>
                <a:path w="381" h="165">
                  <a:moveTo>
                    <a:pt x="0" y="58"/>
                  </a:moveTo>
                  <a:lnTo>
                    <a:pt x="289" y="0"/>
                  </a:lnTo>
                  <a:lnTo>
                    <a:pt x="334" y="116"/>
                  </a:lnTo>
                  <a:lnTo>
                    <a:pt x="380" y="105"/>
                  </a:lnTo>
                  <a:lnTo>
                    <a:pt x="380" y="164"/>
                  </a:lnTo>
                  <a:lnTo>
                    <a:pt x="345" y="164"/>
                  </a:lnTo>
                  <a:lnTo>
                    <a:pt x="311" y="129"/>
                  </a:lnTo>
                  <a:lnTo>
                    <a:pt x="289" y="82"/>
                  </a:lnTo>
                  <a:lnTo>
                    <a:pt x="277" y="23"/>
                  </a:lnTo>
                  <a:lnTo>
                    <a:pt x="265" y="58"/>
                  </a:lnTo>
                  <a:lnTo>
                    <a:pt x="277" y="152"/>
                  </a:lnTo>
                  <a:lnTo>
                    <a:pt x="196" y="164"/>
                  </a:lnTo>
                  <a:lnTo>
                    <a:pt x="196" y="93"/>
                  </a:lnTo>
                  <a:lnTo>
                    <a:pt x="138" y="70"/>
                  </a:lnTo>
                  <a:lnTo>
                    <a:pt x="93" y="58"/>
                  </a:lnTo>
                  <a:lnTo>
                    <a:pt x="12" y="105"/>
                  </a:lnTo>
                  <a:lnTo>
                    <a:pt x="0" y="58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1936800" y="2469960"/>
              <a:ext cx="909720" cy="1233360"/>
            </a:xfrm>
            <a:custGeom>
              <a:avLst/>
              <a:gdLst/>
              <a:ahLst/>
              <a:rect l="l" t="t" r="r" b="b"/>
              <a:pathLst>
                <a:path w="510" h="777">
                  <a:moveTo>
                    <a:pt x="70" y="0"/>
                  </a:moveTo>
                  <a:lnTo>
                    <a:pt x="0" y="312"/>
                  </a:lnTo>
                  <a:lnTo>
                    <a:pt x="347" y="776"/>
                  </a:lnTo>
                  <a:lnTo>
                    <a:pt x="370" y="752"/>
                  </a:lnTo>
                  <a:lnTo>
                    <a:pt x="370" y="660"/>
                  </a:lnTo>
                  <a:lnTo>
                    <a:pt x="405" y="672"/>
                  </a:lnTo>
                  <a:lnTo>
                    <a:pt x="451" y="381"/>
                  </a:lnTo>
                  <a:lnTo>
                    <a:pt x="486" y="196"/>
                  </a:lnTo>
                  <a:lnTo>
                    <a:pt x="498" y="139"/>
                  </a:lnTo>
                  <a:lnTo>
                    <a:pt x="509" y="81"/>
                  </a:lnTo>
                  <a:lnTo>
                    <a:pt x="278" y="46"/>
                  </a:lnTo>
                  <a:lnTo>
                    <a:pt x="70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2724120" y="1476000"/>
              <a:ext cx="1427040" cy="793800"/>
            </a:xfrm>
            <a:custGeom>
              <a:avLst/>
              <a:gdLst/>
              <a:ahLst/>
              <a:rect l="l" t="t" r="r" b="b"/>
              <a:pathLst>
                <a:path w="799" h="500">
                  <a:moveTo>
                    <a:pt x="11" y="0"/>
                  </a:moveTo>
                  <a:lnTo>
                    <a:pt x="173" y="23"/>
                  </a:lnTo>
                  <a:lnTo>
                    <a:pt x="266" y="35"/>
                  </a:lnTo>
                  <a:lnTo>
                    <a:pt x="393" y="46"/>
                  </a:lnTo>
                  <a:lnTo>
                    <a:pt x="509" y="58"/>
                  </a:lnTo>
                  <a:lnTo>
                    <a:pt x="706" y="70"/>
                  </a:lnTo>
                  <a:lnTo>
                    <a:pt x="798" y="81"/>
                  </a:lnTo>
                  <a:lnTo>
                    <a:pt x="798" y="487"/>
                  </a:lnTo>
                  <a:lnTo>
                    <a:pt x="312" y="452"/>
                  </a:lnTo>
                  <a:lnTo>
                    <a:pt x="301" y="499"/>
                  </a:lnTo>
                  <a:lnTo>
                    <a:pt x="278" y="475"/>
                  </a:lnTo>
                  <a:lnTo>
                    <a:pt x="231" y="475"/>
                  </a:lnTo>
                  <a:lnTo>
                    <a:pt x="173" y="487"/>
                  </a:lnTo>
                  <a:lnTo>
                    <a:pt x="162" y="418"/>
                  </a:lnTo>
                  <a:lnTo>
                    <a:pt x="81" y="360"/>
                  </a:lnTo>
                  <a:lnTo>
                    <a:pt x="92" y="313"/>
                  </a:lnTo>
                  <a:lnTo>
                    <a:pt x="104" y="266"/>
                  </a:lnTo>
                  <a:lnTo>
                    <a:pt x="0" y="127"/>
                  </a:lnTo>
                  <a:lnTo>
                    <a:pt x="11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2452680" y="3406680"/>
              <a:ext cx="934920" cy="920520"/>
            </a:xfrm>
            <a:custGeom>
              <a:avLst/>
              <a:gdLst/>
              <a:ahLst/>
              <a:rect l="l" t="t" r="r" b="b"/>
              <a:pathLst>
                <a:path w="524" h="580">
                  <a:moveTo>
                    <a:pt x="129" y="0"/>
                  </a:moveTo>
                  <a:lnTo>
                    <a:pt x="116" y="81"/>
                  </a:lnTo>
                  <a:lnTo>
                    <a:pt x="81" y="69"/>
                  </a:lnTo>
                  <a:lnTo>
                    <a:pt x="81" y="161"/>
                  </a:lnTo>
                  <a:lnTo>
                    <a:pt x="58" y="185"/>
                  </a:lnTo>
                  <a:lnTo>
                    <a:pt x="93" y="242"/>
                  </a:lnTo>
                  <a:lnTo>
                    <a:pt x="58" y="266"/>
                  </a:lnTo>
                  <a:lnTo>
                    <a:pt x="47" y="313"/>
                  </a:lnTo>
                  <a:lnTo>
                    <a:pt x="12" y="359"/>
                  </a:lnTo>
                  <a:lnTo>
                    <a:pt x="35" y="382"/>
                  </a:lnTo>
                  <a:lnTo>
                    <a:pt x="0" y="394"/>
                  </a:lnTo>
                  <a:lnTo>
                    <a:pt x="0" y="429"/>
                  </a:lnTo>
                  <a:lnTo>
                    <a:pt x="291" y="579"/>
                  </a:lnTo>
                  <a:lnTo>
                    <a:pt x="454" y="579"/>
                  </a:lnTo>
                  <a:lnTo>
                    <a:pt x="523" y="46"/>
                  </a:lnTo>
                  <a:lnTo>
                    <a:pt x="129" y="0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4130640" y="2084040"/>
              <a:ext cx="1014480" cy="588960"/>
            </a:xfrm>
            <a:custGeom>
              <a:avLst/>
              <a:gdLst/>
              <a:ahLst/>
              <a:rect l="l" t="t" r="r" b="b"/>
              <a:pathLst>
                <a:path w="568" h="371">
                  <a:moveTo>
                    <a:pt x="11" y="0"/>
                  </a:moveTo>
                  <a:lnTo>
                    <a:pt x="11" y="150"/>
                  </a:lnTo>
                  <a:lnTo>
                    <a:pt x="0" y="312"/>
                  </a:lnTo>
                  <a:lnTo>
                    <a:pt x="416" y="324"/>
                  </a:lnTo>
                  <a:lnTo>
                    <a:pt x="451" y="347"/>
                  </a:lnTo>
                  <a:lnTo>
                    <a:pt x="486" y="312"/>
                  </a:lnTo>
                  <a:lnTo>
                    <a:pt x="567" y="370"/>
                  </a:lnTo>
                  <a:lnTo>
                    <a:pt x="555" y="312"/>
                  </a:lnTo>
                  <a:lnTo>
                    <a:pt x="555" y="254"/>
                  </a:lnTo>
                  <a:lnTo>
                    <a:pt x="567" y="92"/>
                  </a:lnTo>
                  <a:lnTo>
                    <a:pt x="532" y="58"/>
                  </a:lnTo>
                  <a:lnTo>
                    <a:pt x="543" y="11"/>
                  </a:lnTo>
                  <a:lnTo>
                    <a:pt x="277" y="11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4232160" y="3517560"/>
              <a:ext cx="1224000" cy="514440"/>
            </a:xfrm>
            <a:custGeom>
              <a:avLst/>
              <a:gdLst/>
              <a:ahLst/>
              <a:rect l="l" t="t" r="r" b="b"/>
              <a:pathLst>
                <a:path w="685" h="324">
                  <a:moveTo>
                    <a:pt x="0" y="0"/>
                  </a:moveTo>
                  <a:lnTo>
                    <a:pt x="0" y="58"/>
                  </a:lnTo>
                  <a:lnTo>
                    <a:pt x="243" y="58"/>
                  </a:lnTo>
                  <a:lnTo>
                    <a:pt x="243" y="253"/>
                  </a:lnTo>
                  <a:lnTo>
                    <a:pt x="372" y="300"/>
                  </a:lnTo>
                  <a:lnTo>
                    <a:pt x="406" y="288"/>
                  </a:lnTo>
                  <a:lnTo>
                    <a:pt x="487" y="323"/>
                  </a:lnTo>
                  <a:lnTo>
                    <a:pt x="534" y="323"/>
                  </a:lnTo>
                  <a:lnTo>
                    <a:pt x="638" y="288"/>
                  </a:lnTo>
                  <a:lnTo>
                    <a:pt x="684" y="323"/>
                  </a:lnTo>
                  <a:lnTo>
                    <a:pt x="684" y="116"/>
                  </a:lnTo>
                  <a:lnTo>
                    <a:pt x="673" y="0"/>
                  </a:lnTo>
                  <a:lnTo>
                    <a:pt x="0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5846760" y="1771560"/>
              <a:ext cx="787320" cy="295200"/>
            </a:xfrm>
            <a:custGeom>
              <a:avLst/>
              <a:gdLst/>
              <a:ahLst/>
              <a:rect l="l" t="t" r="r" b="b"/>
              <a:pathLst>
                <a:path w="441" h="186">
                  <a:moveTo>
                    <a:pt x="0" y="104"/>
                  </a:moveTo>
                  <a:lnTo>
                    <a:pt x="104" y="0"/>
                  </a:lnTo>
                  <a:lnTo>
                    <a:pt x="81" y="35"/>
                  </a:lnTo>
                  <a:lnTo>
                    <a:pt x="93" y="58"/>
                  </a:lnTo>
                  <a:lnTo>
                    <a:pt x="127" y="35"/>
                  </a:lnTo>
                  <a:lnTo>
                    <a:pt x="197" y="58"/>
                  </a:lnTo>
                  <a:lnTo>
                    <a:pt x="220" y="35"/>
                  </a:lnTo>
                  <a:lnTo>
                    <a:pt x="312" y="23"/>
                  </a:lnTo>
                  <a:lnTo>
                    <a:pt x="324" y="58"/>
                  </a:lnTo>
                  <a:lnTo>
                    <a:pt x="359" y="47"/>
                  </a:lnTo>
                  <a:lnTo>
                    <a:pt x="428" y="81"/>
                  </a:lnTo>
                  <a:lnTo>
                    <a:pt x="440" y="93"/>
                  </a:lnTo>
                  <a:lnTo>
                    <a:pt x="359" y="116"/>
                  </a:lnTo>
                  <a:lnTo>
                    <a:pt x="336" y="104"/>
                  </a:lnTo>
                  <a:lnTo>
                    <a:pt x="301" y="104"/>
                  </a:lnTo>
                  <a:lnTo>
                    <a:pt x="255" y="127"/>
                  </a:lnTo>
                  <a:lnTo>
                    <a:pt x="243" y="127"/>
                  </a:lnTo>
                  <a:lnTo>
                    <a:pt x="220" y="116"/>
                  </a:lnTo>
                  <a:lnTo>
                    <a:pt x="197" y="185"/>
                  </a:lnTo>
                  <a:lnTo>
                    <a:pt x="174" y="185"/>
                  </a:lnTo>
                  <a:lnTo>
                    <a:pt x="162" y="151"/>
                  </a:lnTo>
                  <a:lnTo>
                    <a:pt x="104" y="139"/>
                  </a:lnTo>
                  <a:lnTo>
                    <a:pt x="69" y="127"/>
                  </a:lnTo>
                  <a:lnTo>
                    <a:pt x="23" y="127"/>
                  </a:lnTo>
                  <a:lnTo>
                    <a:pt x="0" y="104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6384960" y="1971360"/>
              <a:ext cx="560520" cy="663840"/>
            </a:xfrm>
            <a:custGeom>
              <a:avLst/>
              <a:gdLst/>
              <a:ahLst/>
              <a:rect l="l" t="t" r="r" b="b"/>
              <a:pathLst>
                <a:path w="314" h="418">
                  <a:moveTo>
                    <a:pt x="81" y="24"/>
                  </a:moveTo>
                  <a:lnTo>
                    <a:pt x="92" y="47"/>
                  </a:lnTo>
                  <a:lnTo>
                    <a:pt x="69" y="58"/>
                  </a:lnTo>
                  <a:lnTo>
                    <a:pt x="69" y="128"/>
                  </a:lnTo>
                  <a:lnTo>
                    <a:pt x="58" y="81"/>
                  </a:lnTo>
                  <a:lnTo>
                    <a:pt x="11" y="128"/>
                  </a:lnTo>
                  <a:lnTo>
                    <a:pt x="0" y="243"/>
                  </a:lnTo>
                  <a:lnTo>
                    <a:pt x="35" y="301"/>
                  </a:lnTo>
                  <a:lnTo>
                    <a:pt x="35" y="336"/>
                  </a:lnTo>
                  <a:lnTo>
                    <a:pt x="35" y="359"/>
                  </a:lnTo>
                  <a:lnTo>
                    <a:pt x="35" y="382"/>
                  </a:lnTo>
                  <a:lnTo>
                    <a:pt x="23" y="417"/>
                  </a:lnTo>
                  <a:lnTo>
                    <a:pt x="150" y="417"/>
                  </a:lnTo>
                  <a:lnTo>
                    <a:pt x="313" y="394"/>
                  </a:lnTo>
                  <a:lnTo>
                    <a:pt x="279" y="394"/>
                  </a:lnTo>
                  <a:lnTo>
                    <a:pt x="267" y="371"/>
                  </a:lnTo>
                  <a:lnTo>
                    <a:pt x="290" y="347"/>
                  </a:lnTo>
                  <a:lnTo>
                    <a:pt x="290" y="324"/>
                  </a:lnTo>
                  <a:lnTo>
                    <a:pt x="279" y="301"/>
                  </a:lnTo>
                  <a:lnTo>
                    <a:pt x="290" y="290"/>
                  </a:lnTo>
                  <a:lnTo>
                    <a:pt x="313" y="290"/>
                  </a:lnTo>
                  <a:lnTo>
                    <a:pt x="302" y="232"/>
                  </a:lnTo>
                  <a:lnTo>
                    <a:pt x="302" y="197"/>
                  </a:lnTo>
                  <a:lnTo>
                    <a:pt x="290" y="174"/>
                  </a:lnTo>
                  <a:lnTo>
                    <a:pt x="279" y="162"/>
                  </a:lnTo>
                  <a:lnTo>
                    <a:pt x="255" y="162"/>
                  </a:lnTo>
                  <a:lnTo>
                    <a:pt x="232" y="162"/>
                  </a:lnTo>
                  <a:lnTo>
                    <a:pt x="221" y="186"/>
                  </a:lnTo>
                  <a:lnTo>
                    <a:pt x="198" y="197"/>
                  </a:lnTo>
                  <a:lnTo>
                    <a:pt x="186" y="197"/>
                  </a:lnTo>
                  <a:lnTo>
                    <a:pt x="186" y="186"/>
                  </a:lnTo>
                  <a:lnTo>
                    <a:pt x="186" y="174"/>
                  </a:lnTo>
                  <a:lnTo>
                    <a:pt x="198" y="162"/>
                  </a:lnTo>
                  <a:lnTo>
                    <a:pt x="209" y="162"/>
                  </a:lnTo>
                  <a:lnTo>
                    <a:pt x="209" y="139"/>
                  </a:lnTo>
                  <a:lnTo>
                    <a:pt x="232" y="128"/>
                  </a:lnTo>
                  <a:lnTo>
                    <a:pt x="209" y="70"/>
                  </a:lnTo>
                  <a:lnTo>
                    <a:pt x="209" y="47"/>
                  </a:lnTo>
                  <a:lnTo>
                    <a:pt x="174" y="35"/>
                  </a:lnTo>
                  <a:lnTo>
                    <a:pt x="116" y="0"/>
                  </a:lnTo>
                  <a:lnTo>
                    <a:pt x="81" y="24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5784840" y="2562120"/>
              <a:ext cx="601560" cy="882720"/>
            </a:xfrm>
            <a:custGeom>
              <a:avLst/>
              <a:gdLst/>
              <a:ahLst/>
              <a:rect l="l" t="t" r="r" b="b"/>
              <a:pathLst>
                <a:path w="337" h="556">
                  <a:moveTo>
                    <a:pt x="58" y="34"/>
                  </a:moveTo>
                  <a:lnTo>
                    <a:pt x="255" y="0"/>
                  </a:lnTo>
                  <a:lnTo>
                    <a:pt x="290" y="69"/>
                  </a:lnTo>
                  <a:lnTo>
                    <a:pt x="324" y="347"/>
                  </a:lnTo>
                  <a:lnTo>
                    <a:pt x="336" y="393"/>
                  </a:lnTo>
                  <a:lnTo>
                    <a:pt x="301" y="462"/>
                  </a:lnTo>
                  <a:lnTo>
                    <a:pt x="301" y="520"/>
                  </a:lnTo>
                  <a:lnTo>
                    <a:pt x="266" y="508"/>
                  </a:lnTo>
                  <a:lnTo>
                    <a:pt x="278" y="555"/>
                  </a:lnTo>
                  <a:lnTo>
                    <a:pt x="232" y="532"/>
                  </a:lnTo>
                  <a:lnTo>
                    <a:pt x="220" y="543"/>
                  </a:lnTo>
                  <a:lnTo>
                    <a:pt x="185" y="543"/>
                  </a:lnTo>
                  <a:lnTo>
                    <a:pt x="174" y="474"/>
                  </a:lnTo>
                  <a:lnTo>
                    <a:pt x="128" y="451"/>
                  </a:lnTo>
                  <a:lnTo>
                    <a:pt x="128" y="381"/>
                  </a:lnTo>
                  <a:lnTo>
                    <a:pt x="93" y="393"/>
                  </a:lnTo>
                  <a:lnTo>
                    <a:pt x="70" y="335"/>
                  </a:lnTo>
                  <a:lnTo>
                    <a:pt x="0" y="277"/>
                  </a:lnTo>
                  <a:lnTo>
                    <a:pt x="47" y="185"/>
                  </a:lnTo>
                  <a:lnTo>
                    <a:pt x="35" y="138"/>
                  </a:lnTo>
                  <a:lnTo>
                    <a:pt x="93" y="127"/>
                  </a:lnTo>
                  <a:lnTo>
                    <a:pt x="93" y="69"/>
                  </a:lnTo>
                  <a:lnTo>
                    <a:pt x="58" y="34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6114960" y="3036600"/>
              <a:ext cx="1057320" cy="519120"/>
            </a:xfrm>
            <a:custGeom>
              <a:avLst/>
              <a:gdLst/>
              <a:ahLst/>
              <a:rect l="l" t="t" r="r" b="b"/>
              <a:pathLst>
                <a:path w="592" h="327">
                  <a:moveTo>
                    <a:pt x="0" y="326"/>
                  </a:moveTo>
                  <a:lnTo>
                    <a:pt x="151" y="303"/>
                  </a:lnTo>
                  <a:lnTo>
                    <a:pt x="151" y="291"/>
                  </a:lnTo>
                  <a:lnTo>
                    <a:pt x="499" y="245"/>
                  </a:lnTo>
                  <a:lnTo>
                    <a:pt x="499" y="221"/>
                  </a:lnTo>
                  <a:lnTo>
                    <a:pt x="545" y="198"/>
                  </a:lnTo>
                  <a:lnTo>
                    <a:pt x="557" y="175"/>
                  </a:lnTo>
                  <a:lnTo>
                    <a:pt x="580" y="163"/>
                  </a:lnTo>
                  <a:lnTo>
                    <a:pt x="591" y="128"/>
                  </a:lnTo>
                  <a:lnTo>
                    <a:pt x="545" y="94"/>
                  </a:lnTo>
                  <a:lnTo>
                    <a:pt x="534" y="35"/>
                  </a:lnTo>
                  <a:lnTo>
                    <a:pt x="499" y="12"/>
                  </a:lnTo>
                  <a:lnTo>
                    <a:pt x="418" y="23"/>
                  </a:lnTo>
                  <a:lnTo>
                    <a:pt x="383" y="0"/>
                  </a:lnTo>
                  <a:lnTo>
                    <a:pt x="349" y="0"/>
                  </a:lnTo>
                  <a:lnTo>
                    <a:pt x="360" y="35"/>
                  </a:lnTo>
                  <a:lnTo>
                    <a:pt x="314" y="58"/>
                  </a:lnTo>
                  <a:lnTo>
                    <a:pt x="279" y="140"/>
                  </a:lnTo>
                  <a:lnTo>
                    <a:pt x="232" y="128"/>
                  </a:lnTo>
                  <a:lnTo>
                    <a:pt x="186" y="152"/>
                  </a:lnTo>
                  <a:lnTo>
                    <a:pt x="116" y="163"/>
                  </a:lnTo>
                  <a:lnTo>
                    <a:pt x="116" y="209"/>
                  </a:lnTo>
                  <a:lnTo>
                    <a:pt x="81" y="209"/>
                  </a:lnTo>
                  <a:lnTo>
                    <a:pt x="81" y="257"/>
                  </a:lnTo>
                  <a:lnTo>
                    <a:pt x="47" y="233"/>
                  </a:lnTo>
                  <a:lnTo>
                    <a:pt x="35" y="245"/>
                  </a:lnTo>
                  <a:lnTo>
                    <a:pt x="47" y="268"/>
                  </a:lnTo>
                  <a:lnTo>
                    <a:pt x="12" y="303"/>
                  </a:lnTo>
                  <a:lnTo>
                    <a:pt x="0" y="326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6404040" y="3701880"/>
              <a:ext cx="563400" cy="771480"/>
            </a:xfrm>
            <a:custGeom>
              <a:avLst/>
              <a:gdLst/>
              <a:ahLst/>
              <a:rect l="l" t="t" r="r" b="b"/>
              <a:pathLst>
                <a:path w="315" h="486">
                  <a:moveTo>
                    <a:pt x="0" y="23"/>
                  </a:moveTo>
                  <a:lnTo>
                    <a:pt x="198" y="0"/>
                  </a:lnTo>
                  <a:lnTo>
                    <a:pt x="268" y="219"/>
                  </a:lnTo>
                  <a:lnTo>
                    <a:pt x="314" y="266"/>
                  </a:lnTo>
                  <a:lnTo>
                    <a:pt x="279" y="323"/>
                  </a:lnTo>
                  <a:lnTo>
                    <a:pt x="314" y="393"/>
                  </a:lnTo>
                  <a:lnTo>
                    <a:pt x="105" y="416"/>
                  </a:lnTo>
                  <a:lnTo>
                    <a:pt x="105" y="462"/>
                  </a:lnTo>
                  <a:lnTo>
                    <a:pt x="81" y="485"/>
                  </a:lnTo>
                  <a:lnTo>
                    <a:pt x="58" y="416"/>
                  </a:lnTo>
                  <a:lnTo>
                    <a:pt x="35" y="474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8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6576840" y="4252680"/>
              <a:ext cx="1365480" cy="919080"/>
            </a:xfrm>
            <a:custGeom>
              <a:avLst/>
              <a:gdLst/>
              <a:ahLst/>
              <a:rect l="l" t="t" r="r" b="b"/>
              <a:pathLst>
                <a:path w="764" h="579">
                  <a:moveTo>
                    <a:pt x="0" y="62"/>
                  </a:moveTo>
                  <a:lnTo>
                    <a:pt x="199" y="45"/>
                  </a:lnTo>
                  <a:lnTo>
                    <a:pt x="223" y="85"/>
                  </a:lnTo>
                  <a:lnTo>
                    <a:pt x="448" y="41"/>
                  </a:lnTo>
                  <a:lnTo>
                    <a:pt x="483" y="67"/>
                  </a:lnTo>
                  <a:lnTo>
                    <a:pt x="482" y="14"/>
                  </a:lnTo>
                  <a:lnTo>
                    <a:pt x="482" y="1"/>
                  </a:lnTo>
                  <a:lnTo>
                    <a:pt x="529" y="0"/>
                  </a:lnTo>
                  <a:lnTo>
                    <a:pt x="578" y="92"/>
                  </a:lnTo>
                  <a:lnTo>
                    <a:pt x="652" y="208"/>
                  </a:lnTo>
                  <a:lnTo>
                    <a:pt x="688" y="314"/>
                  </a:lnTo>
                  <a:lnTo>
                    <a:pt x="748" y="392"/>
                  </a:lnTo>
                  <a:lnTo>
                    <a:pt x="763" y="497"/>
                  </a:lnTo>
                  <a:lnTo>
                    <a:pt x="740" y="550"/>
                  </a:lnTo>
                  <a:lnTo>
                    <a:pt x="658" y="578"/>
                  </a:lnTo>
                  <a:lnTo>
                    <a:pt x="645" y="551"/>
                  </a:lnTo>
                  <a:lnTo>
                    <a:pt x="597" y="512"/>
                  </a:lnTo>
                  <a:lnTo>
                    <a:pt x="573" y="475"/>
                  </a:lnTo>
                  <a:lnTo>
                    <a:pt x="561" y="461"/>
                  </a:lnTo>
                  <a:lnTo>
                    <a:pt x="549" y="421"/>
                  </a:lnTo>
                  <a:lnTo>
                    <a:pt x="537" y="435"/>
                  </a:lnTo>
                  <a:lnTo>
                    <a:pt x="489" y="383"/>
                  </a:lnTo>
                  <a:lnTo>
                    <a:pt x="500" y="343"/>
                  </a:lnTo>
                  <a:lnTo>
                    <a:pt x="487" y="317"/>
                  </a:lnTo>
                  <a:lnTo>
                    <a:pt x="475" y="317"/>
                  </a:lnTo>
                  <a:lnTo>
                    <a:pt x="476" y="343"/>
                  </a:lnTo>
                  <a:lnTo>
                    <a:pt x="464" y="318"/>
                  </a:lnTo>
                  <a:lnTo>
                    <a:pt x="463" y="239"/>
                  </a:lnTo>
                  <a:lnTo>
                    <a:pt x="439" y="186"/>
                  </a:lnTo>
                  <a:lnTo>
                    <a:pt x="365" y="147"/>
                  </a:lnTo>
                  <a:lnTo>
                    <a:pt x="330" y="109"/>
                  </a:lnTo>
                  <a:lnTo>
                    <a:pt x="283" y="97"/>
                  </a:lnTo>
                  <a:lnTo>
                    <a:pt x="272" y="123"/>
                  </a:lnTo>
                  <a:lnTo>
                    <a:pt x="212" y="150"/>
                  </a:lnTo>
                  <a:lnTo>
                    <a:pt x="177" y="125"/>
                  </a:lnTo>
                  <a:lnTo>
                    <a:pt x="166" y="99"/>
                  </a:lnTo>
                  <a:lnTo>
                    <a:pt x="47" y="127"/>
                  </a:lnTo>
                  <a:lnTo>
                    <a:pt x="24" y="114"/>
                  </a:lnTo>
                  <a:lnTo>
                    <a:pt x="1" y="128"/>
                  </a:lnTo>
                  <a:lnTo>
                    <a:pt x="0" y="62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7213680" y="2358720"/>
              <a:ext cx="806400" cy="478080"/>
            </a:xfrm>
            <a:custGeom>
              <a:avLst/>
              <a:gdLst/>
              <a:ahLst/>
              <a:rect l="l" t="t" r="r" b="b"/>
              <a:pathLst>
                <a:path w="452" h="301">
                  <a:moveTo>
                    <a:pt x="34" y="47"/>
                  </a:moveTo>
                  <a:lnTo>
                    <a:pt x="0" y="81"/>
                  </a:lnTo>
                  <a:lnTo>
                    <a:pt x="23" y="231"/>
                  </a:lnTo>
                  <a:lnTo>
                    <a:pt x="34" y="300"/>
                  </a:lnTo>
                  <a:lnTo>
                    <a:pt x="115" y="288"/>
                  </a:lnTo>
                  <a:lnTo>
                    <a:pt x="405" y="231"/>
                  </a:lnTo>
                  <a:lnTo>
                    <a:pt x="428" y="231"/>
                  </a:lnTo>
                  <a:lnTo>
                    <a:pt x="451" y="161"/>
                  </a:lnTo>
                  <a:lnTo>
                    <a:pt x="416" y="128"/>
                  </a:lnTo>
                  <a:lnTo>
                    <a:pt x="439" y="35"/>
                  </a:lnTo>
                  <a:lnTo>
                    <a:pt x="405" y="23"/>
                  </a:lnTo>
                  <a:lnTo>
                    <a:pt x="405" y="12"/>
                  </a:lnTo>
                  <a:lnTo>
                    <a:pt x="381" y="0"/>
                  </a:lnTo>
                  <a:lnTo>
                    <a:pt x="57" y="58"/>
                  </a:lnTo>
                  <a:lnTo>
                    <a:pt x="34" y="47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7956720" y="2414520"/>
              <a:ext cx="209520" cy="368280"/>
            </a:xfrm>
            <a:custGeom>
              <a:avLst/>
              <a:gdLst/>
              <a:ahLst/>
              <a:rect l="l" t="t" r="r" b="b"/>
              <a:pathLst>
                <a:path w="117" h="232">
                  <a:moveTo>
                    <a:pt x="12" y="0"/>
                  </a:moveTo>
                  <a:lnTo>
                    <a:pt x="46" y="0"/>
                  </a:lnTo>
                  <a:lnTo>
                    <a:pt x="104" y="35"/>
                  </a:lnTo>
                  <a:lnTo>
                    <a:pt x="93" y="58"/>
                  </a:lnTo>
                  <a:lnTo>
                    <a:pt x="116" y="81"/>
                  </a:lnTo>
                  <a:lnTo>
                    <a:pt x="116" y="197"/>
                  </a:lnTo>
                  <a:lnTo>
                    <a:pt x="93" y="231"/>
                  </a:lnTo>
                  <a:lnTo>
                    <a:pt x="70" y="220"/>
                  </a:lnTo>
                  <a:lnTo>
                    <a:pt x="46" y="220"/>
                  </a:lnTo>
                  <a:lnTo>
                    <a:pt x="12" y="197"/>
                  </a:lnTo>
                  <a:lnTo>
                    <a:pt x="35" y="127"/>
                  </a:lnTo>
                  <a:lnTo>
                    <a:pt x="0" y="93"/>
                  </a:lnTo>
                  <a:lnTo>
                    <a:pt x="12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7977240" y="1787400"/>
              <a:ext cx="252360" cy="388800"/>
            </a:xfrm>
            <a:custGeom>
              <a:avLst/>
              <a:gdLst/>
              <a:ahLst/>
              <a:rect l="l" t="t" r="r" b="b"/>
              <a:pathLst>
                <a:path w="141" h="245">
                  <a:moveTo>
                    <a:pt x="0" y="23"/>
                  </a:moveTo>
                  <a:lnTo>
                    <a:pt x="105" y="0"/>
                  </a:lnTo>
                  <a:lnTo>
                    <a:pt x="140" y="58"/>
                  </a:lnTo>
                  <a:lnTo>
                    <a:pt x="116" y="81"/>
                  </a:lnTo>
                  <a:lnTo>
                    <a:pt x="128" y="232"/>
                  </a:lnTo>
                  <a:lnTo>
                    <a:pt x="69" y="244"/>
                  </a:lnTo>
                  <a:lnTo>
                    <a:pt x="46" y="186"/>
                  </a:lnTo>
                  <a:lnTo>
                    <a:pt x="34" y="104"/>
                  </a:lnTo>
                  <a:lnTo>
                    <a:pt x="11" y="81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8099280" y="2084040"/>
              <a:ext cx="520920" cy="203400"/>
            </a:xfrm>
            <a:custGeom>
              <a:avLst/>
              <a:gdLst/>
              <a:ahLst/>
              <a:rect l="l" t="t" r="r" b="b"/>
              <a:pathLst>
                <a:path w="292" h="128">
                  <a:moveTo>
                    <a:pt x="0" y="58"/>
                  </a:moveTo>
                  <a:lnTo>
                    <a:pt x="140" y="23"/>
                  </a:lnTo>
                  <a:lnTo>
                    <a:pt x="163" y="23"/>
                  </a:lnTo>
                  <a:lnTo>
                    <a:pt x="175" y="0"/>
                  </a:lnTo>
                  <a:lnTo>
                    <a:pt x="198" y="11"/>
                  </a:lnTo>
                  <a:lnTo>
                    <a:pt x="175" y="46"/>
                  </a:lnTo>
                  <a:lnTo>
                    <a:pt x="209" y="46"/>
                  </a:lnTo>
                  <a:lnTo>
                    <a:pt x="222" y="69"/>
                  </a:lnTo>
                  <a:lnTo>
                    <a:pt x="245" y="81"/>
                  </a:lnTo>
                  <a:lnTo>
                    <a:pt x="257" y="69"/>
                  </a:lnTo>
                  <a:lnTo>
                    <a:pt x="257" y="58"/>
                  </a:lnTo>
                  <a:lnTo>
                    <a:pt x="234" y="35"/>
                  </a:lnTo>
                  <a:lnTo>
                    <a:pt x="257" y="35"/>
                  </a:lnTo>
                  <a:lnTo>
                    <a:pt x="291" y="81"/>
                  </a:lnTo>
                  <a:lnTo>
                    <a:pt x="257" y="104"/>
                  </a:lnTo>
                  <a:lnTo>
                    <a:pt x="222" y="92"/>
                  </a:lnTo>
                  <a:lnTo>
                    <a:pt x="198" y="127"/>
                  </a:lnTo>
                  <a:lnTo>
                    <a:pt x="152" y="92"/>
                  </a:lnTo>
                  <a:lnTo>
                    <a:pt x="12" y="127"/>
                  </a:lnTo>
                  <a:lnTo>
                    <a:pt x="0" y="58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4148280" y="1604880"/>
              <a:ext cx="977760" cy="500040"/>
            </a:xfrm>
            <a:custGeom>
              <a:avLst/>
              <a:gdLst/>
              <a:ahLst/>
              <a:rect l="l" t="t" r="r" b="b"/>
              <a:pathLst>
                <a:path w="547" h="315">
                  <a:moveTo>
                    <a:pt x="0" y="0"/>
                  </a:moveTo>
                  <a:lnTo>
                    <a:pt x="453" y="12"/>
                  </a:lnTo>
                  <a:lnTo>
                    <a:pt x="488" y="105"/>
                  </a:lnTo>
                  <a:lnTo>
                    <a:pt x="523" y="175"/>
                  </a:lnTo>
                  <a:lnTo>
                    <a:pt x="546" y="291"/>
                  </a:lnTo>
                  <a:lnTo>
                    <a:pt x="534" y="314"/>
                  </a:lnTo>
                  <a:lnTo>
                    <a:pt x="360" y="314"/>
                  </a:lnTo>
                  <a:lnTo>
                    <a:pt x="0" y="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4375080" y="3036600"/>
              <a:ext cx="1062000" cy="482760"/>
            </a:xfrm>
            <a:custGeom>
              <a:avLst/>
              <a:gdLst/>
              <a:ahLst/>
              <a:rect l="l" t="t" r="r" b="b"/>
              <a:pathLst>
                <a:path w="594" h="304">
                  <a:moveTo>
                    <a:pt x="0" y="0"/>
                  </a:moveTo>
                  <a:lnTo>
                    <a:pt x="0" y="175"/>
                  </a:lnTo>
                  <a:lnTo>
                    <a:pt x="0" y="303"/>
                  </a:lnTo>
                  <a:lnTo>
                    <a:pt x="593" y="303"/>
                  </a:lnTo>
                  <a:lnTo>
                    <a:pt x="581" y="152"/>
                  </a:lnTo>
                  <a:lnTo>
                    <a:pt x="581" y="94"/>
                  </a:lnTo>
                  <a:lnTo>
                    <a:pt x="535" y="47"/>
                  </a:lnTo>
                  <a:lnTo>
                    <a:pt x="546" y="23"/>
                  </a:lnTo>
                  <a:lnTo>
                    <a:pt x="523" y="0"/>
                  </a:lnTo>
                  <a:lnTo>
                    <a:pt x="256" y="0"/>
                  </a:lnTo>
                  <a:lnTo>
                    <a:pt x="0" y="0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1501920" y="1771560"/>
              <a:ext cx="1139760" cy="772920"/>
            </a:xfrm>
            <a:custGeom>
              <a:avLst/>
              <a:gdLst/>
              <a:ahLst/>
              <a:rect l="l" t="t" r="r" b="b"/>
              <a:pathLst>
                <a:path w="638" h="487">
                  <a:moveTo>
                    <a:pt x="139" y="0"/>
                  </a:moveTo>
                  <a:lnTo>
                    <a:pt x="116" y="12"/>
                  </a:lnTo>
                  <a:lnTo>
                    <a:pt x="104" y="58"/>
                  </a:lnTo>
                  <a:lnTo>
                    <a:pt x="93" y="93"/>
                  </a:lnTo>
                  <a:lnTo>
                    <a:pt x="93" y="116"/>
                  </a:lnTo>
                  <a:lnTo>
                    <a:pt x="81" y="151"/>
                  </a:lnTo>
                  <a:lnTo>
                    <a:pt x="70" y="185"/>
                  </a:lnTo>
                  <a:lnTo>
                    <a:pt x="46" y="220"/>
                  </a:lnTo>
                  <a:lnTo>
                    <a:pt x="23" y="255"/>
                  </a:lnTo>
                  <a:lnTo>
                    <a:pt x="0" y="301"/>
                  </a:lnTo>
                  <a:lnTo>
                    <a:pt x="0" y="382"/>
                  </a:lnTo>
                  <a:lnTo>
                    <a:pt x="359" y="451"/>
                  </a:lnTo>
                  <a:lnTo>
                    <a:pt x="521" y="486"/>
                  </a:lnTo>
                  <a:lnTo>
                    <a:pt x="556" y="324"/>
                  </a:lnTo>
                  <a:lnTo>
                    <a:pt x="579" y="301"/>
                  </a:lnTo>
                  <a:lnTo>
                    <a:pt x="567" y="266"/>
                  </a:lnTo>
                  <a:lnTo>
                    <a:pt x="567" y="232"/>
                  </a:lnTo>
                  <a:lnTo>
                    <a:pt x="637" y="162"/>
                  </a:lnTo>
                  <a:lnTo>
                    <a:pt x="590" y="104"/>
                  </a:lnTo>
                  <a:lnTo>
                    <a:pt x="394" y="58"/>
                  </a:lnTo>
                  <a:lnTo>
                    <a:pt x="370" y="81"/>
                  </a:lnTo>
                  <a:lnTo>
                    <a:pt x="336" y="47"/>
                  </a:lnTo>
                  <a:lnTo>
                    <a:pt x="301" y="81"/>
                  </a:lnTo>
                  <a:lnTo>
                    <a:pt x="266" y="47"/>
                  </a:lnTo>
                  <a:lnTo>
                    <a:pt x="185" y="58"/>
                  </a:lnTo>
                  <a:lnTo>
                    <a:pt x="197" y="0"/>
                  </a:lnTo>
                  <a:lnTo>
                    <a:pt x="139" y="0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1709640" y="1330200"/>
              <a:ext cx="932040" cy="609480"/>
            </a:xfrm>
            <a:custGeom>
              <a:avLst/>
              <a:gdLst/>
              <a:ahLst/>
              <a:rect l="l" t="t" r="r" b="b"/>
              <a:pathLst>
                <a:path w="522" h="384">
                  <a:moveTo>
                    <a:pt x="139" y="0"/>
                  </a:moveTo>
                  <a:lnTo>
                    <a:pt x="243" y="34"/>
                  </a:lnTo>
                  <a:lnTo>
                    <a:pt x="324" y="58"/>
                  </a:lnTo>
                  <a:lnTo>
                    <a:pt x="359" y="58"/>
                  </a:lnTo>
                  <a:lnTo>
                    <a:pt x="405" y="69"/>
                  </a:lnTo>
                  <a:lnTo>
                    <a:pt x="451" y="81"/>
                  </a:lnTo>
                  <a:lnTo>
                    <a:pt x="521" y="92"/>
                  </a:lnTo>
                  <a:lnTo>
                    <a:pt x="474" y="383"/>
                  </a:lnTo>
                  <a:lnTo>
                    <a:pt x="278" y="337"/>
                  </a:lnTo>
                  <a:lnTo>
                    <a:pt x="254" y="360"/>
                  </a:lnTo>
                  <a:lnTo>
                    <a:pt x="220" y="337"/>
                  </a:lnTo>
                  <a:lnTo>
                    <a:pt x="185" y="360"/>
                  </a:lnTo>
                  <a:lnTo>
                    <a:pt x="150" y="337"/>
                  </a:lnTo>
                  <a:lnTo>
                    <a:pt x="69" y="337"/>
                  </a:lnTo>
                  <a:lnTo>
                    <a:pt x="81" y="278"/>
                  </a:lnTo>
                  <a:lnTo>
                    <a:pt x="23" y="278"/>
                  </a:lnTo>
                  <a:lnTo>
                    <a:pt x="23" y="255"/>
                  </a:lnTo>
                  <a:lnTo>
                    <a:pt x="35" y="220"/>
                  </a:lnTo>
                  <a:lnTo>
                    <a:pt x="11" y="197"/>
                  </a:lnTo>
                  <a:lnTo>
                    <a:pt x="11" y="128"/>
                  </a:lnTo>
                  <a:lnTo>
                    <a:pt x="0" y="69"/>
                  </a:lnTo>
                  <a:lnTo>
                    <a:pt x="11" y="46"/>
                  </a:lnTo>
                  <a:lnTo>
                    <a:pt x="35" y="58"/>
                  </a:lnTo>
                  <a:lnTo>
                    <a:pt x="69" y="81"/>
                  </a:lnTo>
                  <a:lnTo>
                    <a:pt x="116" y="92"/>
                  </a:lnTo>
                  <a:lnTo>
                    <a:pt x="127" y="116"/>
                  </a:lnTo>
                  <a:lnTo>
                    <a:pt x="104" y="116"/>
                  </a:lnTo>
                  <a:lnTo>
                    <a:pt x="104" y="139"/>
                  </a:lnTo>
                  <a:lnTo>
                    <a:pt x="116" y="151"/>
                  </a:lnTo>
                  <a:lnTo>
                    <a:pt x="127" y="174"/>
                  </a:lnTo>
                  <a:lnTo>
                    <a:pt x="92" y="186"/>
                  </a:lnTo>
                  <a:lnTo>
                    <a:pt x="92" y="209"/>
                  </a:lnTo>
                  <a:lnTo>
                    <a:pt x="127" y="209"/>
                  </a:lnTo>
                  <a:lnTo>
                    <a:pt x="139" y="163"/>
                  </a:lnTo>
                  <a:lnTo>
                    <a:pt x="162" y="139"/>
                  </a:lnTo>
                  <a:lnTo>
                    <a:pt x="127" y="69"/>
                  </a:lnTo>
                  <a:lnTo>
                    <a:pt x="150" y="58"/>
                  </a:lnTo>
                  <a:lnTo>
                    <a:pt x="139" y="0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2681280" y="2616120"/>
              <a:ext cx="766800" cy="866520"/>
            </a:xfrm>
            <a:custGeom>
              <a:avLst/>
              <a:gdLst/>
              <a:ahLst/>
              <a:rect l="l" t="t" r="r" b="b"/>
              <a:pathLst>
                <a:path w="430" h="546">
                  <a:moveTo>
                    <a:pt x="81" y="0"/>
                  </a:moveTo>
                  <a:lnTo>
                    <a:pt x="290" y="23"/>
                  </a:lnTo>
                  <a:lnTo>
                    <a:pt x="278" y="127"/>
                  </a:lnTo>
                  <a:lnTo>
                    <a:pt x="429" y="139"/>
                  </a:lnTo>
                  <a:lnTo>
                    <a:pt x="394" y="545"/>
                  </a:lnTo>
                  <a:lnTo>
                    <a:pt x="0" y="510"/>
                  </a:lnTo>
                  <a:lnTo>
                    <a:pt x="46" y="243"/>
                  </a:lnTo>
                  <a:lnTo>
                    <a:pt x="81" y="0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3176640" y="2174760"/>
              <a:ext cx="974520" cy="717480"/>
            </a:xfrm>
            <a:custGeom>
              <a:avLst/>
              <a:gdLst/>
              <a:ahLst/>
              <a:rect l="l" t="t" r="r" b="b"/>
              <a:pathLst>
                <a:path w="545" h="452">
                  <a:moveTo>
                    <a:pt x="47" y="0"/>
                  </a:moveTo>
                  <a:lnTo>
                    <a:pt x="35" y="173"/>
                  </a:lnTo>
                  <a:lnTo>
                    <a:pt x="0" y="404"/>
                  </a:lnTo>
                  <a:lnTo>
                    <a:pt x="162" y="416"/>
                  </a:lnTo>
                  <a:lnTo>
                    <a:pt x="533" y="451"/>
                  </a:lnTo>
                  <a:lnTo>
                    <a:pt x="544" y="46"/>
                  </a:lnTo>
                  <a:lnTo>
                    <a:pt x="47" y="0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3367080" y="2835000"/>
              <a:ext cx="1031760" cy="684360"/>
            </a:xfrm>
            <a:custGeom>
              <a:avLst/>
              <a:gdLst/>
              <a:ahLst/>
              <a:rect l="l" t="t" r="r" b="b"/>
              <a:pathLst>
                <a:path w="578" h="431">
                  <a:moveTo>
                    <a:pt x="57" y="0"/>
                  </a:moveTo>
                  <a:lnTo>
                    <a:pt x="23" y="255"/>
                  </a:lnTo>
                  <a:lnTo>
                    <a:pt x="0" y="407"/>
                  </a:lnTo>
                  <a:lnTo>
                    <a:pt x="289" y="418"/>
                  </a:lnTo>
                  <a:lnTo>
                    <a:pt x="565" y="430"/>
                  </a:lnTo>
                  <a:lnTo>
                    <a:pt x="565" y="232"/>
                  </a:lnTo>
                  <a:lnTo>
                    <a:pt x="577" y="35"/>
                  </a:lnTo>
                  <a:lnTo>
                    <a:pt x="415" y="35"/>
                  </a:lnTo>
                  <a:lnTo>
                    <a:pt x="57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3262320" y="3481200"/>
              <a:ext cx="993600" cy="863640"/>
            </a:xfrm>
            <a:custGeom>
              <a:avLst/>
              <a:gdLst/>
              <a:ahLst/>
              <a:rect l="l" t="t" r="r" b="b"/>
              <a:pathLst>
                <a:path w="556" h="544">
                  <a:moveTo>
                    <a:pt x="69" y="0"/>
                  </a:moveTo>
                  <a:lnTo>
                    <a:pt x="555" y="23"/>
                  </a:lnTo>
                  <a:lnTo>
                    <a:pt x="532" y="497"/>
                  </a:lnTo>
                  <a:lnTo>
                    <a:pt x="370" y="486"/>
                  </a:lnTo>
                  <a:lnTo>
                    <a:pt x="220" y="486"/>
                  </a:lnTo>
                  <a:lnTo>
                    <a:pt x="220" y="509"/>
                  </a:lnTo>
                  <a:lnTo>
                    <a:pt x="104" y="509"/>
                  </a:lnTo>
                  <a:lnTo>
                    <a:pt x="92" y="543"/>
                  </a:lnTo>
                  <a:lnTo>
                    <a:pt x="0" y="532"/>
                  </a:lnTo>
                  <a:lnTo>
                    <a:pt x="58" y="127"/>
                  </a:lnTo>
                  <a:lnTo>
                    <a:pt x="69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5433840" y="3536640"/>
              <a:ext cx="703440" cy="568440"/>
            </a:xfrm>
            <a:custGeom>
              <a:avLst/>
              <a:gdLst/>
              <a:ahLst/>
              <a:rect l="l" t="t" r="r" b="b"/>
              <a:pathLst>
                <a:path w="393" h="358">
                  <a:moveTo>
                    <a:pt x="0" y="34"/>
                  </a:moveTo>
                  <a:lnTo>
                    <a:pt x="162" y="11"/>
                  </a:lnTo>
                  <a:lnTo>
                    <a:pt x="346" y="0"/>
                  </a:lnTo>
                  <a:lnTo>
                    <a:pt x="334" y="46"/>
                  </a:lnTo>
                  <a:lnTo>
                    <a:pt x="380" y="34"/>
                  </a:lnTo>
                  <a:lnTo>
                    <a:pt x="392" y="69"/>
                  </a:lnTo>
                  <a:lnTo>
                    <a:pt x="346" y="92"/>
                  </a:lnTo>
                  <a:lnTo>
                    <a:pt x="357" y="150"/>
                  </a:lnTo>
                  <a:lnTo>
                    <a:pt x="311" y="230"/>
                  </a:lnTo>
                  <a:lnTo>
                    <a:pt x="276" y="288"/>
                  </a:lnTo>
                  <a:lnTo>
                    <a:pt x="299" y="346"/>
                  </a:lnTo>
                  <a:lnTo>
                    <a:pt x="57" y="357"/>
                  </a:lnTo>
                  <a:lnTo>
                    <a:pt x="57" y="322"/>
                  </a:lnTo>
                  <a:lnTo>
                    <a:pt x="11" y="311"/>
                  </a:lnTo>
                  <a:lnTo>
                    <a:pt x="11" y="92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5581800" y="1881000"/>
              <a:ext cx="701640" cy="736560"/>
            </a:xfrm>
            <a:custGeom>
              <a:avLst/>
              <a:gdLst/>
              <a:ahLst/>
              <a:rect l="l" t="t" r="r" b="b"/>
              <a:pathLst>
                <a:path w="393" h="464">
                  <a:moveTo>
                    <a:pt x="23" y="23"/>
                  </a:moveTo>
                  <a:lnTo>
                    <a:pt x="57" y="23"/>
                  </a:lnTo>
                  <a:lnTo>
                    <a:pt x="81" y="23"/>
                  </a:lnTo>
                  <a:lnTo>
                    <a:pt x="104" y="0"/>
                  </a:lnTo>
                  <a:lnTo>
                    <a:pt x="115" y="34"/>
                  </a:lnTo>
                  <a:lnTo>
                    <a:pt x="162" y="34"/>
                  </a:lnTo>
                  <a:lnTo>
                    <a:pt x="185" y="57"/>
                  </a:lnTo>
                  <a:lnTo>
                    <a:pt x="218" y="57"/>
                  </a:lnTo>
                  <a:lnTo>
                    <a:pt x="253" y="69"/>
                  </a:lnTo>
                  <a:lnTo>
                    <a:pt x="311" y="81"/>
                  </a:lnTo>
                  <a:lnTo>
                    <a:pt x="323" y="115"/>
                  </a:lnTo>
                  <a:lnTo>
                    <a:pt x="346" y="115"/>
                  </a:lnTo>
                  <a:lnTo>
                    <a:pt x="346" y="138"/>
                  </a:lnTo>
                  <a:lnTo>
                    <a:pt x="346" y="162"/>
                  </a:lnTo>
                  <a:lnTo>
                    <a:pt x="334" y="196"/>
                  </a:lnTo>
                  <a:lnTo>
                    <a:pt x="346" y="208"/>
                  </a:lnTo>
                  <a:lnTo>
                    <a:pt x="380" y="173"/>
                  </a:lnTo>
                  <a:lnTo>
                    <a:pt x="380" y="150"/>
                  </a:lnTo>
                  <a:lnTo>
                    <a:pt x="392" y="150"/>
                  </a:lnTo>
                  <a:lnTo>
                    <a:pt x="392" y="173"/>
                  </a:lnTo>
                  <a:lnTo>
                    <a:pt x="369" y="196"/>
                  </a:lnTo>
                  <a:lnTo>
                    <a:pt x="357" y="255"/>
                  </a:lnTo>
                  <a:lnTo>
                    <a:pt x="357" y="359"/>
                  </a:lnTo>
                  <a:lnTo>
                    <a:pt x="380" y="371"/>
                  </a:lnTo>
                  <a:lnTo>
                    <a:pt x="369" y="429"/>
                  </a:lnTo>
                  <a:lnTo>
                    <a:pt x="185" y="463"/>
                  </a:lnTo>
                  <a:lnTo>
                    <a:pt x="138" y="440"/>
                  </a:lnTo>
                  <a:lnTo>
                    <a:pt x="138" y="394"/>
                  </a:lnTo>
                  <a:lnTo>
                    <a:pt x="115" y="359"/>
                  </a:lnTo>
                  <a:lnTo>
                    <a:pt x="104" y="301"/>
                  </a:lnTo>
                  <a:lnTo>
                    <a:pt x="46" y="255"/>
                  </a:lnTo>
                  <a:lnTo>
                    <a:pt x="11" y="255"/>
                  </a:lnTo>
                  <a:lnTo>
                    <a:pt x="11" y="185"/>
                  </a:lnTo>
                  <a:lnTo>
                    <a:pt x="0" y="162"/>
                  </a:lnTo>
                  <a:lnTo>
                    <a:pt x="34" y="115"/>
                  </a:lnTo>
                  <a:lnTo>
                    <a:pt x="23" y="23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6303960" y="2633400"/>
              <a:ext cx="457200" cy="665280"/>
            </a:xfrm>
            <a:custGeom>
              <a:avLst/>
              <a:gdLst/>
              <a:ahLst/>
              <a:rect l="l" t="t" r="r" b="b"/>
              <a:pathLst>
                <a:path w="256" h="419">
                  <a:moveTo>
                    <a:pt x="0" y="23"/>
                  </a:moveTo>
                  <a:lnTo>
                    <a:pt x="23" y="46"/>
                  </a:lnTo>
                  <a:lnTo>
                    <a:pt x="57" y="35"/>
                  </a:lnTo>
                  <a:lnTo>
                    <a:pt x="69" y="35"/>
                  </a:lnTo>
                  <a:lnTo>
                    <a:pt x="69" y="0"/>
                  </a:lnTo>
                  <a:lnTo>
                    <a:pt x="197" y="0"/>
                  </a:lnTo>
                  <a:lnTo>
                    <a:pt x="255" y="303"/>
                  </a:lnTo>
                  <a:lnTo>
                    <a:pt x="255" y="290"/>
                  </a:lnTo>
                  <a:lnTo>
                    <a:pt x="209" y="314"/>
                  </a:lnTo>
                  <a:lnTo>
                    <a:pt x="174" y="395"/>
                  </a:lnTo>
                  <a:lnTo>
                    <a:pt x="128" y="383"/>
                  </a:lnTo>
                  <a:lnTo>
                    <a:pt x="81" y="407"/>
                  </a:lnTo>
                  <a:lnTo>
                    <a:pt x="11" y="418"/>
                  </a:lnTo>
                  <a:lnTo>
                    <a:pt x="46" y="349"/>
                  </a:lnTo>
                  <a:lnTo>
                    <a:pt x="34" y="303"/>
                  </a:lnTo>
                  <a:lnTo>
                    <a:pt x="0" y="23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6653160" y="2487240"/>
              <a:ext cx="603360" cy="608040"/>
            </a:xfrm>
            <a:custGeom>
              <a:avLst/>
              <a:gdLst/>
              <a:ahLst/>
              <a:rect l="l" t="t" r="r" b="b"/>
              <a:pathLst>
                <a:path w="338" h="383">
                  <a:moveTo>
                    <a:pt x="0" y="93"/>
                  </a:moveTo>
                  <a:lnTo>
                    <a:pt x="151" y="70"/>
                  </a:lnTo>
                  <a:lnTo>
                    <a:pt x="186" y="81"/>
                  </a:lnTo>
                  <a:lnTo>
                    <a:pt x="256" y="47"/>
                  </a:lnTo>
                  <a:lnTo>
                    <a:pt x="267" y="12"/>
                  </a:lnTo>
                  <a:lnTo>
                    <a:pt x="314" y="0"/>
                  </a:lnTo>
                  <a:lnTo>
                    <a:pt x="337" y="151"/>
                  </a:lnTo>
                  <a:lnTo>
                    <a:pt x="314" y="162"/>
                  </a:lnTo>
                  <a:lnTo>
                    <a:pt x="325" y="266"/>
                  </a:lnTo>
                  <a:lnTo>
                    <a:pt x="290" y="266"/>
                  </a:lnTo>
                  <a:lnTo>
                    <a:pt x="267" y="324"/>
                  </a:lnTo>
                  <a:lnTo>
                    <a:pt x="244" y="324"/>
                  </a:lnTo>
                  <a:lnTo>
                    <a:pt x="233" y="382"/>
                  </a:lnTo>
                  <a:lnTo>
                    <a:pt x="198" y="359"/>
                  </a:lnTo>
                  <a:lnTo>
                    <a:pt x="128" y="370"/>
                  </a:lnTo>
                  <a:lnTo>
                    <a:pt x="93" y="347"/>
                  </a:lnTo>
                  <a:lnTo>
                    <a:pt x="47" y="347"/>
                  </a:lnTo>
                  <a:lnTo>
                    <a:pt x="23" y="243"/>
                  </a:lnTo>
                  <a:lnTo>
                    <a:pt x="0" y="93"/>
                  </a:lnTo>
                </a:path>
              </a:pathLst>
            </a:custGeom>
            <a:solidFill>
              <a:srgbClr val="00822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6054840" y="3368520"/>
              <a:ext cx="1220760" cy="406440"/>
            </a:xfrm>
            <a:custGeom>
              <a:avLst/>
              <a:gdLst/>
              <a:ahLst/>
              <a:rect l="l" t="t" r="r" b="b"/>
              <a:pathLst>
                <a:path w="684" h="256">
                  <a:moveTo>
                    <a:pt x="46" y="116"/>
                  </a:moveTo>
                  <a:lnTo>
                    <a:pt x="34" y="139"/>
                  </a:lnTo>
                  <a:lnTo>
                    <a:pt x="46" y="174"/>
                  </a:lnTo>
                  <a:lnTo>
                    <a:pt x="0" y="197"/>
                  </a:lnTo>
                  <a:lnTo>
                    <a:pt x="11" y="255"/>
                  </a:lnTo>
                  <a:lnTo>
                    <a:pt x="185" y="232"/>
                  </a:lnTo>
                  <a:lnTo>
                    <a:pt x="394" y="209"/>
                  </a:lnTo>
                  <a:lnTo>
                    <a:pt x="498" y="197"/>
                  </a:lnTo>
                  <a:lnTo>
                    <a:pt x="521" y="128"/>
                  </a:lnTo>
                  <a:lnTo>
                    <a:pt x="568" y="128"/>
                  </a:lnTo>
                  <a:lnTo>
                    <a:pt x="683" y="0"/>
                  </a:lnTo>
                  <a:lnTo>
                    <a:pt x="533" y="35"/>
                  </a:lnTo>
                  <a:lnTo>
                    <a:pt x="173" y="81"/>
                  </a:lnTo>
                  <a:lnTo>
                    <a:pt x="185" y="93"/>
                  </a:lnTo>
                  <a:lnTo>
                    <a:pt x="46" y="116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5929200" y="3736800"/>
              <a:ext cx="498600" cy="774720"/>
            </a:xfrm>
            <a:custGeom>
              <a:avLst/>
              <a:gdLst/>
              <a:ahLst/>
              <a:rect l="l" t="t" r="r" b="b"/>
              <a:pathLst>
                <a:path w="279" h="488">
                  <a:moveTo>
                    <a:pt x="81" y="11"/>
                  </a:moveTo>
                  <a:lnTo>
                    <a:pt x="35" y="92"/>
                  </a:lnTo>
                  <a:lnTo>
                    <a:pt x="0" y="150"/>
                  </a:lnTo>
                  <a:lnTo>
                    <a:pt x="12" y="220"/>
                  </a:lnTo>
                  <a:lnTo>
                    <a:pt x="58" y="301"/>
                  </a:lnTo>
                  <a:lnTo>
                    <a:pt x="23" y="394"/>
                  </a:lnTo>
                  <a:lnTo>
                    <a:pt x="12" y="440"/>
                  </a:lnTo>
                  <a:lnTo>
                    <a:pt x="174" y="417"/>
                  </a:lnTo>
                  <a:lnTo>
                    <a:pt x="185" y="475"/>
                  </a:lnTo>
                  <a:lnTo>
                    <a:pt x="209" y="487"/>
                  </a:lnTo>
                  <a:lnTo>
                    <a:pt x="220" y="452"/>
                  </a:lnTo>
                  <a:lnTo>
                    <a:pt x="278" y="440"/>
                  </a:lnTo>
                  <a:lnTo>
                    <a:pt x="266" y="348"/>
                  </a:lnTo>
                  <a:lnTo>
                    <a:pt x="266" y="0"/>
                  </a:lnTo>
                  <a:lnTo>
                    <a:pt x="81" y="11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6759720" y="3663720"/>
              <a:ext cx="785520" cy="719280"/>
            </a:xfrm>
            <a:custGeom>
              <a:avLst/>
              <a:gdLst/>
              <a:ahLst/>
              <a:rect l="l" t="t" r="r" b="b"/>
              <a:pathLst>
                <a:path w="440" h="453">
                  <a:moveTo>
                    <a:pt x="0" y="24"/>
                  </a:moveTo>
                  <a:lnTo>
                    <a:pt x="12" y="24"/>
                  </a:lnTo>
                  <a:lnTo>
                    <a:pt x="104" y="12"/>
                  </a:lnTo>
                  <a:lnTo>
                    <a:pt x="197" y="0"/>
                  </a:lnTo>
                  <a:lnTo>
                    <a:pt x="185" y="24"/>
                  </a:lnTo>
                  <a:lnTo>
                    <a:pt x="207" y="24"/>
                  </a:lnTo>
                  <a:lnTo>
                    <a:pt x="369" y="162"/>
                  </a:lnTo>
                  <a:lnTo>
                    <a:pt x="427" y="255"/>
                  </a:lnTo>
                  <a:lnTo>
                    <a:pt x="439" y="313"/>
                  </a:lnTo>
                  <a:lnTo>
                    <a:pt x="416" y="324"/>
                  </a:lnTo>
                  <a:lnTo>
                    <a:pt x="427" y="382"/>
                  </a:lnTo>
                  <a:lnTo>
                    <a:pt x="381" y="382"/>
                  </a:lnTo>
                  <a:lnTo>
                    <a:pt x="381" y="440"/>
                  </a:lnTo>
                  <a:lnTo>
                    <a:pt x="346" y="417"/>
                  </a:lnTo>
                  <a:lnTo>
                    <a:pt x="127" y="452"/>
                  </a:lnTo>
                  <a:lnTo>
                    <a:pt x="81" y="347"/>
                  </a:lnTo>
                  <a:lnTo>
                    <a:pt x="116" y="290"/>
                  </a:lnTo>
                  <a:lnTo>
                    <a:pt x="70" y="255"/>
                  </a:lnTo>
                  <a:lnTo>
                    <a:pt x="0" y="24"/>
                  </a:lnTo>
                </a:path>
              </a:pathLst>
            </a:custGeom>
            <a:solidFill>
              <a:srgbClr val="00822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8228160" y="1274400"/>
              <a:ext cx="537840" cy="736920"/>
            </a:xfrm>
            <a:custGeom>
              <a:avLst/>
              <a:gdLst/>
              <a:ahLst/>
              <a:rect l="l" t="t" r="r" b="b"/>
              <a:pathLst>
                <a:path w="301" h="464">
                  <a:moveTo>
                    <a:pt x="69" y="23"/>
                  </a:moveTo>
                  <a:lnTo>
                    <a:pt x="23" y="104"/>
                  </a:lnTo>
                  <a:lnTo>
                    <a:pt x="46" y="139"/>
                  </a:lnTo>
                  <a:lnTo>
                    <a:pt x="23" y="173"/>
                  </a:lnTo>
                  <a:lnTo>
                    <a:pt x="34" y="185"/>
                  </a:lnTo>
                  <a:lnTo>
                    <a:pt x="23" y="220"/>
                  </a:lnTo>
                  <a:lnTo>
                    <a:pt x="23" y="254"/>
                  </a:lnTo>
                  <a:lnTo>
                    <a:pt x="0" y="278"/>
                  </a:lnTo>
                  <a:lnTo>
                    <a:pt x="11" y="289"/>
                  </a:lnTo>
                  <a:lnTo>
                    <a:pt x="69" y="451"/>
                  </a:lnTo>
                  <a:lnTo>
                    <a:pt x="115" y="463"/>
                  </a:lnTo>
                  <a:lnTo>
                    <a:pt x="115" y="439"/>
                  </a:lnTo>
                  <a:lnTo>
                    <a:pt x="138" y="405"/>
                  </a:lnTo>
                  <a:lnTo>
                    <a:pt x="138" y="382"/>
                  </a:lnTo>
                  <a:lnTo>
                    <a:pt x="196" y="347"/>
                  </a:lnTo>
                  <a:lnTo>
                    <a:pt x="196" y="301"/>
                  </a:lnTo>
                  <a:lnTo>
                    <a:pt x="231" y="301"/>
                  </a:lnTo>
                  <a:lnTo>
                    <a:pt x="266" y="266"/>
                  </a:lnTo>
                  <a:lnTo>
                    <a:pt x="300" y="243"/>
                  </a:lnTo>
                  <a:lnTo>
                    <a:pt x="300" y="220"/>
                  </a:lnTo>
                  <a:lnTo>
                    <a:pt x="254" y="208"/>
                  </a:lnTo>
                  <a:lnTo>
                    <a:pt x="243" y="173"/>
                  </a:lnTo>
                  <a:lnTo>
                    <a:pt x="196" y="173"/>
                  </a:lnTo>
                  <a:lnTo>
                    <a:pt x="150" y="35"/>
                  </a:lnTo>
                  <a:lnTo>
                    <a:pt x="138" y="0"/>
                  </a:lnTo>
                  <a:lnTo>
                    <a:pt x="92" y="12"/>
                  </a:lnTo>
                  <a:lnTo>
                    <a:pt x="81" y="35"/>
                  </a:lnTo>
                  <a:lnTo>
                    <a:pt x="69" y="23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5537160" y="4089240"/>
              <a:ext cx="849240" cy="606240"/>
            </a:xfrm>
            <a:custGeom>
              <a:avLst/>
              <a:gdLst/>
              <a:ahLst/>
              <a:rect l="l" t="t" r="r" b="b"/>
              <a:pathLst>
                <a:path w="476" h="382">
                  <a:moveTo>
                    <a:pt x="0" y="11"/>
                  </a:moveTo>
                  <a:lnTo>
                    <a:pt x="243" y="0"/>
                  </a:lnTo>
                  <a:lnTo>
                    <a:pt x="278" y="80"/>
                  </a:lnTo>
                  <a:lnTo>
                    <a:pt x="243" y="173"/>
                  </a:lnTo>
                  <a:lnTo>
                    <a:pt x="232" y="208"/>
                  </a:lnTo>
                  <a:lnTo>
                    <a:pt x="394" y="196"/>
                  </a:lnTo>
                  <a:lnTo>
                    <a:pt x="405" y="254"/>
                  </a:lnTo>
                  <a:lnTo>
                    <a:pt x="359" y="254"/>
                  </a:lnTo>
                  <a:lnTo>
                    <a:pt x="336" y="277"/>
                  </a:lnTo>
                  <a:lnTo>
                    <a:pt x="359" y="289"/>
                  </a:lnTo>
                  <a:lnTo>
                    <a:pt x="405" y="277"/>
                  </a:lnTo>
                  <a:lnTo>
                    <a:pt x="405" y="300"/>
                  </a:lnTo>
                  <a:lnTo>
                    <a:pt x="429" y="277"/>
                  </a:lnTo>
                  <a:lnTo>
                    <a:pt x="440" y="277"/>
                  </a:lnTo>
                  <a:lnTo>
                    <a:pt x="429" y="323"/>
                  </a:lnTo>
                  <a:lnTo>
                    <a:pt x="463" y="335"/>
                  </a:lnTo>
                  <a:lnTo>
                    <a:pt x="475" y="370"/>
                  </a:lnTo>
                  <a:lnTo>
                    <a:pt x="463" y="370"/>
                  </a:lnTo>
                  <a:lnTo>
                    <a:pt x="429" y="358"/>
                  </a:lnTo>
                  <a:lnTo>
                    <a:pt x="394" y="346"/>
                  </a:lnTo>
                  <a:lnTo>
                    <a:pt x="394" y="381"/>
                  </a:lnTo>
                  <a:lnTo>
                    <a:pt x="371" y="381"/>
                  </a:lnTo>
                  <a:lnTo>
                    <a:pt x="359" y="346"/>
                  </a:lnTo>
                  <a:lnTo>
                    <a:pt x="348" y="370"/>
                  </a:lnTo>
                  <a:lnTo>
                    <a:pt x="278" y="370"/>
                  </a:lnTo>
                  <a:lnTo>
                    <a:pt x="278" y="346"/>
                  </a:lnTo>
                  <a:lnTo>
                    <a:pt x="255" y="323"/>
                  </a:lnTo>
                  <a:lnTo>
                    <a:pt x="197" y="323"/>
                  </a:lnTo>
                  <a:lnTo>
                    <a:pt x="243" y="346"/>
                  </a:lnTo>
                  <a:lnTo>
                    <a:pt x="186" y="358"/>
                  </a:lnTo>
                  <a:lnTo>
                    <a:pt x="81" y="346"/>
                  </a:lnTo>
                  <a:lnTo>
                    <a:pt x="47" y="346"/>
                  </a:lnTo>
                  <a:lnTo>
                    <a:pt x="58" y="219"/>
                  </a:lnTo>
                  <a:lnTo>
                    <a:pt x="0" y="127"/>
                  </a:lnTo>
                  <a:lnTo>
                    <a:pt x="0" y="11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4956120" y="1549080"/>
              <a:ext cx="955800" cy="939960"/>
            </a:xfrm>
            <a:custGeom>
              <a:avLst/>
              <a:gdLst/>
              <a:ahLst/>
              <a:rect l="l" t="t" r="r" b="b"/>
              <a:pathLst>
                <a:path w="535" h="592">
                  <a:moveTo>
                    <a:pt x="0" y="47"/>
                  </a:moveTo>
                  <a:lnTo>
                    <a:pt x="139" y="47"/>
                  </a:lnTo>
                  <a:lnTo>
                    <a:pt x="139" y="0"/>
                  </a:lnTo>
                  <a:lnTo>
                    <a:pt x="174" y="12"/>
                  </a:lnTo>
                  <a:lnTo>
                    <a:pt x="174" y="47"/>
                  </a:lnTo>
                  <a:lnTo>
                    <a:pt x="243" y="81"/>
                  </a:lnTo>
                  <a:lnTo>
                    <a:pt x="268" y="70"/>
                  </a:lnTo>
                  <a:lnTo>
                    <a:pt x="302" y="70"/>
                  </a:lnTo>
                  <a:lnTo>
                    <a:pt x="337" y="105"/>
                  </a:lnTo>
                  <a:lnTo>
                    <a:pt x="349" y="93"/>
                  </a:lnTo>
                  <a:lnTo>
                    <a:pt x="406" y="105"/>
                  </a:lnTo>
                  <a:lnTo>
                    <a:pt x="430" y="81"/>
                  </a:lnTo>
                  <a:lnTo>
                    <a:pt x="464" y="105"/>
                  </a:lnTo>
                  <a:lnTo>
                    <a:pt x="534" y="93"/>
                  </a:lnTo>
                  <a:lnTo>
                    <a:pt x="430" y="174"/>
                  </a:lnTo>
                  <a:lnTo>
                    <a:pt x="372" y="232"/>
                  </a:lnTo>
                  <a:lnTo>
                    <a:pt x="383" y="325"/>
                  </a:lnTo>
                  <a:lnTo>
                    <a:pt x="349" y="372"/>
                  </a:lnTo>
                  <a:lnTo>
                    <a:pt x="360" y="395"/>
                  </a:lnTo>
                  <a:lnTo>
                    <a:pt x="360" y="464"/>
                  </a:lnTo>
                  <a:lnTo>
                    <a:pt x="395" y="464"/>
                  </a:lnTo>
                  <a:lnTo>
                    <a:pt x="453" y="510"/>
                  </a:lnTo>
                  <a:lnTo>
                    <a:pt x="476" y="580"/>
                  </a:lnTo>
                  <a:lnTo>
                    <a:pt x="93" y="591"/>
                  </a:lnTo>
                  <a:lnTo>
                    <a:pt x="105" y="429"/>
                  </a:lnTo>
                  <a:lnTo>
                    <a:pt x="70" y="395"/>
                  </a:lnTo>
                  <a:lnTo>
                    <a:pt x="81" y="348"/>
                  </a:lnTo>
                  <a:lnTo>
                    <a:pt x="93" y="325"/>
                  </a:lnTo>
                  <a:lnTo>
                    <a:pt x="70" y="209"/>
                  </a:lnTo>
                  <a:lnTo>
                    <a:pt x="35" y="139"/>
                  </a:lnTo>
                  <a:lnTo>
                    <a:pt x="0" y="47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5124600" y="2469960"/>
              <a:ext cx="828360" cy="479520"/>
            </a:xfrm>
            <a:custGeom>
              <a:avLst/>
              <a:gdLst/>
              <a:ahLst/>
              <a:rect l="l" t="t" r="r" b="b"/>
              <a:pathLst>
                <a:path w="464" h="302">
                  <a:moveTo>
                    <a:pt x="0" y="11"/>
                  </a:moveTo>
                  <a:lnTo>
                    <a:pt x="0" y="69"/>
                  </a:lnTo>
                  <a:lnTo>
                    <a:pt x="12" y="115"/>
                  </a:lnTo>
                  <a:lnTo>
                    <a:pt x="46" y="232"/>
                  </a:lnTo>
                  <a:lnTo>
                    <a:pt x="69" y="301"/>
                  </a:lnTo>
                  <a:lnTo>
                    <a:pt x="347" y="278"/>
                  </a:lnTo>
                  <a:lnTo>
                    <a:pt x="393" y="301"/>
                  </a:lnTo>
                  <a:lnTo>
                    <a:pt x="417" y="244"/>
                  </a:lnTo>
                  <a:lnTo>
                    <a:pt x="417" y="197"/>
                  </a:lnTo>
                  <a:lnTo>
                    <a:pt x="463" y="186"/>
                  </a:lnTo>
                  <a:lnTo>
                    <a:pt x="463" y="127"/>
                  </a:lnTo>
                  <a:lnTo>
                    <a:pt x="440" y="92"/>
                  </a:lnTo>
                  <a:lnTo>
                    <a:pt x="393" y="69"/>
                  </a:lnTo>
                  <a:lnTo>
                    <a:pt x="393" y="23"/>
                  </a:lnTo>
                  <a:lnTo>
                    <a:pt x="382" y="0"/>
                  </a:lnTo>
                  <a:lnTo>
                    <a:pt x="278" y="0"/>
                  </a:lnTo>
                  <a:lnTo>
                    <a:pt x="174" y="0"/>
                  </a:lnTo>
                  <a:lnTo>
                    <a:pt x="0" y="11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5245200" y="2909520"/>
              <a:ext cx="955440" cy="700200"/>
            </a:xfrm>
            <a:custGeom>
              <a:avLst/>
              <a:gdLst/>
              <a:ahLst/>
              <a:rect l="l" t="t" r="r" b="b"/>
              <a:pathLst>
                <a:path w="535" h="441">
                  <a:moveTo>
                    <a:pt x="0" y="23"/>
                  </a:moveTo>
                  <a:lnTo>
                    <a:pt x="232" y="0"/>
                  </a:lnTo>
                  <a:lnTo>
                    <a:pt x="291" y="0"/>
                  </a:lnTo>
                  <a:lnTo>
                    <a:pt x="325" y="23"/>
                  </a:lnTo>
                  <a:lnTo>
                    <a:pt x="302" y="58"/>
                  </a:lnTo>
                  <a:lnTo>
                    <a:pt x="372" y="116"/>
                  </a:lnTo>
                  <a:lnTo>
                    <a:pt x="395" y="174"/>
                  </a:lnTo>
                  <a:lnTo>
                    <a:pt x="430" y="162"/>
                  </a:lnTo>
                  <a:lnTo>
                    <a:pt x="430" y="232"/>
                  </a:lnTo>
                  <a:lnTo>
                    <a:pt x="476" y="255"/>
                  </a:lnTo>
                  <a:lnTo>
                    <a:pt x="487" y="313"/>
                  </a:lnTo>
                  <a:lnTo>
                    <a:pt x="522" y="324"/>
                  </a:lnTo>
                  <a:lnTo>
                    <a:pt x="534" y="347"/>
                  </a:lnTo>
                  <a:lnTo>
                    <a:pt x="499" y="382"/>
                  </a:lnTo>
                  <a:lnTo>
                    <a:pt x="487" y="428"/>
                  </a:lnTo>
                  <a:lnTo>
                    <a:pt x="441" y="440"/>
                  </a:lnTo>
                  <a:lnTo>
                    <a:pt x="453" y="394"/>
                  </a:lnTo>
                  <a:lnTo>
                    <a:pt x="255" y="417"/>
                  </a:lnTo>
                  <a:lnTo>
                    <a:pt x="105" y="428"/>
                  </a:lnTo>
                  <a:lnTo>
                    <a:pt x="105" y="382"/>
                  </a:lnTo>
                  <a:lnTo>
                    <a:pt x="93" y="243"/>
                  </a:lnTo>
                  <a:lnTo>
                    <a:pt x="93" y="162"/>
                  </a:lnTo>
                  <a:lnTo>
                    <a:pt x="35" y="128"/>
                  </a:lnTo>
                  <a:lnTo>
                    <a:pt x="58" y="104"/>
                  </a:lnTo>
                  <a:lnTo>
                    <a:pt x="35" y="81"/>
                  </a:lnTo>
                  <a:lnTo>
                    <a:pt x="0" y="23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7089840" y="3570120"/>
              <a:ext cx="704880" cy="498600"/>
            </a:xfrm>
            <a:custGeom>
              <a:avLst/>
              <a:gdLst/>
              <a:ahLst/>
              <a:rect l="l" t="t" r="r" b="b"/>
              <a:pathLst>
                <a:path w="394" h="314">
                  <a:moveTo>
                    <a:pt x="12" y="46"/>
                  </a:moveTo>
                  <a:lnTo>
                    <a:pt x="46" y="23"/>
                  </a:lnTo>
                  <a:lnTo>
                    <a:pt x="162" y="0"/>
                  </a:lnTo>
                  <a:lnTo>
                    <a:pt x="197" y="11"/>
                  </a:lnTo>
                  <a:lnTo>
                    <a:pt x="277" y="0"/>
                  </a:lnTo>
                  <a:lnTo>
                    <a:pt x="335" y="46"/>
                  </a:lnTo>
                  <a:lnTo>
                    <a:pt x="393" y="81"/>
                  </a:lnTo>
                  <a:lnTo>
                    <a:pt x="358" y="174"/>
                  </a:lnTo>
                  <a:lnTo>
                    <a:pt x="312" y="220"/>
                  </a:lnTo>
                  <a:lnTo>
                    <a:pt x="265" y="232"/>
                  </a:lnTo>
                  <a:lnTo>
                    <a:pt x="277" y="278"/>
                  </a:lnTo>
                  <a:lnTo>
                    <a:pt x="242" y="313"/>
                  </a:lnTo>
                  <a:lnTo>
                    <a:pt x="184" y="220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12" y="46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6943680" y="3222360"/>
              <a:ext cx="1222560" cy="480960"/>
            </a:xfrm>
            <a:custGeom>
              <a:avLst/>
              <a:gdLst/>
              <a:ahLst/>
              <a:rect l="l" t="t" r="r" b="b"/>
              <a:pathLst>
                <a:path w="684" h="303">
                  <a:moveTo>
                    <a:pt x="23" y="221"/>
                  </a:moveTo>
                  <a:lnTo>
                    <a:pt x="0" y="290"/>
                  </a:lnTo>
                  <a:lnTo>
                    <a:pt x="93" y="278"/>
                  </a:lnTo>
                  <a:lnTo>
                    <a:pt x="127" y="244"/>
                  </a:lnTo>
                  <a:lnTo>
                    <a:pt x="243" y="221"/>
                  </a:lnTo>
                  <a:lnTo>
                    <a:pt x="278" y="232"/>
                  </a:lnTo>
                  <a:lnTo>
                    <a:pt x="359" y="221"/>
                  </a:lnTo>
                  <a:lnTo>
                    <a:pt x="475" y="302"/>
                  </a:lnTo>
                  <a:lnTo>
                    <a:pt x="544" y="278"/>
                  </a:lnTo>
                  <a:lnTo>
                    <a:pt x="590" y="198"/>
                  </a:lnTo>
                  <a:lnTo>
                    <a:pt x="648" y="174"/>
                  </a:lnTo>
                  <a:lnTo>
                    <a:pt x="683" y="116"/>
                  </a:lnTo>
                  <a:lnTo>
                    <a:pt x="683" y="35"/>
                  </a:lnTo>
                  <a:lnTo>
                    <a:pt x="671" y="104"/>
                  </a:lnTo>
                  <a:lnTo>
                    <a:pt x="637" y="150"/>
                  </a:lnTo>
                  <a:lnTo>
                    <a:pt x="625" y="150"/>
                  </a:lnTo>
                  <a:lnTo>
                    <a:pt x="567" y="163"/>
                  </a:lnTo>
                  <a:lnTo>
                    <a:pt x="567" y="139"/>
                  </a:lnTo>
                  <a:lnTo>
                    <a:pt x="625" y="127"/>
                  </a:lnTo>
                  <a:lnTo>
                    <a:pt x="579" y="116"/>
                  </a:lnTo>
                  <a:lnTo>
                    <a:pt x="625" y="104"/>
                  </a:lnTo>
                  <a:lnTo>
                    <a:pt x="648" y="116"/>
                  </a:lnTo>
                  <a:lnTo>
                    <a:pt x="660" y="58"/>
                  </a:lnTo>
                  <a:lnTo>
                    <a:pt x="648" y="46"/>
                  </a:lnTo>
                  <a:lnTo>
                    <a:pt x="579" y="69"/>
                  </a:lnTo>
                  <a:lnTo>
                    <a:pt x="590" y="35"/>
                  </a:lnTo>
                  <a:lnTo>
                    <a:pt x="613" y="35"/>
                  </a:lnTo>
                  <a:lnTo>
                    <a:pt x="648" y="11"/>
                  </a:lnTo>
                  <a:lnTo>
                    <a:pt x="625" y="0"/>
                  </a:lnTo>
                  <a:lnTo>
                    <a:pt x="428" y="46"/>
                  </a:lnTo>
                  <a:lnTo>
                    <a:pt x="174" y="92"/>
                  </a:lnTo>
                  <a:lnTo>
                    <a:pt x="58" y="221"/>
                  </a:lnTo>
                  <a:lnTo>
                    <a:pt x="23" y="221"/>
                  </a:lnTo>
                </a:path>
              </a:pathLst>
            </a:custGeom>
            <a:solidFill>
              <a:srgbClr val="fbde05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7004160" y="2835000"/>
              <a:ext cx="1058760" cy="590760"/>
            </a:xfrm>
            <a:custGeom>
              <a:avLst/>
              <a:gdLst/>
              <a:ahLst/>
              <a:rect l="l" t="t" r="r" b="b"/>
              <a:pathLst>
                <a:path w="593" h="372">
                  <a:moveTo>
                    <a:pt x="92" y="255"/>
                  </a:moveTo>
                  <a:lnTo>
                    <a:pt x="81" y="290"/>
                  </a:lnTo>
                  <a:lnTo>
                    <a:pt x="58" y="302"/>
                  </a:lnTo>
                  <a:lnTo>
                    <a:pt x="46" y="325"/>
                  </a:lnTo>
                  <a:lnTo>
                    <a:pt x="0" y="348"/>
                  </a:lnTo>
                  <a:lnTo>
                    <a:pt x="0" y="371"/>
                  </a:lnTo>
                  <a:lnTo>
                    <a:pt x="139" y="348"/>
                  </a:lnTo>
                  <a:lnTo>
                    <a:pt x="394" y="290"/>
                  </a:lnTo>
                  <a:lnTo>
                    <a:pt x="592" y="244"/>
                  </a:lnTo>
                  <a:lnTo>
                    <a:pt x="592" y="209"/>
                  </a:lnTo>
                  <a:lnTo>
                    <a:pt x="569" y="198"/>
                  </a:lnTo>
                  <a:lnTo>
                    <a:pt x="557" y="209"/>
                  </a:lnTo>
                  <a:lnTo>
                    <a:pt x="546" y="162"/>
                  </a:lnTo>
                  <a:lnTo>
                    <a:pt x="557" y="116"/>
                  </a:lnTo>
                  <a:lnTo>
                    <a:pt x="476" y="81"/>
                  </a:lnTo>
                  <a:lnTo>
                    <a:pt x="429" y="93"/>
                  </a:lnTo>
                  <a:lnTo>
                    <a:pt x="429" y="23"/>
                  </a:lnTo>
                  <a:lnTo>
                    <a:pt x="371" y="0"/>
                  </a:lnTo>
                  <a:lnTo>
                    <a:pt x="336" y="12"/>
                  </a:lnTo>
                  <a:lnTo>
                    <a:pt x="313" y="81"/>
                  </a:lnTo>
                  <a:lnTo>
                    <a:pt x="267" y="104"/>
                  </a:lnTo>
                  <a:lnTo>
                    <a:pt x="244" y="209"/>
                  </a:lnTo>
                  <a:lnTo>
                    <a:pt x="174" y="255"/>
                  </a:lnTo>
                  <a:lnTo>
                    <a:pt x="116" y="279"/>
                  </a:lnTo>
                  <a:lnTo>
                    <a:pt x="92" y="255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7937640" y="2725560"/>
              <a:ext cx="163440" cy="185760"/>
            </a:xfrm>
            <a:custGeom>
              <a:avLst/>
              <a:gdLst/>
              <a:ahLst/>
              <a:rect l="l" t="t" r="r" b="b"/>
              <a:pathLst>
                <a:path w="92" h="117">
                  <a:moveTo>
                    <a:pt x="0" y="0"/>
                  </a:moveTo>
                  <a:lnTo>
                    <a:pt x="23" y="0"/>
                  </a:lnTo>
                  <a:lnTo>
                    <a:pt x="56" y="23"/>
                  </a:lnTo>
                  <a:lnTo>
                    <a:pt x="56" y="46"/>
                  </a:lnTo>
                  <a:lnTo>
                    <a:pt x="91" y="70"/>
                  </a:lnTo>
                  <a:lnTo>
                    <a:pt x="91" y="105"/>
                  </a:lnTo>
                  <a:lnTo>
                    <a:pt x="46" y="116"/>
                  </a:lnTo>
                  <a:lnTo>
                    <a:pt x="0" y="0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8124840" y="2249280"/>
              <a:ext cx="270000" cy="184320"/>
            </a:xfrm>
            <a:custGeom>
              <a:avLst/>
              <a:gdLst/>
              <a:ahLst/>
              <a:rect l="l" t="t" r="r" b="b"/>
              <a:pathLst>
                <a:path w="151" h="116">
                  <a:moveTo>
                    <a:pt x="0" y="23"/>
                  </a:moveTo>
                  <a:lnTo>
                    <a:pt x="115" y="0"/>
                  </a:lnTo>
                  <a:lnTo>
                    <a:pt x="150" y="46"/>
                  </a:lnTo>
                  <a:lnTo>
                    <a:pt x="127" y="68"/>
                  </a:lnTo>
                  <a:lnTo>
                    <a:pt x="92" y="58"/>
                  </a:lnTo>
                  <a:lnTo>
                    <a:pt x="34" y="115"/>
                  </a:lnTo>
                  <a:lnTo>
                    <a:pt x="0" y="80"/>
                  </a:lnTo>
                  <a:lnTo>
                    <a:pt x="0" y="23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8163000" y="2358720"/>
              <a:ext cx="271440" cy="149400"/>
            </a:xfrm>
            <a:custGeom>
              <a:avLst/>
              <a:gdLst/>
              <a:ahLst/>
              <a:rect l="l" t="t" r="r" b="b"/>
              <a:pathLst>
                <a:path w="152" h="94">
                  <a:moveTo>
                    <a:pt x="0" y="70"/>
                  </a:moveTo>
                  <a:lnTo>
                    <a:pt x="58" y="47"/>
                  </a:lnTo>
                  <a:lnTo>
                    <a:pt x="117" y="0"/>
                  </a:lnTo>
                  <a:lnTo>
                    <a:pt x="128" y="12"/>
                  </a:lnTo>
                  <a:lnTo>
                    <a:pt x="151" y="12"/>
                  </a:lnTo>
                  <a:lnTo>
                    <a:pt x="93" y="58"/>
                  </a:lnTo>
                  <a:lnTo>
                    <a:pt x="11" y="93"/>
                  </a:lnTo>
                  <a:lnTo>
                    <a:pt x="0" y="7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8163000" y="1696680"/>
              <a:ext cx="271440" cy="462240"/>
            </a:xfrm>
            <a:custGeom>
              <a:avLst/>
              <a:gdLst/>
              <a:ahLst/>
              <a:rect l="l" t="t" r="r" b="b"/>
              <a:pathLst>
                <a:path w="152" h="291">
                  <a:moveTo>
                    <a:pt x="35" y="0"/>
                  </a:moveTo>
                  <a:lnTo>
                    <a:pt x="0" y="58"/>
                  </a:lnTo>
                  <a:lnTo>
                    <a:pt x="35" y="116"/>
                  </a:lnTo>
                  <a:lnTo>
                    <a:pt x="11" y="140"/>
                  </a:lnTo>
                  <a:lnTo>
                    <a:pt x="23" y="290"/>
                  </a:lnTo>
                  <a:lnTo>
                    <a:pt x="105" y="267"/>
                  </a:lnTo>
                  <a:lnTo>
                    <a:pt x="128" y="267"/>
                  </a:lnTo>
                  <a:lnTo>
                    <a:pt x="140" y="244"/>
                  </a:lnTo>
                  <a:lnTo>
                    <a:pt x="140" y="221"/>
                  </a:lnTo>
                  <a:lnTo>
                    <a:pt x="151" y="198"/>
                  </a:lnTo>
                  <a:lnTo>
                    <a:pt x="105" y="186"/>
                  </a:lnTo>
                  <a:lnTo>
                    <a:pt x="46" y="23"/>
                  </a:lnTo>
                  <a:lnTo>
                    <a:pt x="35" y="0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8329680" y="2230200"/>
              <a:ext cx="128520" cy="93600"/>
            </a:xfrm>
            <a:custGeom>
              <a:avLst/>
              <a:gdLst/>
              <a:ahLst/>
              <a:rect l="l" t="t" r="r" b="b"/>
              <a:pathLst>
                <a:path w="72" h="59">
                  <a:moveTo>
                    <a:pt x="0" y="12"/>
                  </a:moveTo>
                  <a:lnTo>
                    <a:pt x="24" y="0"/>
                  </a:lnTo>
                  <a:lnTo>
                    <a:pt x="71" y="35"/>
                  </a:lnTo>
                  <a:lnTo>
                    <a:pt x="59" y="35"/>
                  </a:lnTo>
                  <a:lnTo>
                    <a:pt x="36" y="35"/>
                  </a:lnTo>
                  <a:lnTo>
                    <a:pt x="36" y="58"/>
                  </a:lnTo>
                  <a:lnTo>
                    <a:pt x="0" y="12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8042400" y="2985840"/>
              <a:ext cx="58680" cy="109440"/>
            </a:xfrm>
            <a:custGeom>
              <a:avLst/>
              <a:gdLst/>
              <a:ahLst/>
              <a:rect l="l" t="t" r="r" b="b"/>
              <a:pathLst>
                <a:path w="33" h="69">
                  <a:moveTo>
                    <a:pt x="0" y="0"/>
                  </a:moveTo>
                  <a:lnTo>
                    <a:pt x="32" y="0"/>
                  </a:lnTo>
                  <a:lnTo>
                    <a:pt x="11" y="68"/>
                  </a:ln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solidFill>
              <a:srgbClr val="fe000c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4643280" y="4343040"/>
              <a:ext cx="30852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TX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4853160" y="365904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OK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3594600" y="3796920"/>
              <a:ext cx="3434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2773440" y="3735360"/>
              <a:ext cx="3153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AZ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1767240" y="320976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2200320" y="281592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NV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2930760" y="3000240"/>
              <a:ext cx="3153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3714840" y="308268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4708440" y="319068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KS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1886040" y="204120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2066040" y="1533240"/>
              <a:ext cx="35748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2689200" y="2212920"/>
              <a:ext cx="2732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3332520" y="174276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3495600" y="2428560"/>
              <a:ext cx="3506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4439160" y="178740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4500720" y="220644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4124160" y="2579400"/>
              <a:ext cx="1202040" cy="479520"/>
            </a:xfrm>
            <a:custGeom>
              <a:avLst/>
              <a:gdLst/>
              <a:ahLst/>
              <a:rect l="l" t="t" r="r" b="b"/>
              <a:pathLst>
                <a:path w="673" h="302">
                  <a:moveTo>
                    <a:pt x="12" y="0"/>
                  </a:moveTo>
                  <a:lnTo>
                    <a:pt x="0" y="197"/>
                  </a:lnTo>
                  <a:lnTo>
                    <a:pt x="150" y="197"/>
                  </a:lnTo>
                  <a:lnTo>
                    <a:pt x="150" y="301"/>
                  </a:lnTo>
                  <a:lnTo>
                    <a:pt x="360" y="301"/>
                  </a:lnTo>
                  <a:lnTo>
                    <a:pt x="545" y="289"/>
                  </a:lnTo>
                  <a:lnTo>
                    <a:pt x="672" y="301"/>
                  </a:lnTo>
                  <a:lnTo>
                    <a:pt x="637" y="208"/>
                  </a:lnTo>
                  <a:lnTo>
                    <a:pt x="603" y="127"/>
                  </a:lnTo>
                  <a:lnTo>
                    <a:pt x="580" y="46"/>
                  </a:lnTo>
                  <a:lnTo>
                    <a:pt x="499" y="0"/>
                  </a:lnTo>
                  <a:lnTo>
                    <a:pt x="464" y="23"/>
                  </a:lnTo>
                  <a:lnTo>
                    <a:pt x="418" y="12"/>
                  </a:lnTo>
                  <a:lnTo>
                    <a:pt x="243" y="0"/>
                  </a:lnTo>
                  <a:lnTo>
                    <a:pt x="12" y="0"/>
                  </a:lnTo>
                </a:path>
              </a:pathLst>
            </a:custGeom>
            <a:solidFill>
              <a:srgbClr val="095ba6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4537080" y="270792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5181840" y="1979280"/>
              <a:ext cx="3434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5773680" y="2106360"/>
              <a:ext cx="30132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WI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5367240" y="2576160"/>
              <a:ext cx="2732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5537160" y="3192120"/>
              <a:ext cx="3506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5968800" y="2862000"/>
              <a:ext cx="2592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6381720" y="2817720"/>
              <a:ext cx="2732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6772320" y="270324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OH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5548680" y="372420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5661360" y="4238280"/>
              <a:ext cx="3153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6006960" y="394632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6504120" y="3920760"/>
              <a:ext cx="3153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6978600" y="390816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6446880" y="3495600"/>
              <a:ext cx="3153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6580080" y="323676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KY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7426800" y="336996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NC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7122960" y="2919240"/>
              <a:ext cx="3506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WV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7524720" y="303336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VA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7493040" y="4652640"/>
              <a:ext cx="30132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7316640" y="364140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SC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6518160" y="2309760"/>
              <a:ext cx="28728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MI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7677000" y="208116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8294760" y="1541160"/>
              <a:ext cx="336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7588080" y="1554120"/>
              <a:ext cx="30852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7831080" y="1684080"/>
              <a:ext cx="225360" cy="17460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7944120" y="124920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NH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8131320" y="1417320"/>
              <a:ext cx="110880" cy="37800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8445600" y="2214360"/>
              <a:ext cx="39672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8669160" y="2288880"/>
              <a:ext cx="2732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RI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8388360" y="2268360"/>
              <a:ext cx="303120" cy="1141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8506080" y="2441520"/>
              <a:ext cx="3153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8285040" y="2303280"/>
              <a:ext cx="263520" cy="2206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8361000" y="2582640"/>
              <a:ext cx="30852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NJ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8388360" y="2757240"/>
              <a:ext cx="32256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8045280" y="2857320"/>
              <a:ext cx="355680" cy="14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8269560" y="2957400"/>
              <a:ext cx="343440" cy="225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7845480" y="2912760"/>
              <a:ext cx="453960" cy="1303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531" name=""/>
            <p:cNvGrpSpPr/>
            <p:nvPr/>
          </p:nvGrpSpPr>
          <p:grpSpPr>
            <a:xfrm>
              <a:off x="2436840" y="5097240"/>
              <a:ext cx="720360" cy="490680"/>
              <a:chOff x="2436840" y="5097240"/>
              <a:chExt cx="720360" cy="490680"/>
            </a:xfrm>
          </p:grpSpPr>
          <p:sp>
            <p:nvSpPr>
              <p:cNvPr id="532" name=""/>
              <p:cNvSpPr/>
              <p:nvPr/>
            </p:nvSpPr>
            <p:spPr>
              <a:xfrm>
                <a:off x="2436840" y="5159160"/>
                <a:ext cx="62280" cy="73080"/>
              </a:xfrm>
              <a:custGeom>
                <a:avLst/>
                <a:gdLst/>
                <a:ahLst/>
                <a:rect l="l" t="t" r="r" b="b"/>
                <a:pathLst>
                  <a:path w="35" h="46">
                    <a:moveTo>
                      <a:pt x="0" y="45"/>
                    </a:moveTo>
                    <a:lnTo>
                      <a:pt x="0" y="34"/>
                    </a:lnTo>
                    <a:lnTo>
                      <a:pt x="23" y="0"/>
                    </a:lnTo>
                    <a:lnTo>
                      <a:pt x="34" y="11"/>
                    </a:lnTo>
                    <a:lnTo>
                      <a:pt x="17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533" name=""/>
              <p:cNvSpPr/>
              <p:nvPr/>
            </p:nvSpPr>
            <p:spPr>
              <a:xfrm>
                <a:off x="2516760" y="5097240"/>
                <a:ext cx="110520" cy="90360"/>
              </a:xfrm>
              <a:custGeom>
                <a:avLst/>
                <a:gdLst/>
                <a:ahLst/>
                <a:rect l="l" t="t" r="r" b="b"/>
                <a:pathLst>
                  <a:path w="62" h="57">
                    <a:moveTo>
                      <a:pt x="17" y="6"/>
                    </a:moveTo>
                    <a:lnTo>
                      <a:pt x="0" y="34"/>
                    </a:lnTo>
                    <a:lnTo>
                      <a:pt x="22" y="50"/>
                    </a:lnTo>
                    <a:lnTo>
                      <a:pt x="50" y="56"/>
                    </a:lnTo>
                    <a:lnTo>
                      <a:pt x="61" y="34"/>
                    </a:lnTo>
                    <a:lnTo>
                      <a:pt x="55" y="0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2616840" y="5159160"/>
                <a:ext cx="151560" cy="100080"/>
              </a:xfrm>
              <a:custGeom>
                <a:avLst/>
                <a:gdLst/>
                <a:ahLst/>
                <a:rect l="l" t="t" r="r" b="b"/>
                <a:pathLst>
                  <a:path w="85" h="63">
                    <a:moveTo>
                      <a:pt x="0" y="23"/>
                    </a:moveTo>
                    <a:lnTo>
                      <a:pt x="62" y="0"/>
                    </a:lnTo>
                    <a:lnTo>
                      <a:pt x="73" y="28"/>
                    </a:lnTo>
                    <a:lnTo>
                      <a:pt x="84" y="34"/>
                    </a:lnTo>
                    <a:lnTo>
                      <a:pt x="84" y="56"/>
                    </a:lnTo>
                    <a:lnTo>
                      <a:pt x="56" y="62"/>
                    </a:lnTo>
                    <a:lnTo>
                      <a:pt x="34" y="62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535" name=""/>
              <p:cNvSpPr/>
              <p:nvPr/>
            </p:nvSpPr>
            <p:spPr>
              <a:xfrm>
                <a:off x="2775600" y="5240160"/>
                <a:ext cx="121320" cy="54000"/>
              </a:xfrm>
              <a:custGeom>
                <a:avLst/>
                <a:gdLst/>
                <a:ahLst/>
                <a:rect l="l" t="t" r="r" b="b"/>
                <a:pathLst>
                  <a:path w="68" h="34">
                    <a:moveTo>
                      <a:pt x="11" y="0"/>
                    </a:moveTo>
                    <a:lnTo>
                      <a:pt x="0" y="28"/>
                    </a:lnTo>
                    <a:lnTo>
                      <a:pt x="17" y="33"/>
                    </a:lnTo>
                    <a:lnTo>
                      <a:pt x="28" y="22"/>
                    </a:lnTo>
                    <a:lnTo>
                      <a:pt x="50" y="22"/>
                    </a:lnTo>
                    <a:lnTo>
                      <a:pt x="67" y="11"/>
                    </a:lnTo>
                    <a:lnTo>
                      <a:pt x="56" y="6"/>
                    </a:lnTo>
                    <a:lnTo>
                      <a:pt x="45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536" name=""/>
              <p:cNvSpPr/>
              <p:nvPr/>
            </p:nvSpPr>
            <p:spPr>
              <a:xfrm>
                <a:off x="2806200" y="5310000"/>
                <a:ext cx="51480" cy="38160"/>
              </a:xfrm>
              <a:custGeom>
                <a:avLst/>
                <a:gdLst/>
                <a:ahLst/>
                <a:rect l="l" t="t" r="r" b="b"/>
                <a:pathLst>
                  <a:path w="29" h="24">
                    <a:moveTo>
                      <a:pt x="28" y="0"/>
                    </a:moveTo>
                    <a:lnTo>
                      <a:pt x="0" y="0"/>
                    </a:lnTo>
                    <a:lnTo>
                      <a:pt x="6" y="23"/>
                    </a:lnTo>
                    <a:lnTo>
                      <a:pt x="28" y="17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2866680" y="5354280"/>
                <a:ext cx="30240" cy="38160"/>
              </a:xfrm>
              <a:custGeom>
                <a:avLst/>
                <a:gdLst/>
                <a:ahLst/>
                <a:rect l="l" t="t" r="r" b="b"/>
                <a:pathLst>
                  <a:path w="17" h="24">
                    <a:moveTo>
                      <a:pt x="0" y="6"/>
                    </a:moveTo>
                    <a:lnTo>
                      <a:pt x="16" y="0"/>
                    </a:lnTo>
                    <a:lnTo>
                      <a:pt x="16" y="23"/>
                    </a:lnTo>
                    <a:lnTo>
                      <a:pt x="5" y="2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538" name=""/>
              <p:cNvSpPr/>
              <p:nvPr/>
            </p:nvSpPr>
            <p:spPr>
              <a:xfrm>
                <a:off x="2955960" y="5373360"/>
                <a:ext cx="201240" cy="214560"/>
              </a:xfrm>
              <a:custGeom>
                <a:avLst/>
                <a:gdLst/>
                <a:ahLst/>
                <a:rect l="l" t="t" r="r" b="b"/>
                <a:pathLst>
                  <a:path w="113" h="135">
                    <a:moveTo>
                      <a:pt x="17" y="0"/>
                    </a:moveTo>
                    <a:lnTo>
                      <a:pt x="0" y="50"/>
                    </a:lnTo>
                    <a:lnTo>
                      <a:pt x="11" y="78"/>
                    </a:lnTo>
                    <a:lnTo>
                      <a:pt x="11" y="123"/>
                    </a:lnTo>
                    <a:lnTo>
                      <a:pt x="39" y="134"/>
                    </a:lnTo>
                    <a:lnTo>
                      <a:pt x="50" y="106"/>
                    </a:lnTo>
                    <a:lnTo>
                      <a:pt x="90" y="101"/>
                    </a:lnTo>
                    <a:lnTo>
                      <a:pt x="112" y="73"/>
                    </a:lnTo>
                    <a:lnTo>
                      <a:pt x="84" y="28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ff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</p:grpSp>
        <p:sp>
          <p:nvSpPr>
            <p:cNvPr id="539" name=""/>
            <p:cNvSpPr/>
            <p:nvPr/>
          </p:nvSpPr>
          <p:spPr>
            <a:xfrm>
              <a:off x="1022400" y="3939840"/>
              <a:ext cx="1320840" cy="1140120"/>
            </a:xfrm>
            <a:custGeom>
              <a:avLst/>
              <a:gdLst/>
              <a:ahLst/>
              <a:rect l="l" t="t" r="r" b="b"/>
              <a:pathLst>
                <a:path w="740" h="718">
                  <a:moveTo>
                    <a:pt x="118" y="106"/>
                  </a:moveTo>
                  <a:lnTo>
                    <a:pt x="269" y="0"/>
                  </a:lnTo>
                  <a:lnTo>
                    <a:pt x="336" y="17"/>
                  </a:lnTo>
                  <a:lnTo>
                    <a:pt x="370" y="50"/>
                  </a:lnTo>
                  <a:lnTo>
                    <a:pt x="509" y="67"/>
                  </a:lnTo>
                  <a:lnTo>
                    <a:pt x="515" y="420"/>
                  </a:lnTo>
                  <a:lnTo>
                    <a:pt x="560" y="431"/>
                  </a:lnTo>
                  <a:lnTo>
                    <a:pt x="582" y="476"/>
                  </a:lnTo>
                  <a:lnTo>
                    <a:pt x="610" y="459"/>
                  </a:lnTo>
                  <a:lnTo>
                    <a:pt x="677" y="555"/>
                  </a:lnTo>
                  <a:lnTo>
                    <a:pt x="739" y="599"/>
                  </a:lnTo>
                  <a:lnTo>
                    <a:pt x="733" y="639"/>
                  </a:lnTo>
                  <a:lnTo>
                    <a:pt x="661" y="644"/>
                  </a:lnTo>
                  <a:lnTo>
                    <a:pt x="633" y="527"/>
                  </a:lnTo>
                  <a:lnTo>
                    <a:pt x="403" y="409"/>
                  </a:lnTo>
                  <a:lnTo>
                    <a:pt x="409" y="448"/>
                  </a:lnTo>
                  <a:lnTo>
                    <a:pt x="353" y="493"/>
                  </a:lnTo>
                  <a:lnTo>
                    <a:pt x="347" y="476"/>
                  </a:lnTo>
                  <a:lnTo>
                    <a:pt x="330" y="476"/>
                  </a:lnTo>
                  <a:lnTo>
                    <a:pt x="291" y="571"/>
                  </a:lnTo>
                  <a:lnTo>
                    <a:pt x="162" y="672"/>
                  </a:lnTo>
                  <a:lnTo>
                    <a:pt x="39" y="717"/>
                  </a:lnTo>
                  <a:lnTo>
                    <a:pt x="0" y="711"/>
                  </a:lnTo>
                  <a:lnTo>
                    <a:pt x="146" y="627"/>
                  </a:lnTo>
                  <a:lnTo>
                    <a:pt x="162" y="627"/>
                  </a:lnTo>
                  <a:lnTo>
                    <a:pt x="218" y="566"/>
                  </a:lnTo>
                  <a:lnTo>
                    <a:pt x="241" y="560"/>
                  </a:lnTo>
                  <a:lnTo>
                    <a:pt x="274" y="515"/>
                  </a:lnTo>
                  <a:lnTo>
                    <a:pt x="263" y="493"/>
                  </a:lnTo>
                  <a:lnTo>
                    <a:pt x="185" y="504"/>
                  </a:lnTo>
                  <a:lnTo>
                    <a:pt x="134" y="381"/>
                  </a:lnTo>
                  <a:lnTo>
                    <a:pt x="162" y="325"/>
                  </a:lnTo>
                  <a:lnTo>
                    <a:pt x="213" y="302"/>
                  </a:lnTo>
                  <a:lnTo>
                    <a:pt x="196" y="258"/>
                  </a:lnTo>
                  <a:lnTo>
                    <a:pt x="146" y="280"/>
                  </a:lnTo>
                  <a:lnTo>
                    <a:pt x="106" y="207"/>
                  </a:lnTo>
                  <a:lnTo>
                    <a:pt x="146" y="190"/>
                  </a:lnTo>
                  <a:lnTo>
                    <a:pt x="185" y="213"/>
                  </a:lnTo>
                  <a:lnTo>
                    <a:pt x="202" y="202"/>
                  </a:lnTo>
                  <a:lnTo>
                    <a:pt x="174" y="140"/>
                  </a:lnTo>
                  <a:lnTo>
                    <a:pt x="118" y="134"/>
                  </a:lnTo>
                  <a:lnTo>
                    <a:pt x="118" y="106"/>
                  </a:lnTo>
                </a:path>
              </a:pathLst>
            </a:custGeom>
            <a:solidFill>
              <a:srgbClr val="fffff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1486440" y="4252680"/>
              <a:ext cx="3294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AK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2793960" y="5033880"/>
              <a:ext cx="2732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8836560" y="2112840"/>
              <a:ext cx="34344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7431120" y="2506320"/>
              <a:ext cx="363600" cy="22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8102520" y="2614320"/>
              <a:ext cx="287280" cy="66600"/>
            </a:xfrm>
            <a:prstGeom prst="line">
              <a:avLst/>
            </a:prstGeom>
            <a:ln cap="rnd"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2635200" y="1477800"/>
              <a:ext cx="1206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546" name=""/>
          <p:cNvGrpSpPr/>
          <p:nvPr/>
        </p:nvGrpSpPr>
        <p:grpSpPr>
          <a:xfrm>
            <a:off x="3370320" y="5315040"/>
            <a:ext cx="4321080" cy="1385280"/>
            <a:chOff x="3370320" y="5315040"/>
            <a:chExt cx="4321080" cy="1385280"/>
          </a:xfrm>
        </p:grpSpPr>
        <p:sp>
          <p:nvSpPr>
            <p:cNvPr id="547" name=""/>
            <p:cNvSpPr/>
            <p:nvPr/>
          </p:nvSpPr>
          <p:spPr>
            <a:xfrm>
              <a:off x="3370320" y="5321160"/>
              <a:ext cx="4321080" cy="13791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3572280" y="5315040"/>
              <a:ext cx="4109400" cy="38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440" rIns="82440" tIns="41400" bIns="414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739800"/>
                  <a:tab algn="l" pos="1479600"/>
                  <a:tab algn="l" pos="2219400"/>
                  <a:tab algn="l" pos="2959200"/>
                  <a:tab algn="l" pos="3699000"/>
                  <a:tab algn="l" pos="4438800"/>
                  <a:tab algn="l" pos="5178600"/>
                  <a:tab algn="l" pos="5918040"/>
                  <a:tab algn="l" pos="6657840"/>
                  <a:tab algn="l" pos="7397640"/>
                  <a:tab algn="l" pos="8137440"/>
                  <a:tab algn="l" pos="8877240"/>
                  <a:tab algn="l" pos="9617040"/>
                  <a:tab algn="l" pos="103568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States with legislation passed or comprehensive PUC order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739800"/>
                  <a:tab algn="l" pos="1479600"/>
                  <a:tab algn="l" pos="2219400"/>
                  <a:tab algn="l" pos="2959200"/>
                  <a:tab algn="l" pos="3699000"/>
                  <a:tab algn="l" pos="4438800"/>
                  <a:tab algn="l" pos="5178600"/>
                  <a:tab algn="l" pos="5918040"/>
                  <a:tab algn="l" pos="6657840"/>
                  <a:tab algn="l" pos="7397640"/>
                  <a:tab algn="l" pos="8137440"/>
                  <a:tab algn="l" pos="8877240"/>
                  <a:tab algn="l" pos="9617040"/>
                  <a:tab algn="l" pos="103568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issued for all customers; however, the quality of access may vary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3573000" y="5665680"/>
              <a:ext cx="3273120" cy="23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440" rIns="82440" tIns="41400" bIns="414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739800"/>
                  <a:tab algn="l" pos="1479600"/>
                  <a:tab algn="l" pos="2219400"/>
                  <a:tab algn="l" pos="2959200"/>
                  <a:tab algn="l" pos="3699000"/>
                  <a:tab algn="l" pos="4438800"/>
                  <a:tab algn="l" pos="5178600"/>
                  <a:tab algn="l" pos="5918040"/>
                  <a:tab algn="l" pos="6657840"/>
                  <a:tab algn="l" pos="7397640"/>
                  <a:tab algn="l" pos="8137440"/>
                  <a:tab algn="l" pos="8877240"/>
                  <a:tab algn="l" pos="9617040"/>
                  <a:tab algn="l" pos="103568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States with access for some commercial customers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3575160" y="5912640"/>
              <a:ext cx="1733040" cy="23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440" rIns="82440" tIns="41400" bIns="414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739800"/>
                  <a:tab algn="l" pos="1479600"/>
                  <a:tab algn="l" pos="2219400"/>
                  <a:tab algn="l" pos="2959200"/>
                  <a:tab algn="l" pos="3699000"/>
                  <a:tab algn="l" pos="4438800"/>
                  <a:tab algn="l" pos="5178600"/>
                  <a:tab algn="l" pos="5918040"/>
                  <a:tab algn="l" pos="6657840"/>
                  <a:tab algn="l" pos="7397640"/>
                  <a:tab algn="l" pos="8137440"/>
                  <a:tab algn="l" pos="8877240"/>
                  <a:tab algn="l" pos="9617040"/>
                  <a:tab algn="l" pos="103568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States considering reform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3577320" y="6166800"/>
              <a:ext cx="2203560" cy="23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440" rIns="82440" tIns="41400" bIns="414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739800"/>
                  <a:tab algn="l" pos="1479600"/>
                  <a:tab algn="l" pos="2219400"/>
                  <a:tab algn="l" pos="2959200"/>
                  <a:tab algn="l" pos="3699000"/>
                  <a:tab algn="l" pos="4438800"/>
                  <a:tab algn="l" pos="5178600"/>
                  <a:tab algn="l" pos="5918040"/>
                  <a:tab algn="l" pos="6657840"/>
                  <a:tab algn="l" pos="7397640"/>
                  <a:tab algn="l" pos="8137440"/>
                  <a:tab algn="l" pos="8877240"/>
                  <a:tab algn="l" pos="9617040"/>
                  <a:tab algn="l" pos="103568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Competitive Bidding for customer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3405240" y="5378400"/>
              <a:ext cx="146160" cy="157320"/>
            </a:xfrm>
            <a:prstGeom prst="rect">
              <a:avLst/>
            </a:prstGeom>
            <a:solidFill>
              <a:srgbClr val="fe000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3405240" y="5714280"/>
              <a:ext cx="146160" cy="157320"/>
            </a:xfrm>
            <a:prstGeom prst="rect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3405240" y="5986440"/>
              <a:ext cx="146160" cy="157320"/>
            </a:xfrm>
            <a:prstGeom prst="rect">
              <a:avLst/>
            </a:prstGeom>
            <a:solidFill>
              <a:srgbClr val="fbde05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3405240" y="6480000"/>
              <a:ext cx="146160" cy="1569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3575520" y="6420960"/>
              <a:ext cx="826200" cy="23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440" rIns="82440" tIns="41400" bIns="414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739800"/>
                  <a:tab algn="l" pos="1479600"/>
                  <a:tab algn="l" pos="2219400"/>
                  <a:tab algn="l" pos="2959200"/>
                  <a:tab algn="l" pos="3699000"/>
                  <a:tab algn="l" pos="4438800"/>
                  <a:tab algn="l" pos="5178600"/>
                  <a:tab algn="l" pos="5918040"/>
                  <a:tab algn="l" pos="6657840"/>
                  <a:tab algn="l" pos="7397640"/>
                  <a:tab algn="l" pos="8137440"/>
                  <a:tab algn="l" pos="8877240"/>
                  <a:tab algn="l" pos="9617040"/>
                  <a:tab algn="l" pos="1035684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 Activity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3405240" y="6240960"/>
              <a:ext cx="146160" cy="156960"/>
            </a:xfrm>
            <a:prstGeom prst="rect">
              <a:avLst/>
            </a:prstGeom>
            <a:solidFill>
              <a:srgbClr val="00822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559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60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 rot="10800000">
            <a:off x="4605480" y="1066320"/>
            <a:ext cx="1109520" cy="4800600"/>
          </a:xfrm>
          <a:prstGeom prst="leftArrow">
            <a:avLst>
              <a:gd name="adj1" fmla="val 48685"/>
              <a:gd name="adj2" fmla="val 55310"/>
            </a:avLst>
          </a:prstGeom>
          <a:gradFill rotWithShape="0">
            <a:gsLst>
              <a:gs pos="0">
                <a:srgbClr val="095ba6"/>
              </a:gs>
              <a:gs pos="100000">
                <a:srgbClr val="fefe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3" name=""/>
          <p:cNvSpPr/>
          <p:nvPr/>
        </p:nvSpPr>
        <p:spPr>
          <a:xfrm>
            <a:off x="141120" y="0"/>
            <a:ext cx="10287000" cy="9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Deregulation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4" name=""/>
          <p:cNvSpPr/>
          <p:nvPr/>
        </p:nvSpPr>
        <p:spPr>
          <a:xfrm>
            <a:off x="1170000" y="1219320"/>
            <a:ext cx="3805200" cy="42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62500" lnSpcReduction="19999"/>
          </a:bodyPr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Not a “zero sum game”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395280" indent="268200"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Symbol" charset="2"/>
              <a:buChar char="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Net benefits created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395280" indent="268200"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Symbol" charset="2"/>
              <a:buChar char="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Better solutions to transition                                                                          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issues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Cost savings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Improved reliability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Improved product choices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Improved allocation of capital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Improved allocation of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2251"/>
              </a:spcBef>
              <a:buClr>
                <a:srgbClr val="ffb310"/>
              </a:buClr>
              <a:buFont typeface="Arial"/>
              <a:buChar char="•"/>
              <a:tabLst>
                <a:tab algn="l" pos="109440"/>
                <a:tab algn="l" pos="747720"/>
                <a:tab algn="l" pos="833400"/>
                <a:tab algn="l" pos="1000080"/>
                <a:tab algn="l" pos="1166760"/>
                <a:tab algn="l" pos="1333440"/>
                <a:tab algn="l" pos="1500120"/>
                <a:tab algn="l" pos="1666800"/>
                <a:tab algn="l" pos="1833480"/>
                <a:tab algn="l" pos="2000160"/>
                <a:tab algn="l" pos="2166840"/>
                <a:tab algn="l" pos="2333520"/>
                <a:tab algn="l" pos="2500200"/>
                <a:tab algn="l" pos="2666880"/>
                <a:tab algn="l" pos="2833560"/>
                <a:tab algn="l" pos="3000240"/>
                <a:tab algn="l" pos="3166920"/>
                <a:tab algn="l" pos="3333600"/>
                <a:tab algn="l" pos="3500280"/>
                <a:tab algn="l" pos="3666960"/>
                <a:tab algn="l" pos="3833640"/>
                <a:tab algn="l" pos="4000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Improved development and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deployment of technology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5" name=""/>
          <p:cNvSpPr/>
          <p:nvPr/>
        </p:nvSpPr>
        <p:spPr>
          <a:xfrm>
            <a:off x="6094440" y="2324160"/>
            <a:ext cx="3354480" cy="22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1239"/>
              </a:spcBef>
              <a:tabLst>
                <a:tab algn="l" pos="0"/>
                <a:tab algn="l" pos="290520"/>
                <a:tab algn="l" pos="581040"/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743040" indent="-285840">
              <a:lnSpc>
                <a:spcPct val="100000"/>
              </a:lnSpc>
              <a:spcBef>
                <a:spcPts val="1239"/>
              </a:spcBef>
              <a:buClr>
                <a:srgbClr val="ffb310"/>
              </a:buClr>
              <a:buFont typeface="ZapfDingbats" charset="2"/>
              <a:buChar char="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743040" indent="-285840">
              <a:lnSpc>
                <a:spcPct val="100000"/>
              </a:lnSpc>
              <a:spcBef>
                <a:spcPts val="1239"/>
              </a:spcBef>
              <a:buClr>
                <a:srgbClr val="ffb310"/>
              </a:buClr>
              <a:buFont typeface="ZapfDingbats" charset="2"/>
              <a:buChar char="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743040" indent="-285840">
              <a:lnSpc>
                <a:spcPct val="100000"/>
              </a:lnSpc>
              <a:spcBef>
                <a:spcPts val="1239"/>
              </a:spcBef>
              <a:buClr>
                <a:srgbClr val="ffb310"/>
              </a:buClr>
              <a:buFont typeface="ZapfDingbats" charset="2"/>
              <a:buChar char="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tabLst>
                <a:tab algn="l" pos="0"/>
                <a:tab algn="l" pos="290520"/>
                <a:tab algn="l" pos="581040"/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problems in the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-360" y="72720"/>
            <a:ext cx="10287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Decrease from Deregulation in Five U.S. Industries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814040" y="6376680"/>
            <a:ext cx="586908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Brookings Institution/George Mason University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1314360" y="1263600"/>
            <a:ext cx="6334200" cy="3971880"/>
          </a:xfrm>
          <a:custGeom>
            <a:avLst/>
            <a:gdLst/>
            <a:ahLst/>
            <a:rect l="l" t="t" r="r" b="b"/>
            <a:pathLst>
              <a:path w="3776" h="2664">
                <a:moveTo>
                  <a:pt x="0" y="352"/>
                </a:moveTo>
                <a:lnTo>
                  <a:pt x="488" y="0"/>
                </a:lnTo>
                <a:lnTo>
                  <a:pt x="1464" y="904"/>
                </a:lnTo>
                <a:lnTo>
                  <a:pt x="1736" y="560"/>
                </a:lnTo>
                <a:lnTo>
                  <a:pt x="2592" y="1600"/>
                </a:lnTo>
                <a:lnTo>
                  <a:pt x="2552" y="1168"/>
                </a:lnTo>
                <a:lnTo>
                  <a:pt x="3776" y="2664"/>
                </a:lnTo>
                <a:lnTo>
                  <a:pt x="2704" y="1608"/>
                </a:lnTo>
                <a:lnTo>
                  <a:pt x="2744" y="1968"/>
                </a:lnTo>
                <a:lnTo>
                  <a:pt x="1800" y="1048"/>
                </a:lnTo>
                <a:lnTo>
                  <a:pt x="1648" y="1368"/>
                </a:lnTo>
                <a:lnTo>
                  <a:pt x="0" y="352"/>
                </a:lnTo>
                <a:close/>
              </a:path>
            </a:pathLst>
          </a:custGeom>
          <a:solidFill>
            <a:srgbClr val="ffcc00"/>
          </a:solidFill>
          <a:ln w="0">
            <a:noFill/>
          </a:ln>
          <a:effectLst>
            <a:outerShdw dist="96762" dir="4006405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1446120" y="1203480"/>
          <a:ext cx="8042400" cy="4938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6120" y="1203480"/>
                    <a:ext cx="8042400" cy="493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" name=""/>
          <p:cNvSpPr/>
          <p:nvPr/>
        </p:nvSpPr>
        <p:spPr>
          <a:xfrm>
            <a:off x="1571760" y="2322360"/>
            <a:ext cx="7127640" cy="180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" name=""/>
          <p:cNvSpPr/>
          <p:nvPr/>
        </p:nvSpPr>
        <p:spPr>
          <a:xfrm>
            <a:off x="8661240" y="2019240"/>
            <a:ext cx="122904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" name=""/>
          <p:cNvSpPr/>
          <p:nvPr/>
        </p:nvSpPr>
        <p:spPr>
          <a:xfrm rot="16200000">
            <a:off x="-68760" y="3297600"/>
            <a:ext cx="246204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 Decrease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" name=""/>
          <p:cNvSpPr/>
          <p:nvPr/>
        </p:nvSpPr>
        <p:spPr>
          <a:xfrm>
            <a:off x="3360600" y="5734080"/>
            <a:ext cx="12114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Railroads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" name=""/>
          <p:cNvSpPr/>
          <p:nvPr/>
        </p:nvSpPr>
        <p:spPr>
          <a:xfrm>
            <a:off x="2065320" y="5734080"/>
            <a:ext cx="12114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" name=""/>
          <p:cNvSpPr/>
          <p:nvPr/>
        </p:nvSpPr>
        <p:spPr>
          <a:xfrm>
            <a:off x="4656240" y="5734080"/>
            <a:ext cx="12110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" name=""/>
          <p:cNvSpPr/>
          <p:nvPr/>
        </p:nvSpPr>
        <p:spPr>
          <a:xfrm>
            <a:off x="5618160" y="5835600"/>
            <a:ext cx="16542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Distance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Telecom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" name=""/>
          <p:cNvSpPr/>
          <p:nvPr/>
        </p:nvSpPr>
        <p:spPr>
          <a:xfrm>
            <a:off x="7175520" y="5734080"/>
            <a:ext cx="16542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990720" y="5803920"/>
            <a:ext cx="7538760" cy="596880"/>
          </a:xfrm>
          <a:prstGeom prst="rect">
            <a:avLst/>
          </a:prstGeom>
          <a:solidFill>
            <a:srgbClr val="ffb310"/>
          </a:soli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199800"/>
            <a:ext cx="78483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 </a:t>
            </a:r>
            <a:br>
              <a:rPr sz="30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 Gas Prices by Sector 1985 vs. 1998</a:t>
            </a:r>
            <a:br>
              <a:rPr sz="26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constant 1998 Dollars)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003320" y="5818320"/>
            <a:ext cx="82198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average price to all end users has fallen 43% to date under open access.  In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decade prior to open access, prices </a:t>
            </a:r>
            <a:r>
              <a:rPr b="1" lang="en-US" sz="15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increased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by 71% adjusted for inflation.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42" name=""/>
          <p:cNvGraphicFramePr/>
          <p:nvPr/>
        </p:nvGraphicFramePr>
        <p:xfrm>
          <a:off x="657360" y="1887480"/>
          <a:ext cx="8526240" cy="379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57360" y="1887480"/>
                    <a:ext cx="8526240" cy="379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" name=""/>
          <p:cNvSpPr/>
          <p:nvPr/>
        </p:nvSpPr>
        <p:spPr>
          <a:xfrm>
            <a:off x="2806200" y="20890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5" name=""/>
          <p:cNvSpPr/>
          <p:nvPr/>
        </p:nvSpPr>
        <p:spPr>
          <a:xfrm>
            <a:off x="4434840" y="238932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-34%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6" name=""/>
          <p:cNvSpPr/>
          <p:nvPr/>
        </p:nvSpPr>
        <p:spPr>
          <a:xfrm>
            <a:off x="6011280" y="30258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7" name=""/>
          <p:cNvSpPr/>
          <p:nvPr/>
        </p:nvSpPr>
        <p:spPr>
          <a:xfrm>
            <a:off x="7608240" y="314172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-56%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8" name=""/>
          <p:cNvSpPr/>
          <p:nvPr/>
        </p:nvSpPr>
        <p:spPr>
          <a:xfrm rot="16200000">
            <a:off x="602280" y="3387240"/>
            <a:ext cx="102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49" name=""/>
          <p:cNvGrpSpPr/>
          <p:nvPr/>
        </p:nvGrpSpPr>
        <p:grpSpPr>
          <a:xfrm>
            <a:off x="8029440" y="1736640"/>
            <a:ext cx="1122480" cy="584280"/>
            <a:chOff x="8029440" y="1736640"/>
            <a:chExt cx="1122480" cy="584280"/>
          </a:xfrm>
        </p:grpSpPr>
        <p:sp>
          <p:nvSpPr>
            <p:cNvPr id="50" name=""/>
            <p:cNvSpPr/>
            <p:nvPr/>
          </p:nvSpPr>
          <p:spPr>
            <a:xfrm>
              <a:off x="8029440" y="1792080"/>
              <a:ext cx="1122480" cy="4935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8161200" y="1850760"/>
              <a:ext cx="173160" cy="146160"/>
            </a:xfrm>
            <a:prstGeom prst="cube">
              <a:avLst>
                <a:gd name="adj" fmla="val 25000"/>
              </a:avLst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8161200" y="2079360"/>
              <a:ext cx="173160" cy="146160"/>
            </a:xfrm>
            <a:prstGeom prst="cube">
              <a:avLst>
                <a:gd name="adj" fmla="val 25000"/>
              </a:avLst>
            </a:prstGeom>
            <a:solidFill>
              <a:srgbClr val="0066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8418600" y="1736640"/>
              <a:ext cx="577440" cy="58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1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1985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1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1998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56800" y="66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City Gate Gas Prices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5" name=""/>
          <p:cNvGraphicFramePr/>
          <p:nvPr/>
        </p:nvGraphicFramePr>
        <p:xfrm>
          <a:off x="-303120" y="649440"/>
          <a:ext cx="11169720" cy="639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03120" y="649440"/>
                    <a:ext cx="11169720" cy="639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7" name=""/>
          <p:cNvGrpSpPr/>
          <p:nvPr/>
        </p:nvGrpSpPr>
        <p:grpSpPr>
          <a:xfrm>
            <a:off x="259560" y="6095880"/>
            <a:ext cx="2633760" cy="550440"/>
            <a:chOff x="259560" y="6095880"/>
            <a:chExt cx="2633760" cy="550440"/>
          </a:xfrm>
        </p:grpSpPr>
        <p:sp>
          <p:nvSpPr>
            <p:cNvPr id="58" name=""/>
            <p:cNvSpPr/>
            <p:nvPr/>
          </p:nvSpPr>
          <p:spPr>
            <a:xfrm>
              <a:off x="964800" y="6095880"/>
              <a:ext cx="1928520" cy="55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628560"/>
                  <a:tab algn="l" pos="1257480"/>
                  <a:tab algn="l" pos="1886040"/>
                  <a:tab algn="l" pos="2514600"/>
                  <a:tab algn="l" pos="3143160"/>
                  <a:tab algn="l" pos="3772080"/>
                  <a:tab algn="l" pos="4400640"/>
                  <a:tab algn="l" pos="5029200"/>
                  <a:tab algn="l" pos="5657760"/>
                  <a:tab algn="l" pos="6286680"/>
                  <a:tab algn="l" pos="6915240"/>
                  <a:tab algn="l" pos="7543800"/>
                  <a:tab algn="l" pos="8172360"/>
                  <a:tab algn="l" pos="8801280"/>
                  <a:tab algn="l" pos="9429840"/>
                  <a:tab algn="l" pos="10058400"/>
                  <a:tab algn="l" pos="10686960"/>
                </a:tabLst>
              </a:pPr>
              <a:r>
                <a:rPr b="0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DOE Natural Gas Annual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28560"/>
                  <a:tab algn="l" pos="1257480"/>
                  <a:tab algn="l" pos="1886040"/>
                  <a:tab algn="l" pos="2514600"/>
                  <a:tab algn="l" pos="3143160"/>
                  <a:tab algn="l" pos="3772080"/>
                  <a:tab algn="l" pos="4400640"/>
                  <a:tab algn="l" pos="5029200"/>
                  <a:tab algn="l" pos="5657760"/>
                  <a:tab algn="l" pos="6286680"/>
                  <a:tab algn="l" pos="6915240"/>
                  <a:tab algn="l" pos="7543800"/>
                  <a:tab algn="l" pos="8172360"/>
                  <a:tab algn="l" pos="8801280"/>
                  <a:tab algn="l" pos="9429840"/>
                  <a:tab algn="l" pos="10058400"/>
                  <a:tab algn="l" pos="10686960"/>
                </a:tabLst>
              </a:pPr>
              <a:r>
                <a:rPr b="0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DOE Natural Gas Monthly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28560"/>
                  <a:tab algn="l" pos="1257480"/>
                  <a:tab algn="l" pos="1886040"/>
                  <a:tab algn="l" pos="2514600"/>
                  <a:tab algn="l" pos="3143160"/>
                  <a:tab algn="l" pos="3772080"/>
                  <a:tab algn="l" pos="4400640"/>
                  <a:tab algn="l" pos="5029200"/>
                  <a:tab algn="l" pos="5657760"/>
                  <a:tab algn="l" pos="6286680"/>
                  <a:tab algn="l" pos="6915240"/>
                  <a:tab algn="l" pos="7543800"/>
                  <a:tab algn="l" pos="8172360"/>
                  <a:tab algn="l" pos="8801280"/>
                  <a:tab algn="l" pos="9429840"/>
                  <a:tab algn="l" pos="10058400"/>
                  <a:tab algn="l" pos="1068696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59560" y="6095880"/>
              <a:ext cx="726480" cy="24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Sources: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sp>
        <p:nvSpPr>
          <p:cNvPr id="60" name=""/>
          <p:cNvSpPr/>
          <p:nvPr/>
        </p:nvSpPr>
        <p:spPr>
          <a:xfrm rot="16200000">
            <a:off x="-280080" y="2562480"/>
            <a:ext cx="11120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61" name=""/>
          <p:cNvSpPr/>
          <p:nvPr/>
        </p:nvSpPr>
        <p:spPr>
          <a:xfrm rot="5400000">
            <a:off x="9472680" y="2893320"/>
            <a:ext cx="10105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62" name=""/>
          <p:cNvSpPr/>
          <p:nvPr/>
        </p:nvSpPr>
        <p:spPr>
          <a:xfrm>
            <a:off x="3895560" y="5253120"/>
            <a:ext cx="4561200" cy="105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"/>
          <p:cNvGrpSpPr/>
          <p:nvPr/>
        </p:nvGrpSpPr>
        <p:grpSpPr>
          <a:xfrm>
            <a:off x="689040" y="1165320"/>
            <a:ext cx="8507520" cy="5114880"/>
            <a:chOff x="689040" y="1165320"/>
            <a:chExt cx="8507520" cy="5114880"/>
          </a:xfrm>
        </p:grpSpPr>
        <p:graphicFrame>
          <p:nvGraphicFramePr>
            <p:cNvPr id="64" name=""/>
            <p:cNvGraphicFramePr/>
            <p:nvPr/>
          </p:nvGraphicFramePr>
          <p:xfrm>
            <a:off x="689040" y="1165320"/>
            <a:ext cx="8507520" cy="51148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9040" y="1165320"/>
                      <a:ext cx="8507520" cy="5114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6" name=""/>
            <p:cNvSpPr/>
            <p:nvPr/>
          </p:nvSpPr>
          <p:spPr>
            <a:xfrm>
              <a:off x="1902240" y="393876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7.25¢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3339000" y="404820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6.71¢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4753440" y="403236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6.85¢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6147360" y="406872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6.54¢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7561800" y="427212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5.40¢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sp>
        <p:nvSpPr>
          <p:cNvPr id="71" name=""/>
          <p:cNvSpPr/>
          <p:nvPr/>
        </p:nvSpPr>
        <p:spPr>
          <a:xfrm>
            <a:off x="1528920" y="1521000"/>
            <a:ext cx="13968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Liberalization; Privatization of electricity supply, distribution and fossil fuel 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2" name=""/>
          <p:cNvSpPr/>
          <p:nvPr/>
        </p:nvSpPr>
        <p:spPr>
          <a:xfrm>
            <a:off x="2190600" y="3327480"/>
            <a:ext cx="0" cy="5968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3" name=""/>
          <p:cNvSpPr/>
          <p:nvPr/>
        </p:nvSpPr>
        <p:spPr>
          <a:xfrm>
            <a:off x="3090960" y="2019240"/>
            <a:ext cx="139680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supply choice extended to more large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4" name=""/>
          <p:cNvSpPr/>
          <p:nvPr/>
        </p:nvSpPr>
        <p:spPr>
          <a:xfrm>
            <a:off x="3790800" y="3200400"/>
            <a:ext cx="0" cy="5968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5" name=""/>
          <p:cNvSpPr/>
          <p:nvPr/>
        </p:nvSpPr>
        <p:spPr>
          <a:xfrm>
            <a:off x="5148360" y="3174840"/>
            <a:ext cx="0" cy="5972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6" name=""/>
          <p:cNvSpPr/>
          <p:nvPr/>
        </p:nvSpPr>
        <p:spPr>
          <a:xfrm>
            <a:off x="6648480" y="3276720"/>
            <a:ext cx="0" cy="5968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7" name=""/>
          <p:cNvSpPr/>
          <p:nvPr/>
        </p:nvSpPr>
        <p:spPr>
          <a:xfrm>
            <a:off x="7916760" y="3416400"/>
            <a:ext cx="0" cy="5968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8" name=""/>
          <p:cNvSpPr/>
          <p:nvPr/>
        </p:nvSpPr>
        <p:spPr>
          <a:xfrm>
            <a:off x="4462560" y="2247840"/>
            <a:ext cx="139680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industry privatized (stranded cost recovery)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79" name=""/>
          <p:cNvSpPr/>
          <p:nvPr/>
        </p:nvSpPr>
        <p:spPr>
          <a:xfrm>
            <a:off x="5935680" y="1943280"/>
            <a:ext cx="13986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Fossil fuel levy reduced; applied only to public sector 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80" name=""/>
          <p:cNvSpPr/>
          <p:nvPr/>
        </p:nvSpPr>
        <p:spPr>
          <a:xfrm>
            <a:off x="7296120" y="2448000"/>
            <a:ext cx="13953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electricity competition begins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17480" y="22176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spcBef>
                <a:spcPts val="113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</a:t>
            </a:r>
            <a:br>
              <a:rPr sz="30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U.K. Market Transition Timeline</a:t>
            </a:r>
            <a:br>
              <a:rPr sz="34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Cents per KWH)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1230480" y="6143760"/>
            <a:ext cx="42512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</a:t>
            </a:r>
            <a:r>
              <a:rPr b="0" i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OECD 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771480" y="-1000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Product Choice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84" name=""/>
          <p:cNvSpPr/>
          <p:nvPr/>
        </p:nvSpPr>
        <p:spPr>
          <a:xfrm>
            <a:off x="1219320" y="1457280"/>
            <a:ext cx="8076960" cy="42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Electrons are fungible but contract terms and contracting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parties are not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Physical product differentiation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Font typeface="Arial"/>
              <a:buChar char="–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quantity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Font typeface="Arial"/>
              <a:buChar char="–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terms - firm, nonfirm and everything in between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Font typeface="Arial"/>
              <a:buChar char="–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 to changes in load requirements (timing)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Font typeface="Arial"/>
              <a:buChar char="–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 in take obligations-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Font typeface="Arial"/>
              <a:buChar char="–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lvl="1" marL="685800" indent="-228600">
              <a:lnSpc>
                <a:spcPct val="100000"/>
              </a:lnSpc>
              <a:spcBef>
                <a:spcPts val="689"/>
              </a:spcBef>
              <a:buClr>
                <a:srgbClr val="ffb310"/>
              </a:buClr>
              <a:buFont typeface="Arial"/>
              <a:buChar char="–"/>
              <a:tabLst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ease -- combining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2001-07-11T17:48:30Z</cp:lastPrinted>
  <dcterms:modified xsi:type="dcterms:W3CDTF">2001-07-12T19:19:30Z</dcterms:modified>
  <cp:revision>997</cp:revision>
  <dc:subject/>
  <dc:title>No Slide Title</dc:title>
</cp:coreProperties>
</file>