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wmf" ContentType="image/x-wmf"/>
  <Override PartName="/ppt/media/image4.wmf" ContentType="image/x-wmf"/>
  <Override PartName="/ppt/media/image5.wmf" ContentType="image/x-wmf"/>
  <Override PartName="/ppt/media/image6.wmf" ContentType="image/x-wmf"/>
  <Override PartName="/ppt/media/image10.wmf" ContentType="image/x-wmf"/>
  <Override PartName="/ppt/media/image7.wmf" ContentType="image/x-wmf"/>
  <Override PartName="/ppt/media/image11.wmf" ContentType="image/x-wmf"/>
  <Override PartName="/ppt/media/image8.wmf" ContentType="image/x-wmf"/>
  <Override PartName="/ppt/media/image9.wmf" ContentType="image/x-wmf"/>
  <Override PartName="/ppt/embeddings/oleObject1.xlsx" ContentType="application/vnd.openxmlformats-officedocument.spreadsheetml.sheet"/>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0288588" cy="6858000"/>
  <p:notesSz cx="7034213" cy="92837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228240" y="0"/>
            <a:ext cx="9829800" cy="83808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
        <p:nvSpPr>
          <p:cNvPr id="5" name="PlaceHolder 2"/>
          <p:cNvSpPr>
            <a:spLocks noGrp="1"/>
          </p:cNvSpPr>
          <p:nvPr>
            <p:ph/>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Frutiger 45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WC-Elogo-N" descr=""/>
          <p:cNvPicPr/>
          <p:nvPr/>
        </p:nvPicPr>
        <p:blipFill>
          <a:blip r:embed="rId2"/>
          <a:stretch/>
        </p:blipFill>
        <p:spPr>
          <a:xfrm>
            <a:off x="9524880" y="6095880"/>
            <a:ext cx="703440" cy="703440"/>
          </a:xfrm>
          <a:prstGeom prst="rect">
            <a:avLst/>
          </a:prstGeom>
          <a:noFill/>
          <a:ln w="0">
            <a:noFill/>
          </a:ln>
        </p:spPr>
      </p:pic>
      <p:sp>
        <p:nvSpPr>
          <p:cNvPr id="1" name="PlaceHolder 1"/>
          <p:cNvSpPr>
            <a:spLocks noGrp="1"/>
          </p:cNvSpPr>
          <p:nvPr>
            <p:ph type="title"/>
          </p:nvPr>
        </p:nvSpPr>
        <p:spPr>
          <a:xfrm>
            <a:off x="228240" y="0"/>
            <a:ext cx="982980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Click to edit the title text format</a:t>
            </a:r>
            <a:endParaRPr b="1" lang="en-US" sz="3000" strike="noStrike" u="none">
              <a:solidFill>
                <a:srgbClr val="000000"/>
              </a:solidFill>
              <a:effectLst/>
              <a:uFillTx/>
              <a:latin typeface="Frutiger 55 Roman"/>
            </a:endParaRPr>
          </a:p>
        </p:txBody>
      </p:sp>
      <p:sp>
        <p:nvSpPr>
          <p:cNvPr id="2" name="PlaceHolder 2"/>
          <p:cNvSpPr>
            <a:spLocks noGrp="1"/>
          </p:cNvSpPr>
          <p:nvPr>
            <p:ph type="body"/>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Click to edit the outline text format</a:t>
            </a:r>
            <a:endParaRPr b="1" lang="en-US" sz="2400" strike="noStrike" u="none">
              <a:solidFill>
                <a:srgbClr val="000000"/>
              </a:solidFill>
              <a:effectLst/>
              <a:uFillTx/>
              <a:latin typeface="Frutiger 45 Light"/>
            </a:endParaRPr>
          </a:p>
          <a:p>
            <a:pPr lvl="1" marL="343080" indent="-343080">
              <a:spcBef>
                <a:spcPts val="601"/>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Second Outline Level</a:t>
            </a:r>
            <a:endParaRPr b="1" lang="en-US" sz="2400" strike="noStrike" u="none">
              <a:solidFill>
                <a:srgbClr val="000000"/>
              </a:solidFill>
              <a:effectLst/>
              <a:uFillTx/>
              <a:latin typeface="Frutiger 45 Light"/>
            </a:endParaRPr>
          </a:p>
          <a:p>
            <a:pPr lvl="2" marL="343080" indent="-343080">
              <a:spcBef>
                <a:spcPts val="601"/>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Third Outline Level</a:t>
            </a:r>
            <a:endParaRPr b="1" lang="en-US" sz="2400" strike="noStrike" u="none">
              <a:solidFill>
                <a:srgbClr val="000000"/>
              </a:solidFill>
              <a:effectLst/>
              <a:uFillTx/>
              <a:latin typeface="Frutiger 45 Light"/>
            </a:endParaRPr>
          </a:p>
          <a:p>
            <a:pPr lvl="3" marL="343080" indent="-343080">
              <a:spcBef>
                <a:spcPts val="601"/>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Fourth Outline Level</a:t>
            </a:r>
            <a:endParaRPr b="1" lang="en-US" sz="2400" strike="noStrike" u="none">
              <a:solidFill>
                <a:srgbClr val="000000"/>
              </a:solidFill>
              <a:effectLst/>
              <a:uFillTx/>
              <a:latin typeface="Frutiger 45 Light"/>
            </a:endParaRPr>
          </a:p>
          <a:p>
            <a:pPr lvl="4" marL="343080" indent="-343080">
              <a:spcBef>
                <a:spcPts val="601"/>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Fifth Outline Level</a:t>
            </a:r>
            <a:endParaRPr b="1" lang="en-US" sz="2400" strike="noStrike" u="none">
              <a:solidFill>
                <a:srgbClr val="000000"/>
              </a:solidFill>
              <a:effectLst/>
              <a:uFillTx/>
              <a:latin typeface="Frutiger 45 Light"/>
            </a:endParaRPr>
          </a:p>
          <a:p>
            <a:pPr lvl="5" marL="343080" indent="-343080">
              <a:spcBef>
                <a:spcPts val="601"/>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Sixth Outline Level</a:t>
            </a:r>
            <a:endParaRPr b="1" lang="en-US" sz="2400" strike="noStrike" u="none">
              <a:solidFill>
                <a:srgbClr val="000000"/>
              </a:solidFill>
              <a:effectLst/>
              <a:uFillTx/>
              <a:latin typeface="Frutiger 45 Light"/>
            </a:endParaRPr>
          </a:p>
          <a:p>
            <a:pPr lvl="6" marL="343080" indent="-343080">
              <a:spcBef>
                <a:spcPts val="601"/>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Seventh Outline Level</a:t>
            </a:r>
            <a:endParaRPr b="1" lang="en-US" sz="2400" strike="noStrike" u="none">
              <a:solidFill>
                <a:srgbClr val="000000"/>
              </a:solidFill>
              <a:effectLst/>
              <a:uFillTx/>
              <a:latin typeface="Frutiger 45 Light"/>
            </a:endParaRPr>
          </a:p>
        </p:txBody>
      </p:sp>
      <p:sp>
        <p:nvSpPr>
          <p:cNvPr id="3" name=""/>
          <p:cNvSpPr/>
          <p:nvPr/>
        </p:nvSpPr>
        <p:spPr>
          <a:xfrm>
            <a:off x="-133560" y="6629400"/>
            <a:ext cx="1580040" cy="180360"/>
          </a:xfrm>
          <a:prstGeom prst="rect">
            <a:avLst/>
          </a:prstGeom>
          <a:noFill/>
          <a:ln w="0">
            <a:noFill/>
          </a:ln>
        </p:spPr>
        <p:style>
          <a:lnRef idx="0"/>
          <a:fillRef idx="0"/>
          <a:effectRef idx="0"/>
          <a:fontRef idx="minor"/>
        </p:style>
        <p:txBody>
          <a:bodyPr wrap="none" lIns="90360" rIns="90360" tIns="44280" bIns="4428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 2001 UB-MkgtPower-0601-</a:t>
            </a:r>
            <a:fld id="{E59210CB-9D06-4174-8423-0EE65488C5C8}" type="slidenum">
              <a:rPr b="1" lang="en-US" sz="600" strike="noStrike" u="none">
                <a:solidFill>
                  <a:srgbClr val="000000"/>
                </a:solidFill>
                <a:effectLst/>
                <a:uFillTx/>
                <a:latin typeface="Frutiger 45 Light"/>
              </a:rPr>
              <a:t>&lt;number&gt;</a:t>
            </a:fld>
            <a:endParaRPr b="0" lang="en-US" sz="600" strike="noStrike" u="none">
              <a:solidFill>
                <a:srgbClr val="000000"/>
              </a:solidFill>
              <a:effectLst/>
              <a:uFillTx/>
              <a:latin typeface="Frutiger 45 Light"/>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wmf"/><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wmf"/><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pSp>
        <p:nvGrpSpPr>
          <p:cNvPr id="6" name=""/>
          <p:cNvGrpSpPr/>
          <p:nvPr/>
        </p:nvGrpSpPr>
        <p:grpSpPr>
          <a:xfrm>
            <a:off x="4351320" y="3686040"/>
            <a:ext cx="1406880" cy="1355760"/>
            <a:chOff x="4351320" y="3686040"/>
            <a:chExt cx="1406880" cy="1355760"/>
          </a:xfrm>
        </p:grpSpPr>
        <p:pic>
          <p:nvPicPr>
            <p:cNvPr id="7" name="WC-Elogo-N" descr=""/>
            <p:cNvPicPr/>
            <p:nvPr/>
          </p:nvPicPr>
          <p:blipFill>
            <a:blip r:embed="rId1"/>
            <a:stretch/>
          </p:blipFill>
          <p:spPr>
            <a:xfrm>
              <a:off x="4351320" y="3686040"/>
              <a:ext cx="1390320" cy="1355760"/>
            </a:xfrm>
            <a:prstGeom prst="rect">
              <a:avLst/>
            </a:prstGeom>
            <a:noFill/>
            <a:ln w="0">
              <a:noFill/>
            </a:ln>
          </p:spPr>
        </p:pic>
        <p:sp>
          <p:nvSpPr>
            <p:cNvPr id="8" name=""/>
            <p:cNvSpPr/>
            <p:nvPr/>
          </p:nvSpPr>
          <p:spPr>
            <a:xfrm>
              <a:off x="5626080" y="4536360"/>
              <a:ext cx="132120" cy="213840"/>
            </a:xfrm>
            <a:prstGeom prst="rect">
              <a:avLst/>
            </a:prstGeom>
            <a:noFill/>
            <a:ln w="0">
              <a:noFill/>
            </a:ln>
          </p:spPr>
          <p:style>
            <a:lnRef idx="0"/>
            <a:fillRef idx="0"/>
            <a:effectRef idx="0"/>
            <a:fontRef idx="minor"/>
          </p:style>
          <p:txBody>
            <a:bodyPr wrap="none" lIns="0" rIns="0" tIns="0" bIns="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66cc"/>
                  </a:solidFill>
                  <a:effectLst/>
                  <a:uFillTx/>
                  <a:latin typeface="Arial"/>
                </a:rPr>
                <a:t>®</a:t>
              </a:r>
              <a:endParaRPr b="0" lang="en-US" sz="1400" strike="noStrike" u="none">
                <a:solidFill>
                  <a:srgbClr val="000000"/>
                </a:solidFill>
                <a:effectLst/>
                <a:uFillTx/>
                <a:latin typeface="Frutiger 45 Light"/>
              </a:endParaRPr>
            </a:p>
          </p:txBody>
        </p:sp>
      </p:grpSp>
      <p:pic>
        <p:nvPicPr>
          <p:cNvPr id="9" name="Enron%20Building%20Daylight%20wf%20" descr=""/>
          <p:cNvPicPr/>
          <p:nvPr/>
        </p:nvPicPr>
        <p:blipFill>
          <a:blip r:embed="rId2"/>
          <a:srcRect l="7301" t="0" r="0" b="0"/>
          <a:stretch/>
        </p:blipFill>
        <p:spPr>
          <a:xfrm>
            <a:off x="352440" y="550800"/>
            <a:ext cx="1706400" cy="2806920"/>
          </a:xfrm>
          <a:prstGeom prst="rect">
            <a:avLst/>
          </a:prstGeom>
          <a:noFill/>
          <a:ln w="0">
            <a:noFill/>
          </a:ln>
          <a:effectLst>
            <a:outerShdw dist="99192" dir="2381944" blurRad="0" rotWithShape="0">
              <a:srgbClr val="000000"/>
            </a:outerShdw>
          </a:effectLst>
        </p:spPr>
      </p:pic>
      <p:pic>
        <p:nvPicPr>
          <p:cNvPr id="10" name="" descr=""/>
          <p:cNvPicPr/>
          <p:nvPr/>
        </p:nvPicPr>
        <p:blipFill>
          <a:blip r:embed="rId3"/>
          <a:stretch/>
        </p:blipFill>
        <p:spPr>
          <a:xfrm>
            <a:off x="8142120" y="550800"/>
            <a:ext cx="1713240" cy="2811600"/>
          </a:xfrm>
          <a:prstGeom prst="rect">
            <a:avLst/>
          </a:prstGeom>
          <a:noFill/>
          <a:ln w="0">
            <a:noFill/>
          </a:ln>
          <a:effectLst>
            <a:outerShdw dist="99192" dir="2381944" blurRad="0" rotWithShape="0">
              <a:srgbClr val="000000"/>
            </a:outerShdw>
          </a:effectLst>
        </p:spPr>
      </p:pic>
      <p:sp>
        <p:nvSpPr>
          <p:cNvPr id="11" name=""/>
          <p:cNvSpPr/>
          <p:nvPr/>
        </p:nvSpPr>
        <p:spPr>
          <a:xfrm>
            <a:off x="311040" y="4800600"/>
            <a:ext cx="9661680" cy="1752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June 25, 2001</a:t>
            </a:r>
            <a:endParaRPr b="0" lang="en-US" sz="2600" strike="noStrike" u="none">
              <a:solidFill>
                <a:srgbClr val="000000"/>
              </a:solidFill>
              <a:effectLst/>
              <a:uFillTx/>
              <a:latin typeface="Frutiger 45 Light"/>
            </a:endParaRPr>
          </a:p>
        </p:txBody>
      </p:sp>
      <p:sp>
        <p:nvSpPr>
          <p:cNvPr id="12" name=""/>
          <p:cNvSpPr/>
          <p:nvPr/>
        </p:nvSpPr>
        <p:spPr>
          <a:xfrm>
            <a:off x="1708200" y="1703520"/>
            <a:ext cx="6765840" cy="1752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Jim Steffes</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Vice President</a:t>
            </a:r>
            <a:endParaRPr b="0" lang="en-US" sz="3000" strike="noStrike" u="none">
              <a:solidFill>
                <a:srgbClr val="000000"/>
              </a:solidFill>
              <a:effectLst/>
              <a:uFillTx/>
              <a:latin typeface="Frutiger 45 Light"/>
            </a:endParaRPr>
          </a:p>
        </p:txBody>
      </p:sp>
      <p:sp>
        <p:nvSpPr>
          <p:cNvPr id="13" name=""/>
          <p:cNvSpPr/>
          <p:nvPr/>
        </p:nvSpPr>
        <p:spPr>
          <a:xfrm>
            <a:off x="1692360" y="-228600"/>
            <a:ext cx="6765840" cy="1752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Lack of Political Will</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and Market Power</a:t>
            </a:r>
            <a:endParaRPr b="0" lang="en-US" sz="3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771120" y="50760"/>
            <a:ext cx="8744040" cy="990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Drawbacks of the Studies</a:t>
            </a:r>
            <a:endParaRPr b="1" lang="en-US" sz="3000" strike="noStrike" u="none">
              <a:solidFill>
                <a:srgbClr val="000000"/>
              </a:solidFill>
              <a:effectLst/>
              <a:uFillTx/>
              <a:latin typeface="Frutiger 55 Roman"/>
            </a:endParaRPr>
          </a:p>
        </p:txBody>
      </p:sp>
      <p:sp>
        <p:nvSpPr>
          <p:cNvPr id="39" name="PlaceHolder 2"/>
          <p:cNvSpPr>
            <a:spLocks noGrp="1"/>
          </p:cNvSpPr>
          <p:nvPr>
            <p:ph/>
          </p:nvPr>
        </p:nvSpPr>
        <p:spPr>
          <a:xfrm>
            <a:off x="879120" y="1612800"/>
            <a:ext cx="8658360" cy="4648320"/>
          </a:xfrm>
          <a:prstGeom prst="rect">
            <a:avLst/>
          </a:prstGeom>
          <a:noFill/>
          <a:ln w="0">
            <a:noFill/>
          </a:ln>
        </p:spPr>
        <p:txBody>
          <a:bodyPr lIns="90000" rIns="90000" tIns="46800" bIns="46800" anchor="t">
            <a:normAutofit/>
          </a:bodyPr>
          <a:p>
            <a:pPr marL="343080" indent="-343080">
              <a:spcBef>
                <a:spcPts val="624"/>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Fail to treat the entire Western region as an integrated market</a:t>
            </a:r>
            <a:endParaRPr b="1" lang="en-US" sz="2000" strike="noStrike" u="none">
              <a:solidFill>
                <a:srgbClr val="000000"/>
              </a:solidFill>
              <a:effectLst/>
              <a:uFillTx/>
              <a:latin typeface="Frutiger 45 Light"/>
            </a:endParaRPr>
          </a:p>
          <a:p>
            <a:pPr lvl="1" marL="743040" indent="-285840">
              <a:spcBef>
                <a:spcPts val="624"/>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Disregard of supply and demand conditions outside of California</a:t>
            </a:r>
            <a:endParaRPr b="1" lang="en-US" sz="2000" strike="noStrike" u="none">
              <a:solidFill>
                <a:srgbClr val="000000"/>
              </a:solidFill>
              <a:effectLst/>
              <a:uFillTx/>
              <a:latin typeface="Frutiger 45 Light"/>
            </a:endParaRPr>
          </a:p>
          <a:p>
            <a:pPr lvl="1" marL="743040" indent="-285840">
              <a:spcBef>
                <a:spcPts val="624"/>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Arbitrary heat rate-based cost standard for importers that does not reflect resource scarcity in the Pacific NW</a:t>
            </a:r>
            <a:endParaRPr b="1" lang="en-US" sz="2000" strike="noStrike" u="none">
              <a:solidFill>
                <a:srgbClr val="000000"/>
              </a:solidFill>
              <a:effectLst/>
              <a:uFillTx/>
              <a:latin typeface="Frutiger 45 Light"/>
            </a:endParaRPr>
          </a:p>
          <a:p>
            <a:pPr lvl="1" marL="743040"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624"/>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Disregard of opportunity costs that impact competitive market prices in California</a:t>
            </a:r>
            <a:endParaRPr b="1" lang="en-US" sz="2000" strike="noStrike" u="none">
              <a:solidFill>
                <a:srgbClr val="000000"/>
              </a:solidFill>
              <a:effectLst/>
              <a:uFillTx/>
              <a:latin typeface="Frutiger 45 Light"/>
            </a:endParaRPr>
          </a:p>
          <a:p>
            <a:pPr marL="343080"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lnSpc>
                <a:spcPct val="100000"/>
              </a:lnSpc>
              <a:spcBef>
                <a:spcPts val="6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Unrealistic assumptions regarding cost of new power</a:t>
            </a:r>
            <a:endParaRPr b="1" lang="en-US" sz="2000" strike="noStrike" u="none">
              <a:solidFill>
                <a:srgbClr val="000000"/>
              </a:solidFill>
              <a:effectLst/>
              <a:uFillTx/>
              <a:latin typeface="Frutiger 45 Light"/>
            </a:endParaRPr>
          </a:p>
          <a:p>
            <a:pPr marL="343080" indent="0">
              <a:lnSpc>
                <a:spcPct val="100000"/>
              </a:lnSpc>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771120" y="431280"/>
            <a:ext cx="874404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Who Has Market Power?</a:t>
            </a:r>
            <a:br>
              <a:rPr sz="3000"/>
            </a:br>
            <a:endParaRPr b="1" lang="en-US" sz="3000" strike="noStrike" u="none">
              <a:solidFill>
                <a:srgbClr val="000000"/>
              </a:solidFill>
              <a:effectLst/>
              <a:uFillTx/>
              <a:latin typeface="Frutiger 55 Roman"/>
            </a:endParaRPr>
          </a:p>
        </p:txBody>
      </p:sp>
      <p:sp>
        <p:nvSpPr>
          <p:cNvPr id="41" name="PlaceHolder 2"/>
          <p:cNvSpPr>
            <a:spLocks noGrp="1"/>
          </p:cNvSpPr>
          <p:nvPr>
            <p:ph/>
          </p:nvPr>
        </p:nvSpPr>
        <p:spPr>
          <a:xfrm>
            <a:off x="884160" y="1372680"/>
            <a:ext cx="8470800" cy="4953240"/>
          </a:xfrm>
          <a:prstGeom prst="rect">
            <a:avLst/>
          </a:prstGeom>
          <a:noFill/>
          <a:ln w="0">
            <a:noFill/>
          </a:ln>
        </p:spPr>
        <p:txBody>
          <a:bodyPr lIns="90000" rIns="90000" tIns="46800" bIns="46800" anchor="t">
            <a:normAutofit/>
          </a:bodyPr>
          <a:p>
            <a:pPr marL="343080" indent="-343080">
              <a:spcBef>
                <a:spcPts val="499"/>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Less than 19% of the excess payments made have gone to Texas-based suppliers / traders</a:t>
            </a:r>
            <a:endParaRPr b="1" lang="en-US" sz="2000" strike="noStrike" u="none">
              <a:solidFill>
                <a:srgbClr val="000000"/>
              </a:solidFill>
              <a:effectLst/>
              <a:uFillTx/>
              <a:latin typeface="Frutiger 45 Light"/>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a:t>
            </a:r>
            <a:r>
              <a:rPr b="0" lang="en-US" sz="1200" strike="noStrike" u="none">
                <a:solidFill>
                  <a:srgbClr val="000000"/>
                </a:solidFill>
                <a:effectLst/>
                <a:uFillTx/>
                <a:latin typeface="Frutiger 45 Light"/>
              </a:rPr>
              <a:t>(Source: Decoded Sheffrin Study)</a:t>
            </a:r>
            <a:endParaRPr b="1" lang="en-US" sz="12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499"/>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Close to 75% of the excess payments made have gone to non-Texas-based suppliers </a:t>
            </a:r>
            <a:endParaRPr b="1" lang="en-US" sz="2000" strike="noStrike" u="none">
              <a:solidFill>
                <a:srgbClr val="000000"/>
              </a:solidFill>
              <a:effectLst/>
              <a:uFillTx/>
              <a:latin typeface="Frutiger 45 Light"/>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(Source: DMA Studies )</a:t>
            </a:r>
            <a:endParaRPr b="1" lang="en-US" sz="12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499"/>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A weighted analysis of the excess payments by the volumes transacted in that year* reveal that the actual share of Enron in terms of excess payments is about 1 % (See Appendix 7)</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499"/>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This indicates that the allegations against Enron are inappropriate</a:t>
            </a:r>
            <a:endParaRPr b="1" lang="en-US" sz="2000" strike="noStrike" u="none">
              <a:solidFill>
                <a:srgbClr val="000000"/>
              </a:solidFill>
              <a:effectLst/>
              <a:uFillTx/>
              <a:latin typeface="Frutiger 45 Light"/>
            </a:endParaRPr>
          </a:p>
        </p:txBody>
      </p:sp>
      <p:sp>
        <p:nvSpPr>
          <p:cNvPr id="42" name=""/>
          <p:cNvSpPr/>
          <p:nvPr/>
        </p:nvSpPr>
        <p:spPr>
          <a:xfrm>
            <a:off x="1251000" y="6099120"/>
            <a:ext cx="856620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 The volume shares for 1999 have been used due to lack of adequate information for 2000</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p:nvPr>
        </p:nvSpPr>
        <p:spPr>
          <a:xfrm>
            <a:off x="890640" y="1028880"/>
            <a:ext cx="8658000" cy="5410080"/>
          </a:xfrm>
          <a:prstGeom prst="rect">
            <a:avLst/>
          </a:prstGeom>
          <a:noFill/>
          <a:ln w="0">
            <a:noFill/>
          </a:ln>
        </p:spPr>
        <p:txBody>
          <a:bodyPr lIns="90000" rIns="90000" tIns="46800" bIns="46800" anchor="t">
            <a:normAutofit/>
          </a:bodyPr>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California’s own public utilities are more likely to exercise market power </a:t>
            </a:r>
            <a:endParaRPr b="1" lang="en-US" sz="2000" strike="noStrike" u="none">
              <a:solidFill>
                <a:srgbClr val="000000"/>
              </a:solidFill>
              <a:effectLst/>
              <a:uFillTx/>
              <a:latin typeface="Frutiger 45 Light"/>
            </a:endParaRPr>
          </a:p>
          <a:p>
            <a:pPr lvl="1" marL="743040" indent="-28584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they have greater maneuverability (in terms of volumes of supplies) to game the market</a:t>
            </a:r>
            <a:endParaRPr b="1" lang="en-US" sz="2000" strike="noStrike" u="none">
              <a:solidFill>
                <a:srgbClr val="000000"/>
              </a:solidFill>
              <a:effectLst/>
              <a:uFillTx/>
              <a:latin typeface="Frutiger 45 Light"/>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a:t>
            </a:r>
            <a:r>
              <a:rPr b="0" i="1" lang="en-US" sz="2000" strike="noStrike" u="none">
                <a:solidFill>
                  <a:srgbClr val="095ba6"/>
                </a:solidFill>
                <a:effectLst/>
                <a:uFillTx/>
                <a:latin typeface="Frutiger 45 Light"/>
              </a:rPr>
              <a:t>“A $1 billion alleged overcharge by Sempra Energy Trading Corp. and San Diego Gas &amp; Electric, both units of Sempra Energy  (SRE), was deleted by ISO, according to documents obtained by Dow Jones Newswires”. The ISO wouldn’t explain explain the reason it erased the company’s alleged overcharge.”</a:t>
            </a:r>
            <a:endParaRPr b="1" lang="en-US" sz="2000" strike="noStrike" u="none">
              <a:solidFill>
                <a:srgbClr val="000000"/>
              </a:solidFill>
              <a:effectLst/>
              <a:uFillTx/>
              <a:latin typeface="Frutiger 45 Light"/>
            </a:endParaRPr>
          </a:p>
          <a:p>
            <a:pPr marL="343080" indent="-343080">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i="1" lang="en-US" sz="1400" strike="noStrike" u="none">
                <a:solidFill>
                  <a:srgbClr val="095ba6"/>
                </a:solidFill>
                <a:effectLst/>
                <a:uFillTx/>
                <a:latin typeface="Frutiger 45 Light"/>
              </a:rPr>
              <a:t>Source: Dow Jones Energy Service, 06/22/2001</a:t>
            </a:r>
            <a:endParaRPr b="1" lang="en-US" sz="1400" strike="noStrike" u="none">
              <a:solidFill>
                <a:srgbClr val="000000"/>
              </a:solidFill>
              <a:effectLst/>
              <a:uFillTx/>
              <a:latin typeface="Frutiger 45 Light"/>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ISO substantially reduces the “monopoly rents” earned by BPA, based on information supplied to it by the latter</a:t>
            </a:r>
            <a:endParaRPr b="1" lang="en-US" sz="2000" strike="noStrike" u="none">
              <a:solidFill>
                <a:srgbClr val="000000"/>
              </a:solidFill>
              <a:effectLst/>
              <a:uFillTx/>
              <a:latin typeface="Frutiger 45 Light"/>
            </a:endParaRPr>
          </a:p>
        </p:txBody>
      </p:sp>
      <p:sp>
        <p:nvSpPr>
          <p:cNvPr id="44" name="PlaceHolder 2"/>
          <p:cNvSpPr>
            <a:spLocks noGrp="1"/>
          </p:cNvSpPr>
          <p:nvPr>
            <p:ph type="title"/>
          </p:nvPr>
        </p:nvSpPr>
        <p:spPr>
          <a:xfrm>
            <a:off x="228240" y="127080"/>
            <a:ext cx="982980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Others Have More Power...</a:t>
            </a:r>
            <a:endParaRPr b="1" lang="en-US" sz="30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783720" y="114480"/>
            <a:ext cx="874404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In Summary</a:t>
            </a:r>
            <a:endParaRPr b="1" lang="en-US" sz="3000" strike="noStrike" u="none">
              <a:solidFill>
                <a:srgbClr val="000000"/>
              </a:solidFill>
              <a:effectLst/>
              <a:uFillTx/>
              <a:latin typeface="Frutiger 55 Roman"/>
            </a:endParaRPr>
          </a:p>
        </p:txBody>
      </p:sp>
      <p:sp>
        <p:nvSpPr>
          <p:cNvPr id="46" name="PlaceHolder 2"/>
          <p:cNvSpPr>
            <a:spLocks noGrp="1"/>
          </p:cNvSpPr>
          <p:nvPr>
            <p:ph/>
          </p:nvPr>
        </p:nvSpPr>
        <p:spPr>
          <a:xfrm>
            <a:off x="883800" y="639360"/>
            <a:ext cx="8829720" cy="3429000"/>
          </a:xfrm>
          <a:prstGeom prst="rect">
            <a:avLst/>
          </a:prstGeom>
          <a:noFill/>
          <a:ln w="0">
            <a:noFill/>
          </a:ln>
        </p:spPr>
        <p:txBody>
          <a:bodyPr lIns="90000" rIns="90000" tIns="46800" bIns="46800" anchor="t">
            <a:normAutofit fontScale="70000" lnSpcReduction="19999"/>
          </a:bodyPr>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ISO admits that its findings are preliminary</a:t>
            </a:r>
            <a:endParaRPr b="1" lang="en-US" sz="2000" strike="noStrike" u="none">
              <a:solidFill>
                <a:srgbClr val="000000"/>
              </a:solidFill>
              <a:effectLst/>
              <a:uFillTx/>
              <a:latin typeface="Frutiger 45 Light"/>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President and CEO, CA ISO acknowledges that “the findings contained therein (DMA Studies) were preliminary and that they were based on assumptions derived from information available to the ISO at that time</a:t>
            </a:r>
            <a:r>
              <a:rPr b="0" i="1" lang="en-US" sz="2000" strike="noStrike" u="none">
                <a:solidFill>
                  <a:srgbClr val="095ba6"/>
                </a:solidFill>
                <a:effectLst/>
                <a:uFillTx/>
                <a:latin typeface="Frutiger 45 Light"/>
              </a:rPr>
              <a:t>”</a:t>
            </a:r>
            <a:r>
              <a:rPr b="0" i="1" lang="en-US" sz="2100" strike="noStrike" u="none">
                <a:solidFill>
                  <a:srgbClr val="095ba6"/>
                </a:solidFill>
                <a:effectLst/>
                <a:uFillTx/>
                <a:latin typeface="Frutiger 45 Light"/>
              </a:rPr>
              <a:t> </a:t>
            </a:r>
            <a:endParaRPr b="1" lang="en-US" sz="2100" strike="noStrike" u="none">
              <a:solidFill>
                <a:srgbClr val="000000"/>
              </a:solidFill>
              <a:effectLst/>
              <a:uFillTx/>
              <a:latin typeface="Frutiger 45 Light"/>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endParaRPr b="1" lang="en-US" sz="1200" strike="noStrike" u="none">
              <a:solidFill>
                <a:srgbClr val="000000"/>
              </a:solidFill>
              <a:effectLst/>
              <a:uFillTx/>
              <a:latin typeface="Frutiger 45 Light"/>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00000"/>
                </a:solidFill>
                <a:effectLst/>
                <a:uFillTx/>
                <a:latin typeface="Frutiger 45 Light"/>
              </a:rPr>
              <a:t>           </a:t>
            </a:r>
            <a:r>
              <a:rPr b="0" i="1" lang="en-US" sz="1200" strike="noStrike" u="none">
                <a:solidFill>
                  <a:srgbClr val="095ba6"/>
                </a:solidFill>
                <a:effectLst/>
                <a:uFillTx/>
                <a:latin typeface="Frutiger 45 Light"/>
              </a:rPr>
              <a:t>-</a:t>
            </a:r>
            <a:r>
              <a:rPr b="0" i="1" lang="en-US" sz="1600" strike="noStrike" u="none">
                <a:solidFill>
                  <a:srgbClr val="095ba6"/>
                </a:solidFill>
                <a:effectLst/>
                <a:uFillTx/>
                <a:latin typeface="Frutiger 45 Light"/>
              </a:rPr>
              <a:t>Letter from Terry M. Winter to Stephen Oliver (VP, BPA)</a:t>
            </a:r>
            <a:endParaRPr b="1" lang="en-US" sz="1600" strike="noStrike" u="none">
              <a:solidFill>
                <a:srgbClr val="000000"/>
              </a:solidFill>
              <a:effectLst/>
              <a:uFillTx/>
              <a:latin typeface="Frutiger 45 Light"/>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Subsequent reassessment by ISO of the excess payments made to BPA casts some doubts on the methodology employed</a:t>
            </a:r>
            <a:endParaRPr b="1" lang="en-US" sz="2000" strike="noStrike" u="none">
              <a:solidFill>
                <a:srgbClr val="000000"/>
              </a:solidFill>
              <a:effectLst/>
              <a:uFillTx/>
              <a:latin typeface="Frutiger 45 Light"/>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Allegations made by the ISO are uncalled for</a:t>
            </a:r>
            <a:endParaRPr b="1" lang="en-US" sz="2000" strike="noStrike" u="none">
              <a:solidFill>
                <a:srgbClr val="000000"/>
              </a:solidFill>
              <a:effectLst/>
              <a:uFillTx/>
              <a:latin typeface="Frutiger 45 Light"/>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ISO should pay greater attention to alleviating the supply-demand situation than to seeking price caps</a:t>
            </a:r>
            <a:endParaRPr b="1" lang="en-US" sz="2000" strike="noStrike" u="none">
              <a:solidFill>
                <a:srgbClr val="000000"/>
              </a:solidFill>
              <a:effectLst/>
              <a:uFillTx/>
              <a:latin typeface="Frutiger 45 Light"/>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
        <p:nvSpPr>
          <p:cNvPr id="47" name=""/>
          <p:cNvSpPr/>
          <p:nvPr/>
        </p:nvSpPr>
        <p:spPr>
          <a:xfrm>
            <a:off x="1125360" y="5640480"/>
            <a:ext cx="8050320" cy="785880"/>
          </a:xfrm>
          <a:prstGeom prst="rect">
            <a:avLst/>
          </a:prstGeom>
          <a:solidFill>
            <a:srgbClr val="ffb310"/>
          </a:solidFill>
          <a:ln w="9360">
            <a:solidFill>
              <a:srgbClr val="000000"/>
            </a:solidFill>
            <a:miter/>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Instead of correcting the supply-demand imbalance, the ISO’s call for greatly expanded price controls will deter investments in new generation    </a:t>
            </a:r>
            <a:endParaRPr b="0" lang="en-US" sz="16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771120" y="76320"/>
            <a:ext cx="8744040" cy="7617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1</a:t>
            </a:r>
            <a:endParaRPr b="1" lang="en-US" sz="3000" strike="noStrike" u="none">
              <a:solidFill>
                <a:srgbClr val="000000"/>
              </a:solidFill>
              <a:effectLst/>
              <a:uFillTx/>
              <a:latin typeface="Frutiger 55 Roman"/>
            </a:endParaRPr>
          </a:p>
        </p:txBody>
      </p:sp>
      <p:graphicFrame>
        <p:nvGraphicFramePr>
          <p:cNvPr id="49" name=""/>
          <p:cNvGraphicFramePr/>
          <p:nvPr/>
        </p:nvGraphicFramePr>
        <p:xfrm>
          <a:off x="171360" y="1619280"/>
          <a:ext cx="10029960" cy="3714840"/>
        </p:xfrm>
        <a:graphic>
          <a:graphicData uri="http://schemas.openxmlformats.org/presentationml/2006/ole">
            <p:oleObj progId="Excel.Sheet.12" r:id="rId1" spid="">
              <p:embed/>
              <p:pic>
                <p:nvPicPr>
                  <p:cNvPr id="50" name="" descr=""/>
                  <p:cNvPicPr/>
                  <p:nvPr/>
                </p:nvPicPr>
                <p:blipFill>
                  <a:blip r:embed="rId2"/>
                  <a:stretch/>
                </p:blipFill>
                <p:spPr>
                  <a:xfrm>
                    <a:off x="171360" y="1619280"/>
                    <a:ext cx="10029960" cy="37148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771120" y="151920"/>
            <a:ext cx="874404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2</a:t>
            </a:r>
            <a:endParaRPr b="1" lang="en-US" sz="3000" strike="noStrike" u="none">
              <a:solidFill>
                <a:srgbClr val="000000"/>
              </a:solidFill>
              <a:effectLst/>
              <a:uFillTx/>
              <a:latin typeface="Frutiger 55 Roman"/>
            </a:endParaRPr>
          </a:p>
        </p:txBody>
      </p:sp>
      <p:graphicFrame>
        <p:nvGraphicFramePr>
          <p:cNvPr id="52" name=""/>
          <p:cNvGraphicFramePr/>
          <p:nvPr/>
        </p:nvGraphicFramePr>
        <p:xfrm>
          <a:off x="171360" y="1558800"/>
          <a:ext cx="9944280" cy="4537080"/>
        </p:xfrm>
        <a:graphic>
          <a:graphicData uri="http://schemas.openxmlformats.org/presentationml/2006/ole">
            <p:oleObj progId="Excel.Sheet.12" r:id="rId1" spid="">
              <p:embed/>
              <p:pic>
                <p:nvPicPr>
                  <p:cNvPr id="53" name="" descr=""/>
                  <p:cNvPicPr/>
                  <p:nvPr/>
                </p:nvPicPr>
                <p:blipFill>
                  <a:blip r:embed="rId2"/>
                  <a:stretch/>
                </p:blipFill>
                <p:spPr>
                  <a:xfrm>
                    <a:off x="171360" y="1558800"/>
                    <a:ext cx="9944280" cy="45370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771120" y="228240"/>
            <a:ext cx="874404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3</a:t>
            </a:r>
            <a:endParaRPr b="1" lang="en-US" sz="3000" strike="noStrike" u="none">
              <a:solidFill>
                <a:srgbClr val="000000"/>
              </a:solidFill>
              <a:effectLst/>
              <a:uFillTx/>
              <a:latin typeface="Frutiger 55 Roman"/>
            </a:endParaRPr>
          </a:p>
        </p:txBody>
      </p:sp>
      <p:graphicFrame>
        <p:nvGraphicFramePr>
          <p:cNvPr id="55" name=""/>
          <p:cNvGraphicFramePr/>
          <p:nvPr/>
        </p:nvGraphicFramePr>
        <p:xfrm>
          <a:off x="85680" y="1828800"/>
          <a:ext cx="10115640" cy="2514600"/>
        </p:xfrm>
        <a:graphic>
          <a:graphicData uri="http://schemas.openxmlformats.org/presentationml/2006/ole">
            <p:oleObj progId="Excel.Sheet.12" r:id="rId1" spid="">
              <p:embed/>
              <p:pic>
                <p:nvPicPr>
                  <p:cNvPr id="56" name="" descr=""/>
                  <p:cNvPicPr/>
                  <p:nvPr/>
                </p:nvPicPr>
                <p:blipFill>
                  <a:blip r:embed="rId2"/>
                  <a:stretch/>
                </p:blipFill>
                <p:spPr>
                  <a:xfrm>
                    <a:off x="85680" y="1828800"/>
                    <a:ext cx="10115640" cy="25146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
          <p:cNvSpPr/>
          <p:nvPr/>
        </p:nvSpPr>
        <p:spPr>
          <a:xfrm>
            <a:off x="771480" y="228600"/>
            <a:ext cx="874404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4</a:t>
            </a:r>
            <a:endParaRPr b="0" lang="en-US" sz="3000" strike="noStrike" u="none">
              <a:solidFill>
                <a:srgbClr val="000000"/>
              </a:solidFill>
              <a:effectLst/>
              <a:uFillTx/>
              <a:latin typeface="Frutiger 45 Light"/>
            </a:endParaRPr>
          </a:p>
        </p:txBody>
      </p:sp>
      <p:graphicFrame>
        <p:nvGraphicFramePr>
          <p:cNvPr id="58" name=""/>
          <p:cNvGraphicFramePr/>
          <p:nvPr/>
        </p:nvGraphicFramePr>
        <p:xfrm>
          <a:off x="171360" y="1646280"/>
          <a:ext cx="10029960" cy="2468520"/>
        </p:xfrm>
        <a:graphic>
          <a:graphicData uri="http://schemas.openxmlformats.org/presentationml/2006/ole">
            <p:oleObj progId="Excel.Sheet.12" r:id="rId1" spid="">
              <p:embed/>
              <p:pic>
                <p:nvPicPr>
                  <p:cNvPr id="59" name="" descr=""/>
                  <p:cNvPicPr/>
                  <p:nvPr/>
                </p:nvPicPr>
                <p:blipFill>
                  <a:blip r:embed="rId2"/>
                  <a:stretch/>
                </p:blipFill>
                <p:spPr>
                  <a:xfrm>
                    <a:off x="171360" y="1646280"/>
                    <a:ext cx="10029960" cy="24685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771120" y="151920"/>
            <a:ext cx="874404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5</a:t>
            </a:r>
            <a:endParaRPr b="1" lang="en-US" sz="3000" strike="noStrike" u="none">
              <a:solidFill>
                <a:srgbClr val="000000"/>
              </a:solidFill>
              <a:effectLst/>
              <a:uFillTx/>
              <a:latin typeface="Frutiger 55 Roman"/>
            </a:endParaRPr>
          </a:p>
        </p:txBody>
      </p:sp>
      <p:graphicFrame>
        <p:nvGraphicFramePr>
          <p:cNvPr id="61" name=""/>
          <p:cNvGraphicFramePr/>
          <p:nvPr/>
        </p:nvGraphicFramePr>
        <p:xfrm>
          <a:off x="771480" y="1523880"/>
          <a:ext cx="8658360" cy="4395960"/>
        </p:xfrm>
        <a:graphic>
          <a:graphicData uri="http://schemas.openxmlformats.org/presentationml/2006/ole">
            <p:oleObj progId="Excel.Sheet.12" r:id="rId1" spid="">
              <p:embed/>
              <p:pic>
                <p:nvPicPr>
                  <p:cNvPr id="62" name="" descr=""/>
                  <p:cNvPicPr/>
                  <p:nvPr/>
                </p:nvPicPr>
                <p:blipFill>
                  <a:blip r:embed="rId2"/>
                  <a:stretch/>
                </p:blipFill>
                <p:spPr>
                  <a:xfrm>
                    <a:off x="771480" y="1523880"/>
                    <a:ext cx="8658360" cy="4395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771120" y="202680"/>
            <a:ext cx="874404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6</a:t>
            </a:r>
            <a:endParaRPr b="1" lang="en-US" sz="3000" strike="noStrike" u="none">
              <a:solidFill>
                <a:srgbClr val="000000"/>
              </a:solidFill>
              <a:effectLst/>
              <a:uFillTx/>
              <a:latin typeface="Frutiger 55 Roman"/>
            </a:endParaRPr>
          </a:p>
        </p:txBody>
      </p:sp>
      <p:graphicFrame>
        <p:nvGraphicFramePr>
          <p:cNvPr id="64" name=""/>
          <p:cNvGraphicFramePr/>
          <p:nvPr/>
        </p:nvGraphicFramePr>
        <p:xfrm>
          <a:off x="257040" y="1616040"/>
          <a:ext cx="9809280" cy="3565440"/>
        </p:xfrm>
        <a:graphic>
          <a:graphicData uri="http://schemas.openxmlformats.org/presentationml/2006/ole">
            <p:oleObj progId="Excel.Sheet.12" r:id="rId1" spid="">
              <p:embed/>
              <p:pic>
                <p:nvPicPr>
                  <p:cNvPr id="65" name="" descr=""/>
                  <p:cNvPicPr/>
                  <p:nvPr/>
                </p:nvPicPr>
                <p:blipFill>
                  <a:blip r:embed="rId2"/>
                  <a:stretch/>
                </p:blipFill>
                <p:spPr>
                  <a:xfrm>
                    <a:off x="257040" y="1616040"/>
                    <a:ext cx="9809280" cy="3565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85440" y="240840"/>
            <a:ext cx="874404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What Could California Have Done Differently?</a:t>
            </a:r>
            <a:endParaRPr b="1" lang="en-US" sz="3000" strike="noStrike" u="none">
              <a:solidFill>
                <a:srgbClr val="000000"/>
              </a:solidFill>
              <a:effectLst/>
              <a:uFillTx/>
              <a:latin typeface="Frutiger 55 Roman"/>
            </a:endParaRPr>
          </a:p>
        </p:txBody>
      </p:sp>
      <p:sp>
        <p:nvSpPr>
          <p:cNvPr id="15" name="PlaceHolder 2"/>
          <p:cNvSpPr>
            <a:spLocks noGrp="1"/>
          </p:cNvSpPr>
          <p:nvPr>
            <p:ph/>
          </p:nvPr>
        </p:nvSpPr>
        <p:spPr>
          <a:xfrm>
            <a:off x="701280" y="901440"/>
            <a:ext cx="8915400" cy="5257800"/>
          </a:xfrm>
          <a:prstGeom prst="rect">
            <a:avLst/>
          </a:prstGeom>
          <a:noFill/>
          <a:ln w="0">
            <a:noFill/>
          </a:ln>
        </p:spPr>
        <p:txBody>
          <a:bodyPr lIns="90000" rIns="90000" tIns="46800" bIns="46800" anchor="t">
            <a:normAutofit/>
          </a:bodyPr>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1. Enter into long-term contracts in 2000, instead of 2001</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2. Buy on the spot market in 2001</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3. Stay away from price caps in November 2000</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4. Impose tariff increases &amp; conservation measures in 2000</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5. Bring the QFs back into generation earlier on </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6. Avoid stranded costs due to long-term contracts this year</a:t>
            </a: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indent="-28584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7. Concentrate on correcting the demand-supply imbalance, instead of spending time on market power studies</a:t>
            </a:r>
            <a:endParaRPr b="1" lang="en-US" sz="2000" strike="noStrike" u="none">
              <a:solidFill>
                <a:srgbClr val="000000"/>
              </a:solidFill>
              <a:effectLst/>
              <a:uFillTx/>
              <a:latin typeface="Frutiger 45 Light"/>
            </a:endParaRPr>
          </a:p>
        </p:txBody>
      </p:sp>
      <p:sp>
        <p:nvSpPr>
          <p:cNvPr id="16" name=""/>
          <p:cNvSpPr/>
          <p:nvPr/>
        </p:nvSpPr>
        <p:spPr>
          <a:xfrm>
            <a:off x="2292480" y="5870520"/>
            <a:ext cx="5727600" cy="522360"/>
          </a:xfrm>
          <a:prstGeom prst="rect">
            <a:avLst/>
          </a:prstGeom>
          <a:solidFill>
            <a:srgbClr val="ffb310"/>
          </a:solidFill>
          <a:ln w="9360">
            <a:solidFill>
              <a:srgbClr val="000000"/>
            </a:solidFill>
            <a:miter/>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There was a lack of political leadership</a:t>
            </a:r>
            <a:endParaRPr b="0"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771120" y="139680"/>
            <a:ext cx="874404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7</a:t>
            </a:r>
            <a:endParaRPr b="1" lang="en-US" sz="3000" strike="noStrike" u="none">
              <a:solidFill>
                <a:srgbClr val="000000"/>
              </a:solidFill>
              <a:effectLst/>
              <a:uFillTx/>
              <a:latin typeface="Frutiger 55 Roman"/>
            </a:endParaRPr>
          </a:p>
        </p:txBody>
      </p:sp>
      <p:graphicFrame>
        <p:nvGraphicFramePr>
          <p:cNvPr id="67" name=""/>
          <p:cNvGraphicFramePr/>
          <p:nvPr/>
        </p:nvGraphicFramePr>
        <p:xfrm>
          <a:off x="343080" y="1523880"/>
          <a:ext cx="9601200" cy="4697640"/>
        </p:xfrm>
        <a:graphic>
          <a:graphicData uri="http://schemas.openxmlformats.org/presentationml/2006/ole">
            <p:oleObj progId="Excel.Sheet.12" r:id="rId1" spid="">
              <p:embed/>
              <p:pic>
                <p:nvPicPr>
                  <p:cNvPr id="68" name="" descr=""/>
                  <p:cNvPicPr/>
                  <p:nvPr/>
                </p:nvPicPr>
                <p:blipFill>
                  <a:blip r:embed="rId2"/>
                  <a:stretch/>
                </p:blipFill>
                <p:spPr>
                  <a:xfrm>
                    <a:off x="343080" y="1523880"/>
                    <a:ext cx="9601200" cy="46976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771120" y="139680"/>
            <a:ext cx="874404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Appendix 8</a:t>
            </a:r>
            <a:endParaRPr b="1" lang="en-US" sz="3000" strike="noStrike" u="none">
              <a:solidFill>
                <a:srgbClr val="000000"/>
              </a:solidFill>
              <a:effectLst/>
              <a:uFillTx/>
              <a:latin typeface="Frutiger 55 Roman"/>
            </a:endParaRPr>
          </a:p>
        </p:txBody>
      </p:sp>
      <p:graphicFrame>
        <p:nvGraphicFramePr>
          <p:cNvPr id="70" name=""/>
          <p:cNvGraphicFramePr/>
          <p:nvPr/>
        </p:nvGraphicFramePr>
        <p:xfrm>
          <a:off x="1371600" y="1447920"/>
          <a:ext cx="7543800" cy="3274920"/>
        </p:xfrm>
        <a:graphic>
          <a:graphicData uri="http://schemas.openxmlformats.org/presentationml/2006/ole">
            <p:oleObj progId="Excel.Sheet.12" r:id="rId1" spid="">
              <p:embed/>
              <p:pic>
                <p:nvPicPr>
                  <p:cNvPr id="71" name="" descr=""/>
                  <p:cNvPicPr/>
                  <p:nvPr/>
                </p:nvPicPr>
                <p:blipFill>
                  <a:blip r:embed="rId2"/>
                  <a:stretch/>
                </p:blipFill>
                <p:spPr>
                  <a:xfrm>
                    <a:off x="1371600" y="1447920"/>
                    <a:ext cx="7543800" cy="3274920"/>
                  </a:xfrm>
                  <a:prstGeom prst="rect">
                    <a:avLst/>
                  </a:prstGeom>
                  <a:noFill/>
                  <a:ln w="0">
                    <a:noFill/>
                  </a:ln>
                </p:spPr>
              </p:pic>
            </p:oleObj>
          </a:graphicData>
        </a:graphic>
      </p:graphicFrame>
      <p:sp>
        <p:nvSpPr>
          <p:cNvPr id="72" name=""/>
          <p:cNvSpPr/>
          <p:nvPr/>
        </p:nvSpPr>
        <p:spPr>
          <a:xfrm>
            <a:off x="1353960" y="4952880"/>
            <a:ext cx="8933040" cy="246600"/>
          </a:xfrm>
          <a:prstGeom prst="rect">
            <a:avLst/>
          </a:prstGeom>
          <a:noFill/>
          <a:ln w="0">
            <a:noFill/>
          </a:ln>
        </p:spPr>
        <p:style>
          <a:lnRef idx="0"/>
          <a:fillRef idx="0"/>
          <a:effectRef idx="0"/>
          <a:fontRef idx="minor"/>
        </p:style>
        <p:txBody>
          <a:bodyPr lIns="90000" rIns="90000" tIns="46800" bIns="46800" anchor="t">
            <a:spAutoFit/>
          </a:bodyPr>
          <a:p>
            <a:pPr marL="743040" indent="-7430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utiger 45 Light"/>
              </a:rPr>
              <a:t>Note: Cost Reductions and Savings are not discounted over the period 2000-2010</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73" name=""/>
          <p:cNvGrpSpPr/>
          <p:nvPr/>
        </p:nvGrpSpPr>
        <p:grpSpPr>
          <a:xfrm>
            <a:off x="3855960" y="2060640"/>
            <a:ext cx="2784600" cy="2714400"/>
            <a:chOff x="3855960" y="2060640"/>
            <a:chExt cx="2784600" cy="2714400"/>
          </a:xfrm>
        </p:grpSpPr>
        <p:pic>
          <p:nvPicPr>
            <p:cNvPr id="74" name="WC-Elogo-N" descr=""/>
            <p:cNvPicPr/>
            <p:nvPr/>
          </p:nvPicPr>
          <p:blipFill>
            <a:blip r:embed="rId1"/>
            <a:stretch/>
          </p:blipFill>
          <p:spPr>
            <a:xfrm>
              <a:off x="3855960" y="2060640"/>
              <a:ext cx="2784600" cy="2714400"/>
            </a:xfrm>
            <a:prstGeom prst="rect">
              <a:avLst/>
            </a:prstGeom>
            <a:noFill/>
            <a:ln w="0">
              <a:noFill/>
            </a:ln>
          </p:spPr>
        </p:pic>
        <p:sp>
          <p:nvSpPr>
            <p:cNvPr id="75" name=""/>
            <p:cNvSpPr/>
            <p:nvPr/>
          </p:nvSpPr>
          <p:spPr>
            <a:xfrm>
              <a:off x="6473880" y="3869640"/>
              <a:ext cx="132120" cy="213840"/>
            </a:xfrm>
            <a:prstGeom prst="rect">
              <a:avLst/>
            </a:prstGeom>
            <a:noFill/>
            <a:ln w="0">
              <a:noFill/>
            </a:ln>
          </p:spPr>
          <p:style>
            <a:lnRef idx="0"/>
            <a:fillRef idx="0"/>
            <a:effectRef idx="0"/>
            <a:fontRef idx="minor"/>
          </p:style>
          <p:txBody>
            <a:bodyPr wrap="none" lIns="0" rIns="0" tIns="0" bIns="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66cc"/>
                  </a:solidFill>
                  <a:effectLst/>
                  <a:uFillTx/>
                  <a:latin typeface="Arial"/>
                </a:rPr>
                <a:t>®</a:t>
              </a:r>
              <a:endParaRPr b="0" lang="en-US" sz="14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14480" y="215640"/>
            <a:ext cx="10058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Enter into Long-term Contracts</a:t>
            </a:r>
            <a:endParaRPr b="1" lang="en-US" sz="2800" strike="noStrike" u="none">
              <a:solidFill>
                <a:srgbClr val="000000"/>
              </a:solidFill>
              <a:effectLst/>
              <a:uFillTx/>
              <a:latin typeface="Frutiger 55 Roman"/>
            </a:endParaRPr>
          </a:p>
        </p:txBody>
      </p:sp>
      <p:sp>
        <p:nvSpPr>
          <p:cNvPr id="18" name="PlaceHolder 2"/>
          <p:cNvSpPr>
            <a:spLocks noGrp="1"/>
          </p:cNvSpPr>
          <p:nvPr>
            <p:ph/>
          </p:nvPr>
        </p:nvSpPr>
        <p:spPr>
          <a:xfrm>
            <a:off x="126720" y="579240"/>
            <a:ext cx="9753480" cy="5257800"/>
          </a:xfrm>
          <a:prstGeom prst="rect">
            <a:avLst/>
          </a:prstGeom>
          <a:noFill/>
          <a:ln w="0">
            <a:noFill/>
          </a:ln>
        </p:spPr>
        <p:txBody>
          <a:bodyPr lIns="90000" rIns="90000" tIns="46800" bIns="46800" anchor="t">
            <a:normAutofit fontScale="92500" lnSpcReduction="9999"/>
          </a:bodyPr>
          <a:p>
            <a:pPr marL="343080" indent="0">
              <a:buNone/>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Frutiger 45 Light"/>
            </a:endParaRPr>
          </a:p>
          <a:p>
            <a:pPr lvl="1" marL="743040">
              <a:buClr>
                <a:srgbClr val="095ba6"/>
              </a:buClr>
              <a:buFont typeface="Frutiger 45 Light"/>
              <a:buChar char="•"/>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Long term contracts were available to California in fall 2000 at $45-$55/MWh</a:t>
            </a:r>
            <a:endParaRPr b="1" lang="en-US" sz="2000" strike="noStrike" u="none">
              <a:solidFill>
                <a:srgbClr val="000000"/>
              </a:solidFill>
              <a:effectLst/>
              <a:uFillTx/>
              <a:latin typeface="Frutiger 45 Light"/>
            </a:endParaRPr>
          </a:p>
          <a:p>
            <a:pPr lvl="1" marL="743040" indent="0">
              <a:buNone/>
              <a:tabLst>
                <a:tab algn="l" pos="0"/>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“Last summer, Houston-based Enron and several other firms offered to sell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power to California’s utilities for just five years at about $50 a megawatt-hour”</a:t>
            </a:r>
            <a:endParaRPr b="1" lang="en-US" sz="1800" strike="noStrike" u="none">
              <a:solidFill>
                <a:srgbClr val="000000"/>
              </a:solidFill>
              <a:effectLst/>
              <a:uFillTx/>
              <a:latin typeface="Frutiger 45 Light"/>
            </a:endParaRPr>
          </a:p>
          <a:p>
            <a:pPr lvl="3" marL="1600200" indent="-228600">
              <a:buNone/>
              <a:tabLst>
                <a:tab algn="l" pos="0"/>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600" strike="noStrike" u="none">
                <a:solidFill>
                  <a:srgbClr val="095ba6"/>
                </a:solidFill>
                <a:effectLst/>
                <a:uFillTx/>
                <a:latin typeface="Frutiger 45 Light"/>
              </a:rPr>
              <a:t>-L.A. Times, June 13, 2001</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endParaRPr b="1" lang="en-US" sz="1800" strike="noStrike" u="none">
              <a:solidFill>
                <a:srgbClr val="000000"/>
              </a:solidFill>
              <a:effectLst/>
              <a:uFillTx/>
              <a:latin typeface="Frutiger 45 Light"/>
            </a:endParaRPr>
          </a:p>
          <a:p>
            <a:pPr lvl="1" marL="743040">
              <a:buClr>
                <a:srgbClr val="095ba6"/>
              </a:buClr>
              <a:buFont typeface="Frutiger 45 Light"/>
              <a:buChar char="•"/>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DWR contracted for power prices significantly above the prices available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during early Summer 2000</a:t>
            </a:r>
            <a:endParaRPr b="1" lang="en-US" sz="2000" strike="noStrike" u="none">
              <a:solidFill>
                <a:srgbClr val="000000"/>
              </a:solidFill>
              <a:effectLst/>
              <a:uFillTx/>
              <a:latin typeface="Frutiger 45 Light"/>
            </a:endParaRPr>
          </a:p>
          <a:p>
            <a:pPr lvl="1" marL="743040" indent="0">
              <a:buNone/>
              <a:tabLst>
                <a:tab algn="l" pos="0"/>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a:t>
            </a:r>
            <a:r>
              <a:rPr b="0" lang="en-US" sz="1800" strike="noStrike" u="none">
                <a:solidFill>
                  <a:srgbClr val="095ba6"/>
                </a:solidFill>
                <a:effectLst/>
                <a:uFillTx/>
                <a:latin typeface="Frutiger 45 Light"/>
              </a:rPr>
              <a:t> </a:t>
            </a:r>
            <a:r>
              <a:rPr b="0" lang="en-US" sz="1800" strike="noStrike" u="none">
                <a:solidFill>
                  <a:srgbClr val="095ba6"/>
                </a:solidFill>
                <a:effectLst/>
                <a:uFillTx/>
                <a:latin typeface="Frutiger 45 Light"/>
              </a:rPr>
              <a:t>	</a:t>
            </a:r>
            <a:r>
              <a:rPr b="0"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“The state will be paying an average price of $69/MWh over the next 10 years”</a:t>
            </a:r>
            <a:endParaRPr b="1" lang="en-US" sz="1800" strike="noStrike" u="none">
              <a:solidFill>
                <a:srgbClr val="000000"/>
              </a:solidFill>
              <a:effectLst/>
              <a:uFillTx/>
              <a:latin typeface="Frutiger 45 Light"/>
            </a:endParaRPr>
          </a:p>
          <a:p>
            <a:pPr lvl="1" marL="743040" indent="0">
              <a:lnSpc>
                <a:spcPct val="95000"/>
              </a:lnSpc>
              <a:buNone/>
              <a:tabLst>
                <a:tab algn="l" pos="0"/>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800" strike="noStrike" u="none">
                <a:solidFill>
                  <a:srgbClr val="095ba6"/>
                </a:solidFill>
                <a:effectLst/>
                <a:uFillTx/>
                <a:latin typeface="Frutiger 45 Light"/>
              </a:rPr>
              <a:t>	</a:t>
            </a:r>
            <a:r>
              <a:rPr b="0" i="1" lang="en-US" sz="1600" strike="noStrike" u="none">
                <a:solidFill>
                  <a:srgbClr val="095ba6"/>
                </a:solidFill>
                <a:effectLst/>
                <a:uFillTx/>
                <a:latin typeface="Frutiger 45 Light"/>
              </a:rPr>
              <a:t>-Platts: Electric Power Daily, June 18, 2001</a:t>
            </a:r>
            <a:endParaRPr b="1" lang="en-US" sz="1600" strike="noStrike" u="none">
              <a:solidFill>
                <a:srgbClr val="000000"/>
              </a:solidFill>
              <a:effectLst/>
              <a:uFillTx/>
              <a:latin typeface="Frutiger 45 Light"/>
            </a:endParaRPr>
          </a:p>
          <a:p>
            <a:pPr lvl="1" marL="743040" indent="0">
              <a:buNone/>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a:buClr>
                <a:srgbClr val="095ba6"/>
              </a:buClr>
              <a:buFont typeface="Frutiger 45 Light"/>
              <a:buChar char="•"/>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The state could have saved anywhere between $12 and $19 billion over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2000-2010, had California contracted in 2000 100% of the power contracted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this year*</a:t>
            </a:r>
            <a:endParaRPr b="1" lang="en-US" sz="2000" strike="noStrike" u="none">
              <a:solidFill>
                <a:srgbClr val="000000"/>
              </a:solidFill>
              <a:effectLst/>
              <a:uFillTx/>
              <a:latin typeface="Frutiger 45 Light"/>
            </a:endParaRPr>
          </a:p>
          <a:p>
            <a:pPr lvl="1" marL="743040" indent="0">
              <a:buNone/>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a:buClr>
                <a:srgbClr val="095ba6"/>
              </a:buClr>
              <a:buFont typeface="Frutiger 45 Light"/>
              <a:buChar char="•"/>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The state could have saved close to $5 billion, had California entered into </a:t>
            </a:r>
            <a:r>
              <a:rPr b="0" lang="en-US" sz="2000" strike="noStrike" u="none">
                <a:solidFill>
                  <a:srgbClr val="000000"/>
                </a:solidFill>
                <a:effectLst/>
                <a:uFillTx/>
                <a:latin typeface="Frutiger 45 Light"/>
              </a:rPr>
              <a:t>	</a:t>
            </a:r>
            <a:r>
              <a:rPr b="0" lang="en-US" sz="2000" strike="noStrike" u="none">
                <a:solidFill>
                  <a:srgbClr val="000000"/>
                </a:solidFill>
                <a:effectLst/>
                <a:uFillTx/>
                <a:latin typeface="Frutiger 45 Light"/>
              </a:rPr>
              <a:t>contracts in 2000 for at least 25% of the power contracted this year*</a:t>
            </a:r>
            <a:endParaRPr b="1" lang="en-US" sz="2000" strike="noStrike" u="none">
              <a:solidFill>
                <a:srgbClr val="000000"/>
              </a:solidFill>
              <a:effectLst/>
              <a:uFillTx/>
              <a:latin typeface="Frutiger 45 Light"/>
            </a:endParaRPr>
          </a:p>
          <a:p>
            <a:pPr lvl="1" marL="743040" indent="0">
              <a:buNone/>
              <a:tabLst>
                <a:tab algn="l" pos="0"/>
                <a:tab algn="l" pos="9129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900" strike="noStrike" u="none">
              <a:solidFill>
                <a:srgbClr val="000000"/>
              </a:solidFill>
              <a:effectLst/>
              <a:uFillTx/>
              <a:latin typeface="Frutiger 45 Light"/>
            </a:endParaRPr>
          </a:p>
          <a:p>
            <a:pPr lvl="1" marL="743040" indent="0">
              <a:buNone/>
              <a:tabLst>
                <a:tab algn="l" pos="9129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900" strike="noStrike" u="none">
              <a:solidFill>
                <a:srgbClr val="000000"/>
              </a:solidFill>
              <a:effectLst/>
              <a:uFillTx/>
              <a:latin typeface="Frutiger 45 Light"/>
            </a:endParaRPr>
          </a:p>
        </p:txBody>
      </p:sp>
      <p:sp>
        <p:nvSpPr>
          <p:cNvPr id="19" name=""/>
          <p:cNvSpPr/>
          <p:nvPr/>
        </p:nvSpPr>
        <p:spPr>
          <a:xfrm>
            <a:off x="767160" y="6316200"/>
            <a:ext cx="2096640" cy="305640"/>
          </a:xfrm>
          <a:prstGeom prst="rect">
            <a:avLst/>
          </a:prstGeom>
          <a:noFill/>
          <a:ln w="0">
            <a:noFill/>
          </a:ln>
        </p:spPr>
        <p:style>
          <a:lnRef idx="0"/>
          <a:fillRef idx="0"/>
          <a:effectRef idx="0"/>
          <a:fontRef idx="minor"/>
        </p:style>
        <p:txBody>
          <a:bodyPr wrap="none" lIns="0" rIns="0" tIns="0" bIns="0" anchor="ctr">
            <a:spAutoFit/>
          </a:bodyPr>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Frutiger 45 Light"/>
            </a:endParaRPr>
          </a:p>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utiger 45 Light"/>
              </a:rPr>
              <a:t>* See Appendices 1, 2, and 3</a:t>
            </a:r>
            <a:endParaRPr b="0" lang="en-US" sz="1000" strike="noStrike" u="none">
              <a:solidFill>
                <a:srgbClr val="000000"/>
              </a:solidFill>
              <a:effectLst/>
              <a:uFillTx/>
              <a:latin typeface="Frutiger 45 Light"/>
            </a:endParaRPr>
          </a:p>
        </p:txBody>
      </p:sp>
      <p:sp>
        <p:nvSpPr>
          <p:cNvPr id="20" name=""/>
          <p:cNvSpPr/>
          <p:nvPr/>
        </p:nvSpPr>
        <p:spPr>
          <a:xfrm>
            <a:off x="2200320" y="5778360"/>
            <a:ext cx="5910120" cy="600120"/>
          </a:xfrm>
          <a:prstGeom prst="rect">
            <a:avLst/>
          </a:prstGeom>
          <a:solidFill>
            <a:srgbClr val="ffb310"/>
          </a:solidFill>
          <a:ln w="9360">
            <a:solidFill>
              <a:srgbClr val="000000"/>
            </a:solidFill>
            <a:miter/>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 CPUC made it difficult for utilities to forward     contract for significant amounts of power</a:t>
            </a:r>
            <a:endParaRPr b="0"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27080" y="202680"/>
            <a:ext cx="10058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Buy on the Spot Market</a:t>
            </a:r>
            <a:endParaRPr b="1" lang="en-US" sz="2800" strike="noStrike" u="none">
              <a:solidFill>
                <a:srgbClr val="000000"/>
              </a:solidFill>
              <a:effectLst/>
              <a:uFillTx/>
              <a:latin typeface="Frutiger 55 Roman"/>
            </a:endParaRPr>
          </a:p>
        </p:txBody>
      </p:sp>
      <p:sp>
        <p:nvSpPr>
          <p:cNvPr id="22" name="PlaceHolder 2"/>
          <p:cNvSpPr>
            <a:spLocks noGrp="1"/>
          </p:cNvSpPr>
          <p:nvPr>
            <p:ph/>
          </p:nvPr>
        </p:nvSpPr>
        <p:spPr>
          <a:xfrm>
            <a:off x="122040" y="1050480"/>
            <a:ext cx="8955000" cy="5257800"/>
          </a:xfrm>
          <a:prstGeom prst="rect">
            <a:avLst/>
          </a:prstGeom>
          <a:noFill/>
          <a:ln w="0">
            <a:noFill/>
          </a:ln>
        </p:spPr>
        <p:txBody>
          <a:bodyPr lIns="90000" rIns="90000" tIns="46800" bIns="46800" anchor="t">
            <a:normAutofit/>
          </a:bodyPr>
          <a:p>
            <a:pPr marL="343080" indent="0">
              <a:spcBef>
                <a:spcPts val="1250"/>
              </a:spcBef>
              <a:buNone/>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a:spcBef>
                <a:spcPts val="1375"/>
              </a:spcBef>
              <a:buClr>
                <a:srgbClr val="095ba6"/>
              </a:buClr>
              <a:buFont typeface="Frutiger 45 Light"/>
              <a:buChar char="•"/>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The state could have saved $6 billion over the period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2001-2010, had it bought in the spot market at least 25% of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the value contracted this year*</a:t>
            </a:r>
            <a:endParaRPr b="1" lang="en-US" sz="2200" strike="noStrike" u="none">
              <a:solidFill>
                <a:srgbClr val="000000"/>
              </a:solidFill>
              <a:effectLst/>
              <a:uFillTx/>
              <a:latin typeface="Frutiger 45 Light"/>
            </a:endParaRPr>
          </a:p>
          <a:p>
            <a:pPr lvl="1" marL="743040">
              <a:spcBef>
                <a:spcPts val="1375"/>
              </a:spcBef>
              <a:buClr>
                <a:srgbClr val="095ba6"/>
              </a:buClr>
              <a:buFont typeface="Frutiger 45 Light"/>
              <a:buChar char="•"/>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 See Appendices 1, 2 and 3</a:t>
            </a:r>
            <a:endParaRPr b="1" lang="en-US" sz="2200" strike="noStrike" u="none">
              <a:solidFill>
                <a:srgbClr val="000000"/>
              </a:solidFill>
              <a:effectLst/>
              <a:uFillTx/>
              <a:latin typeface="Frutiger 45 Light"/>
            </a:endParaRPr>
          </a:p>
        </p:txBody>
      </p:sp>
      <p:sp>
        <p:nvSpPr>
          <p:cNvPr id="23" name=""/>
          <p:cNvSpPr/>
          <p:nvPr/>
        </p:nvSpPr>
        <p:spPr>
          <a:xfrm>
            <a:off x="1131120" y="6151320"/>
            <a:ext cx="2286000" cy="305640"/>
          </a:xfrm>
          <a:prstGeom prst="rect">
            <a:avLst/>
          </a:prstGeom>
          <a:noFill/>
          <a:ln w="0">
            <a:noFill/>
          </a:ln>
        </p:spPr>
        <p:style>
          <a:lnRef idx="0"/>
          <a:fillRef idx="0"/>
          <a:effectRef idx="0"/>
          <a:fontRef idx="minor"/>
        </p:style>
        <p:txBody>
          <a:bodyPr wrap="none" lIns="0" rIns="0" tIns="0" bIns="0" anchor="ctr">
            <a:spAutoFit/>
          </a:bodyPr>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Frutiger 45 Light"/>
            </a:endParaRPr>
          </a:p>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 Based on forward  price curves</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228600" y="215640"/>
            <a:ext cx="10058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Stay Away From Price Caps</a:t>
            </a:r>
            <a:endParaRPr b="1" lang="en-US" sz="2800" strike="noStrike" u="none">
              <a:solidFill>
                <a:srgbClr val="000000"/>
              </a:solidFill>
              <a:effectLst/>
              <a:uFillTx/>
              <a:latin typeface="Frutiger 55 Roman"/>
            </a:endParaRPr>
          </a:p>
        </p:txBody>
      </p:sp>
      <p:sp>
        <p:nvSpPr>
          <p:cNvPr id="25" name=""/>
          <p:cNvSpPr/>
          <p:nvPr/>
        </p:nvSpPr>
        <p:spPr>
          <a:xfrm>
            <a:off x="874800" y="944640"/>
            <a:ext cx="8915400" cy="5181480"/>
          </a:xfrm>
          <a:prstGeom prst="rect">
            <a:avLst/>
          </a:prstGeom>
          <a:noFill/>
          <a:ln w="0">
            <a:noFill/>
          </a:ln>
        </p:spPr>
        <p:style>
          <a:lnRef idx="0"/>
          <a:fillRef idx="0"/>
          <a:effectRef idx="0"/>
          <a:fontRef idx="minor"/>
        </p:style>
        <p:txBody>
          <a:bodyPr lIns="90000" rIns="90000" tIns="46800" bIns="46800" anchor="t">
            <a:normAutofit/>
          </a:bodyPr>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Price caps of November 1, 2000 delayed much needed capacity that failed to come on line during Summer 2001</a:t>
            </a:r>
            <a:endParaRPr b="0" lang="en-US" sz="2000" strike="noStrike" u="none">
              <a:solidFill>
                <a:srgbClr val="000000"/>
              </a:solidFill>
              <a:effectLst/>
              <a:uFillTx/>
              <a:latin typeface="Frutiger 45 Light"/>
            </a:endParaRPr>
          </a:p>
          <a:p>
            <a:pPr lvl="1" marL="743040" indent="-28584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45 Light"/>
              </a:rPr>
              <a:t>NERC estimates that California would be deficient by about 3,600 MW this summer</a:t>
            </a:r>
            <a:endParaRPr b="0" lang="en-US" sz="1800" strike="noStrike" u="none">
              <a:solidFill>
                <a:srgbClr val="000000"/>
              </a:solidFill>
              <a:effectLst/>
              <a:uFillTx/>
              <a:latin typeface="Frutiger 45 Light"/>
            </a:endParaRPr>
          </a:p>
          <a:p>
            <a:pPr lvl="1" marL="743040" indent="-28584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45 Light"/>
              </a:rPr>
              <a:t>This shortfall would have been reduced by 10-20% without price caps</a:t>
            </a:r>
            <a:endParaRPr b="0" lang="en-US" sz="1800" strike="noStrike" u="none">
              <a:solidFill>
                <a:srgbClr val="000000"/>
              </a:solidFill>
              <a:effectLst/>
              <a:uFillTx/>
              <a:latin typeface="Frutiger 45 Light"/>
            </a:endParaRPr>
          </a:p>
          <a:p>
            <a:pPr lvl="1" marL="743040" indent="-28584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The price cap on the California Power Exchange day-ahead market was lowered from $750/KWh to $250/KWh as the summer progressed</a:t>
            </a:r>
            <a:endParaRPr b="0" lang="en-US" sz="2000" strike="noStrike" u="none">
              <a:solidFill>
                <a:srgbClr val="000000"/>
              </a:solidFill>
              <a:effectLst/>
              <a:uFillTx/>
              <a:latin typeface="Frutiger 45 Light"/>
            </a:endParaRPr>
          </a:p>
          <a:p>
            <a:pPr lvl="1" marL="743040" indent="-28584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45 Light"/>
              </a:rPr>
              <a:t>By August 2000 average hourly exports were 3000 MW greater than in May 2000</a:t>
            </a:r>
            <a:endParaRPr b="0" lang="en-US" sz="1800" strike="noStrike" u="none">
              <a:solidFill>
                <a:srgbClr val="000000"/>
              </a:solidFill>
              <a:effectLst/>
              <a:uFillTx/>
              <a:latin typeface="Frutiger 45 Light"/>
            </a:endParaRPr>
          </a:p>
          <a:p>
            <a:pPr lvl="1" marL="743040" indent="-28584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45 Light"/>
              </a:rPr>
              <a:t>Net imports in August 2000 were 3500 MW below 1999 levels</a:t>
            </a:r>
            <a:endParaRPr b="0" lang="en-US" sz="1800" strike="noStrike" u="none">
              <a:solidFill>
                <a:srgbClr val="000000"/>
              </a:solidFill>
              <a:effectLst/>
              <a:uFillTx/>
              <a:latin typeface="Frutiger 45 Light"/>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utiger 45 Light"/>
              </a:rPr>
              <a:t>	</a:t>
            </a:r>
            <a:r>
              <a:rPr b="0" lang="en-US" sz="1000" strike="noStrike" u="none">
                <a:solidFill>
                  <a:srgbClr val="000000"/>
                </a:solidFill>
                <a:effectLst/>
                <a:uFillTx/>
                <a:latin typeface="Frutiger 45 Light"/>
              </a:rPr>
              <a:t>Source: Federal Energy Regulatory Commission. Staff Report on U.S. Bulk Power Markets: Part I (November 2000)</a:t>
            </a:r>
            <a:endParaRPr b="0" lang="en-US" sz="10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Frutiger 45 Light"/>
            </a:endParaRPr>
          </a:p>
          <a:p>
            <a:pPr marL="343080" indent="-343080">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The current price caps are likely to result in nearly 113 hours of rolling outages this summer for Californian residents, with an average size of approximately 1900 MW. </a:t>
            </a:r>
            <a:endParaRPr b="0" lang="en-US" sz="2000" strike="noStrike" u="none">
              <a:solidFill>
                <a:srgbClr val="000000"/>
              </a:solidFill>
              <a:effectLst/>
              <a:uFillTx/>
              <a:latin typeface="Frutiger 45 Light"/>
            </a:endParaRPr>
          </a:p>
          <a:p>
            <a:pPr lvl="1" marL="743040" indent="-285840">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45 Light"/>
              </a:rPr>
              <a:t>This would affect approximately 1.4 million households</a:t>
            </a:r>
            <a:endParaRPr b="0" lang="en-US" sz="1800" strike="noStrike" u="none">
              <a:solidFill>
                <a:srgbClr val="000000"/>
              </a:solidFill>
              <a:effectLst/>
              <a:uFillTx/>
              <a:latin typeface="Frutiger 45 Light"/>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45 Light"/>
            </a:endParaRPr>
          </a:p>
        </p:txBody>
      </p:sp>
      <p:sp>
        <p:nvSpPr>
          <p:cNvPr id="26" name=""/>
          <p:cNvSpPr/>
          <p:nvPr/>
        </p:nvSpPr>
        <p:spPr>
          <a:xfrm>
            <a:off x="1324440" y="6265800"/>
            <a:ext cx="7368480" cy="15300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utiger 45 Light"/>
              </a:rPr>
              <a:t>Source: “The Impact of Wholesale Electricity Price Controls on California Summer Reliability, June2001, U.S. Department of Energy</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114480" y="-360"/>
            <a:ext cx="10058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en-US" sz="2800" strike="noStrike" u="none">
                <a:solidFill>
                  <a:srgbClr val="000000"/>
                </a:solidFill>
                <a:effectLst/>
                <a:uFillTx/>
                <a:latin typeface="Frutiger 55 Roman"/>
              </a:rPr>
              <a:t> Impose Tariff Increases</a:t>
            </a:r>
            <a:endParaRPr b="1" lang="en-US" sz="2800" strike="noStrike" u="none">
              <a:solidFill>
                <a:srgbClr val="000000"/>
              </a:solidFill>
              <a:effectLst/>
              <a:uFillTx/>
              <a:latin typeface="Frutiger 55 Roman"/>
            </a:endParaRPr>
          </a:p>
        </p:txBody>
      </p:sp>
      <p:sp>
        <p:nvSpPr>
          <p:cNvPr id="28" name="PlaceHolder 2"/>
          <p:cNvSpPr>
            <a:spLocks noGrp="1"/>
          </p:cNvSpPr>
          <p:nvPr>
            <p:ph/>
          </p:nvPr>
        </p:nvSpPr>
        <p:spPr>
          <a:xfrm>
            <a:off x="122400" y="821880"/>
            <a:ext cx="9671040" cy="5257800"/>
          </a:xfrm>
          <a:prstGeom prst="rect">
            <a:avLst/>
          </a:prstGeom>
          <a:noFill/>
          <a:ln w="0">
            <a:noFill/>
          </a:ln>
        </p:spPr>
        <p:txBody>
          <a:bodyPr lIns="90000" rIns="90000" tIns="46800" bIns="46800" anchor="t">
            <a:normAutofit/>
          </a:bodyPr>
          <a:p>
            <a:pPr marL="343080" indent="0">
              <a:spcBef>
                <a:spcPts val="1250"/>
              </a:spcBef>
              <a:buNone/>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a:spcBef>
                <a:spcPts val="1375"/>
              </a:spcBef>
              <a:buClr>
                <a:srgbClr val="095ba6"/>
              </a:buClr>
              <a:buFont typeface="Frutiger 45 Light"/>
              <a:buChar char="•"/>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A 20% tariff increase in 2000 instead of 10% in January 2001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and 30% in June 2001 could have saved the state over the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	</a:t>
            </a:r>
            <a:r>
              <a:rPr b="0" lang="en-US" sz="2200" strike="noStrike" u="none">
                <a:solidFill>
                  <a:srgbClr val="000000"/>
                </a:solidFill>
                <a:effectLst/>
                <a:uFillTx/>
                <a:latin typeface="Frutiger 45 Light"/>
              </a:rPr>
              <a:t>period 2000-2010:</a:t>
            </a:r>
            <a:endParaRPr b="1" lang="en-US" sz="2200" strike="noStrike" u="none">
              <a:solidFill>
                <a:srgbClr val="000000"/>
              </a:solidFill>
              <a:effectLst/>
              <a:uFillTx/>
              <a:latin typeface="Frutiger 45 Light"/>
            </a:endParaRPr>
          </a:p>
          <a:p>
            <a:pPr lvl="2" marL="1255680" indent="-228600">
              <a:spcBef>
                <a:spcPts val="1250"/>
              </a:spcBef>
              <a:buClr>
                <a:srgbClr val="095ba6"/>
              </a:buClr>
              <a:buFont typeface="Frutiger 45 Light"/>
              <a:buChar char="–"/>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95ba6"/>
                </a:solidFill>
                <a:effectLst/>
                <a:uFillTx/>
                <a:latin typeface="Frutiger 45 Light"/>
              </a:rPr>
              <a:t> </a:t>
            </a:r>
            <a:r>
              <a:rPr b="0" lang="en-US" sz="2000" strike="noStrike" u="none">
                <a:solidFill>
                  <a:srgbClr val="000000"/>
                </a:solidFill>
                <a:effectLst/>
                <a:uFillTx/>
                <a:latin typeface="Frutiger 45 Light"/>
              </a:rPr>
              <a:t>$7.8 billion, assuming the same demand elasticity and conservation pattern for 2000 and 2001</a:t>
            </a:r>
            <a:endParaRPr b="1" lang="en-US" sz="2000" strike="noStrike" u="none">
              <a:solidFill>
                <a:srgbClr val="000000"/>
              </a:solidFill>
              <a:effectLst/>
              <a:uFillTx/>
              <a:latin typeface="Frutiger 45 Light"/>
            </a:endParaRPr>
          </a:p>
          <a:p>
            <a:pPr lvl="2" marL="1255680" indent="-228600">
              <a:spcBef>
                <a:spcPts val="1250"/>
              </a:spcBef>
              <a:buClr>
                <a:srgbClr val="095ba6"/>
              </a:buClr>
              <a:buFont typeface="Frutiger 45 Light"/>
              <a:buChar char="–"/>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$7.4 billion, assuming a lower demand elasticity and conservation pattern for 2001 than for 2000</a:t>
            </a:r>
            <a:endParaRPr b="1" lang="en-US" sz="2000" strike="noStrike" u="none">
              <a:solidFill>
                <a:srgbClr val="000000"/>
              </a:solidFill>
              <a:effectLst/>
              <a:uFillTx/>
              <a:latin typeface="Frutiger 45 Light"/>
            </a:endParaRPr>
          </a:p>
          <a:p>
            <a:pPr lvl="2" marL="1255680" indent="0">
              <a:spcBef>
                <a:spcPts val="1250"/>
              </a:spcBef>
              <a:buNone/>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lvl="1" marL="743040">
              <a:spcBef>
                <a:spcPts val="1250"/>
              </a:spcBef>
              <a:buClr>
                <a:srgbClr val="095ba6"/>
              </a:buClr>
              <a:buFont typeface="Frutiger 45 Light"/>
              <a:buChar char="•"/>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 See Appendix 4</a:t>
            </a:r>
            <a:endParaRPr b="1" lang="en-US" sz="2000" strike="noStrike" u="none">
              <a:solidFill>
                <a:srgbClr val="000000"/>
              </a:solidFill>
              <a:effectLst/>
              <a:uFillTx/>
              <a:latin typeface="Frutiger 45 Light"/>
            </a:endParaRPr>
          </a:p>
          <a:p>
            <a:pPr lvl="1" marL="743040" indent="0">
              <a:spcBef>
                <a:spcPts val="1375"/>
              </a:spcBef>
              <a:buNone/>
              <a:tabLst>
                <a:tab algn="l" pos="965160"/>
                <a:tab algn="l" pos="1370160"/>
                <a:tab algn="l" pos="1828800"/>
                <a:tab algn="l" pos="2743200"/>
                <a:tab algn="l" pos="3657600"/>
                <a:tab algn="l" pos="4572000"/>
                <a:tab algn="l" pos="5486400"/>
                <a:tab algn="l" pos="6400800"/>
                <a:tab algn="l" pos="7315200"/>
                <a:tab algn="l" pos="8229600"/>
                <a:tab algn="l" pos="9144000"/>
                <a:tab algn="l" pos="10058400"/>
              </a:tabLst>
            </a:pPr>
            <a:endParaRPr b="1" lang="en-US" sz="2200" strike="noStrike" u="none">
              <a:solidFill>
                <a:srgbClr val="000000"/>
              </a:solidFill>
              <a:effectLst/>
              <a:uFillTx/>
              <a:latin typeface="Frutiger 45 Light"/>
            </a:endParaRPr>
          </a:p>
          <a:p>
            <a:pPr lvl="1" marL="743040" indent="0">
              <a:spcBef>
                <a:spcPts val="1375"/>
              </a:spcBef>
              <a:buNone/>
              <a:tabLst>
                <a:tab algn="l" pos="0"/>
                <a:tab algn="l" pos="965160"/>
                <a:tab algn="l" pos="137016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 </a:t>
            </a:r>
            <a:endParaRPr b="1" lang="en-US" sz="2200" strike="noStrike" u="none">
              <a:solidFill>
                <a:srgbClr val="000000"/>
              </a:solidFill>
              <a:effectLst/>
              <a:uFillTx/>
              <a:latin typeface="Frutiger 45 Light"/>
            </a:endParaRPr>
          </a:p>
        </p:txBody>
      </p:sp>
      <p:sp>
        <p:nvSpPr>
          <p:cNvPr id="29" name=""/>
          <p:cNvSpPr/>
          <p:nvPr/>
        </p:nvSpPr>
        <p:spPr>
          <a:xfrm>
            <a:off x="597600" y="6138360"/>
            <a:ext cx="1645920" cy="305640"/>
          </a:xfrm>
          <a:prstGeom prst="rect">
            <a:avLst/>
          </a:prstGeom>
          <a:noFill/>
          <a:ln w="0">
            <a:noFill/>
          </a:ln>
        </p:spPr>
        <p:style>
          <a:lnRef idx="0"/>
          <a:fillRef idx="0"/>
          <a:effectRef idx="0"/>
          <a:fontRef idx="minor"/>
        </p:style>
        <p:txBody>
          <a:bodyPr wrap="none" lIns="0" rIns="0" tIns="0" bIns="0" anchor="ctr">
            <a:spAutoFit/>
          </a:bodyPr>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Frutiger 45 Light"/>
            </a:endParaRPr>
          </a:p>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Source: DWR Report</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771120" y="76320"/>
            <a:ext cx="874404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Bring QF’s Back into Generation</a:t>
            </a:r>
            <a:endParaRPr b="1" lang="en-US" sz="3000" strike="noStrike" u="none">
              <a:solidFill>
                <a:srgbClr val="000000"/>
              </a:solidFill>
              <a:effectLst/>
              <a:uFillTx/>
              <a:latin typeface="Frutiger 55 Roman"/>
            </a:endParaRPr>
          </a:p>
        </p:txBody>
      </p:sp>
      <p:sp>
        <p:nvSpPr>
          <p:cNvPr id="31" name="PlaceHolder 2"/>
          <p:cNvSpPr>
            <a:spLocks noGrp="1"/>
          </p:cNvSpPr>
          <p:nvPr>
            <p:ph/>
          </p:nvPr>
        </p:nvSpPr>
        <p:spPr>
          <a:xfrm>
            <a:off x="871200" y="1353600"/>
            <a:ext cx="8929800" cy="4876920"/>
          </a:xfrm>
          <a:prstGeom prst="rect">
            <a:avLst/>
          </a:prstGeom>
          <a:noFill/>
          <a:ln w="0">
            <a:noFill/>
          </a:ln>
        </p:spPr>
        <p:txBody>
          <a:bodyPr lIns="90000" rIns="90000" tIns="46800" bIns="46800" anchor="t">
            <a:normAutofit/>
          </a:bodyPr>
          <a:p>
            <a:pPr marL="343080" indent="-343080">
              <a:lnSpc>
                <a:spcPct val="11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DWR purchased spot power at prices above $300/MWh between January and April 2001</a:t>
            </a:r>
            <a:endParaRPr b="1" lang="en-US" sz="2000" strike="noStrike" u="none">
              <a:solidFill>
                <a:srgbClr val="000000"/>
              </a:solidFill>
              <a:effectLst/>
              <a:uFillTx/>
              <a:latin typeface="Frutiger 45 Light"/>
            </a:endParaRPr>
          </a:p>
          <a:p>
            <a:pPr marL="343080" indent="0">
              <a:lnSpc>
                <a:spcPct val="11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lnSpc>
                <a:spcPct val="11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Many QFs offering power at $125/MWh went offline</a:t>
            </a:r>
            <a:endParaRPr b="1" lang="en-US" sz="2000" strike="noStrike" u="none">
              <a:solidFill>
                <a:srgbClr val="000000"/>
              </a:solidFill>
              <a:effectLst/>
              <a:uFillTx/>
              <a:latin typeface="Frutiger 45 Light"/>
            </a:endParaRPr>
          </a:p>
          <a:p>
            <a:pPr lvl="1" marL="743040" indent="-285840">
              <a:lnSpc>
                <a:spcPct val="11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change in the pricing formula for natural gas utilities withheld payments to the QFs (Edison: $529 million, PG&amp;E: $387 million as of January 31st, 2001)</a:t>
            </a:r>
            <a:endParaRPr b="1" lang="en-US" sz="2000" strike="noStrike" u="none">
              <a:solidFill>
                <a:srgbClr val="000000"/>
              </a:solidFill>
              <a:effectLst/>
              <a:uFillTx/>
              <a:latin typeface="Frutiger 45 Light"/>
            </a:endParaRPr>
          </a:p>
          <a:p>
            <a:pPr marL="343080" indent="-343080">
              <a:lnSpc>
                <a:spcPct val="11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utiger 45 Light"/>
              </a:rPr>
              <a:t>         </a:t>
            </a:r>
            <a:r>
              <a:rPr b="0" lang="en-US" sz="1000" strike="noStrike" u="none">
                <a:solidFill>
                  <a:srgbClr val="000000"/>
                </a:solidFill>
                <a:effectLst/>
                <a:uFillTx/>
                <a:latin typeface="Frutiger 45 Light"/>
              </a:rPr>
              <a:t>	</a:t>
            </a:r>
            <a:r>
              <a:rPr b="0" lang="en-US" sz="1000" strike="noStrike" u="none">
                <a:solidFill>
                  <a:srgbClr val="000000"/>
                </a:solidFill>
                <a:effectLst/>
                <a:uFillTx/>
                <a:latin typeface="Frutiger 45 Light"/>
              </a:rPr>
              <a:t>            Source: Federal Energy Regulatory Commission. Staff Report on U.S. Bulk Power Markets: Part I (November 2000)</a:t>
            </a:r>
            <a:endParaRPr b="1" lang="en-US" sz="1000" strike="noStrike" u="none">
              <a:solidFill>
                <a:srgbClr val="000000"/>
              </a:solidFill>
              <a:effectLst/>
              <a:uFillTx/>
              <a:latin typeface="Frutiger 45 Light"/>
            </a:endParaRPr>
          </a:p>
          <a:p>
            <a:pPr marL="343080" indent="0">
              <a:lnSpc>
                <a:spcPct val="11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lnSpc>
                <a:spcPct val="11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The state could have saved anywhere between $1.0 and $1.1 billion had DWR restored QF generation instead of resorting to spot market purchases</a:t>
            </a:r>
            <a:endParaRPr b="1" lang="en-US" sz="2000" strike="noStrike" u="none">
              <a:solidFill>
                <a:srgbClr val="000000"/>
              </a:solidFill>
              <a:effectLst/>
              <a:uFillTx/>
              <a:latin typeface="Frutiger 45 Light"/>
            </a:endParaRPr>
          </a:p>
          <a:p>
            <a:pPr marL="343080" indent="0">
              <a:lnSpc>
                <a:spcPct val="11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lnSpc>
                <a:spcPct val="11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See Appendix 5</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228240" y="248760"/>
            <a:ext cx="9829800" cy="614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Avoid Stranded Costs</a:t>
            </a:r>
            <a:endParaRPr b="1" lang="en-US" sz="3000" strike="noStrike" u="none">
              <a:solidFill>
                <a:srgbClr val="000000"/>
              </a:solidFill>
              <a:effectLst/>
              <a:uFillTx/>
              <a:latin typeface="Frutiger 55 Roman"/>
            </a:endParaRPr>
          </a:p>
        </p:txBody>
      </p:sp>
      <p:sp>
        <p:nvSpPr>
          <p:cNvPr id="33" name="PlaceHolder 2"/>
          <p:cNvSpPr>
            <a:spLocks noGrp="1"/>
          </p:cNvSpPr>
          <p:nvPr>
            <p:ph/>
          </p:nvPr>
        </p:nvSpPr>
        <p:spPr>
          <a:xfrm>
            <a:off x="888480" y="1825560"/>
            <a:ext cx="8015400" cy="2882880"/>
          </a:xfrm>
          <a:prstGeom prst="rect">
            <a:avLst/>
          </a:prstGeom>
          <a:noFill/>
          <a:ln w="0">
            <a:noFill/>
          </a:ln>
        </p:spPr>
        <p:txBody>
          <a:bodyPr lIns="90000" rIns="90000" tIns="46800" bIns="46800" anchor="t">
            <a:normAutofit/>
          </a:bodyPr>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Long-term contracts entered into by DWR have resulted in about $21 billion in stranded costs, vis-à-vis purchases from the market* </a:t>
            </a:r>
            <a:endParaRPr b="1" lang="en-US" sz="2000" strike="noStrike" u="none">
              <a:solidFill>
                <a:srgbClr val="000000"/>
              </a:solidFill>
              <a:effectLst/>
              <a:uFillTx/>
              <a:latin typeface="Frutiger 45 Light"/>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See Appendix 6</a:t>
            </a:r>
            <a:endParaRPr b="1" lang="en-US" sz="2000" strike="noStrike" u="none">
              <a:solidFill>
                <a:srgbClr val="000000"/>
              </a:solidFill>
              <a:effectLst/>
              <a:uFillTx/>
              <a:latin typeface="Frutiger 45 Light"/>
            </a:endParaRPr>
          </a:p>
        </p:txBody>
      </p:sp>
      <p:sp>
        <p:nvSpPr>
          <p:cNvPr id="34" name=""/>
          <p:cNvSpPr/>
          <p:nvPr/>
        </p:nvSpPr>
        <p:spPr>
          <a:xfrm>
            <a:off x="1092960" y="6138360"/>
            <a:ext cx="2286000" cy="305640"/>
          </a:xfrm>
          <a:prstGeom prst="rect">
            <a:avLst/>
          </a:prstGeom>
          <a:noFill/>
          <a:ln w="0">
            <a:noFill/>
          </a:ln>
        </p:spPr>
        <p:style>
          <a:lnRef idx="0"/>
          <a:fillRef idx="0"/>
          <a:effectRef idx="0"/>
          <a:fontRef idx="minor"/>
        </p:style>
        <p:txBody>
          <a:bodyPr wrap="none" lIns="0" rIns="0" tIns="0" bIns="0" anchor="ctr">
            <a:spAutoFit/>
          </a:bodyPr>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Frutiger 45 Light"/>
            </a:endParaRPr>
          </a:p>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 Based on forward  price curves</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771120" y="151920"/>
            <a:ext cx="874404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The DMA Studies</a:t>
            </a:r>
            <a:endParaRPr b="1" lang="en-US" sz="3000" strike="noStrike" u="none">
              <a:solidFill>
                <a:srgbClr val="000000"/>
              </a:solidFill>
              <a:effectLst/>
              <a:uFillTx/>
              <a:latin typeface="Frutiger 55 Roman"/>
            </a:endParaRPr>
          </a:p>
        </p:txBody>
      </p:sp>
      <p:sp>
        <p:nvSpPr>
          <p:cNvPr id="36" name="PlaceHolder 2"/>
          <p:cNvSpPr>
            <a:spLocks noGrp="1"/>
          </p:cNvSpPr>
          <p:nvPr>
            <p:ph/>
          </p:nvPr>
        </p:nvSpPr>
        <p:spPr>
          <a:xfrm>
            <a:off x="888480" y="1447920"/>
            <a:ext cx="8574120" cy="5410080"/>
          </a:xfrm>
          <a:prstGeom prst="rect">
            <a:avLst/>
          </a:prstGeom>
          <a:noFill/>
          <a:ln w="0">
            <a:noFill/>
          </a:ln>
        </p:spPr>
        <p:txBody>
          <a:bodyPr lIns="90000" rIns="90000" tIns="46800" bIns="46800" anchor="t">
            <a:normAutofit/>
          </a:bodyPr>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The Wolak study concluded that total payments of $785 million in excess of competitive levels were made</a:t>
            </a:r>
            <a:endParaRPr b="1" lang="en-US" sz="2000" strike="noStrike" u="none">
              <a:solidFill>
                <a:srgbClr val="000000"/>
              </a:solidFill>
              <a:effectLst/>
              <a:uFillTx/>
              <a:latin typeface="Frutiger 45 Light"/>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DMA’s Sheffrin identified a list of suppliers who had exercised market power and arrived at total excess payments of $505.2 million</a:t>
            </a:r>
            <a:endParaRPr b="1" lang="en-US" sz="2000" strike="noStrike" u="none">
              <a:solidFill>
                <a:srgbClr val="000000"/>
              </a:solidFill>
              <a:effectLst/>
              <a:uFillTx/>
              <a:latin typeface="Frutiger 45 Light"/>
            </a:endParaRPr>
          </a:p>
          <a:p>
            <a:pPr marL="343080" indent="0">
              <a:spcBef>
                <a:spcPts val="12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1250"/>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DMA’s Hildebrandt arrived at an an aggregate estimate of $8.9 billion (June 19, 2001)</a:t>
            </a:r>
            <a:endParaRPr b="1" lang="en-US" sz="2000" strike="noStrike" u="none">
              <a:solidFill>
                <a:srgbClr val="000000"/>
              </a:solidFill>
              <a:effectLst/>
              <a:uFillTx/>
              <a:latin typeface="Frutiger 45 Light"/>
            </a:endParaRPr>
          </a:p>
        </p:txBody>
      </p:sp>
      <p:sp>
        <p:nvSpPr>
          <p:cNvPr id="37" name=""/>
          <p:cNvSpPr/>
          <p:nvPr/>
        </p:nvSpPr>
        <p:spPr>
          <a:xfrm>
            <a:off x="1397160" y="5740560"/>
            <a:ext cx="7672320" cy="782640"/>
          </a:xfrm>
          <a:prstGeom prst="rect">
            <a:avLst/>
          </a:prstGeom>
          <a:solidFill>
            <a:srgbClr val="ffb310"/>
          </a:solidFill>
          <a:ln w="9360">
            <a:solidFill>
              <a:srgbClr val="000000"/>
            </a:solidFill>
            <a:miter/>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DMA-ISO conclusion: gouging by energy suppliers/traders in the California market between May-November 2000</a:t>
            </a:r>
            <a:endParaRPr b="0" lang="en-US" sz="16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11214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1998-04-21T11:26:21Z</dcterms:created>
  <dc:creator>ECT</dc:creator>
  <dc:description/>
  <dc:language>en-US</dc:language>
  <cp:lastModifiedBy>KBurton</cp:lastModifiedBy>
  <cp:lastPrinted>2001-06-26T19:50:44Z</cp:lastPrinted>
  <dcterms:modified xsi:type="dcterms:W3CDTF">2001-06-26T19:50:46Z</dcterms:modified>
  <cp:revision>878</cp:revision>
  <dc:subject/>
  <dc:title>No Slide Title</dc:title>
</cp:coreProperties>
</file>