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wmf" ContentType="image/x-wmf"/>
  <Override PartName="/ppt/media/image4.wmf" ContentType="image/x-wmf"/>
  <Override PartName="/ppt/media/image5.wmf" ContentType="image/x-wmf"/>
  <Override PartName="/ppt/media/image6.wmf" ContentType="image/x-wmf"/>
  <Override PartName="/ppt/media/image10.wmf" ContentType="image/x-wmf"/>
  <Override PartName="/ppt/media/image7.wmf" ContentType="image/x-wmf"/>
  <Override PartName="/ppt/media/image11.wmf" ContentType="image/x-wmf"/>
  <Override PartName="/ppt/media/image8.wmf" ContentType="image/x-wmf"/>
  <Override PartName="/ppt/media/image12.wmf" ContentType="image/x-wmf"/>
  <Override PartName="/ppt/media/image9.wmf" ContentType="image/x-wmf"/>
  <Override PartName="/ppt/media/image13.wmf" ContentType="image/x-wmf"/>
  <Override PartName="/ppt/embeddings/oleObject1.xlsx" ContentType="application/vnd.openxmlformats-officedocument.spreadsheetml.sheet"/>
  <Override PartName="/ppt/embeddings/oleObject1.bin" ContentType="application/vnd.openxmlformats-officedocument.oleObject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0288588" cy="6858000"/>
  <p:notesSz cx="7034213" cy="9283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WC-Elogo-N" descr=""/>
          <p:cNvPicPr/>
          <p:nvPr/>
        </p:nvPicPr>
        <p:blipFill>
          <a:blip r:embed="rId2"/>
          <a:stretch/>
        </p:blipFill>
        <p:spPr>
          <a:xfrm>
            <a:off x="9524880" y="6102360"/>
            <a:ext cx="603360" cy="60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228240" y="763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257480" y="1981080"/>
            <a:ext cx="7772400" cy="368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4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5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6" marL="343080" indent="-343080">
              <a:spcBef>
                <a:spcPts val="499"/>
              </a:spcBef>
              <a:buClr>
                <a:srgbClr val="000000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" name=""/>
          <p:cNvSpPr/>
          <p:nvPr/>
        </p:nvSpPr>
        <p:spPr>
          <a:xfrm>
            <a:off x="60840" y="6553080"/>
            <a:ext cx="174060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© 2001 UB-Commonwealth-0621-</a:t>
            </a:r>
            <a:fld id="{4802F228-D909-4D82-9EE5-51205D5E9279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wmf"/><Relationship Id="rId4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3.wmf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3.wmf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0.wmf"/><Relationship Id="rId3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"/>
          <p:cNvGrpSpPr/>
          <p:nvPr/>
        </p:nvGrpSpPr>
        <p:grpSpPr>
          <a:xfrm>
            <a:off x="4460760" y="3686040"/>
            <a:ext cx="1406880" cy="1355760"/>
            <a:chOff x="4460760" y="3686040"/>
            <a:chExt cx="1406880" cy="1355760"/>
          </a:xfrm>
        </p:grpSpPr>
        <p:pic>
          <p:nvPicPr>
            <p:cNvPr id="8" name="WC-Elogo-N" descr=""/>
            <p:cNvPicPr/>
            <p:nvPr/>
          </p:nvPicPr>
          <p:blipFill>
            <a:blip r:embed="rId1"/>
            <a:stretch/>
          </p:blipFill>
          <p:spPr>
            <a:xfrm>
              <a:off x="4460760" y="3686040"/>
              <a:ext cx="1390320" cy="13557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9" name=""/>
            <p:cNvSpPr/>
            <p:nvPr/>
          </p:nvSpPr>
          <p:spPr>
            <a:xfrm>
              <a:off x="5735520" y="4536360"/>
              <a:ext cx="13212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66cc"/>
                  </a:solidFill>
                  <a:effectLst/>
                  <a:uFillTx/>
                  <a:latin typeface="Arial"/>
                </a:rPr>
                <a:t>®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pic>
        <p:nvPicPr>
          <p:cNvPr id="10" name="Enron%20Building%20Daylight%20wf%20" descr=""/>
          <p:cNvPicPr/>
          <p:nvPr/>
        </p:nvPicPr>
        <p:blipFill>
          <a:blip r:embed="rId2"/>
          <a:srcRect l="7301" t="0" r="0" b="0"/>
          <a:stretch/>
        </p:blipFill>
        <p:spPr>
          <a:xfrm>
            <a:off x="352440" y="550800"/>
            <a:ext cx="1706400" cy="2806920"/>
          </a:xfrm>
          <a:prstGeom prst="rect">
            <a:avLst/>
          </a:prstGeom>
          <a:noFill/>
          <a:ln w="0">
            <a:noFill/>
          </a:ln>
          <a:effectLst>
            <a:outerShdw dist="99192" dir="2381944" blurRad="0" rotWithShape="0">
              <a:srgbClr val="000000"/>
            </a:outerShdw>
          </a:effectLst>
        </p:spPr>
      </p:pic>
      <p:pic>
        <p:nvPicPr>
          <p:cNvPr id="11" name="" descr=""/>
          <p:cNvPicPr/>
          <p:nvPr/>
        </p:nvPicPr>
        <p:blipFill>
          <a:blip r:embed="rId3"/>
          <a:stretch/>
        </p:blipFill>
        <p:spPr>
          <a:xfrm>
            <a:off x="8142120" y="550800"/>
            <a:ext cx="1713240" cy="2811600"/>
          </a:xfrm>
          <a:prstGeom prst="rect">
            <a:avLst/>
          </a:prstGeom>
          <a:noFill/>
          <a:ln w="0">
            <a:noFill/>
          </a:ln>
          <a:effectLst>
            <a:outerShdw dist="99192" dir="2381944" blurRad="0" rotWithShape="0">
              <a:srgbClr val="000000"/>
            </a:outerShdw>
          </a:effectLst>
        </p:spPr>
      </p:pic>
      <p:sp>
        <p:nvSpPr>
          <p:cNvPr id="12" name=""/>
          <p:cNvSpPr/>
          <p:nvPr/>
        </p:nvSpPr>
        <p:spPr>
          <a:xfrm>
            <a:off x="311040" y="4800600"/>
            <a:ext cx="9661680" cy="175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Commonwealth Club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San Francisco, California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June 21, 2001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" name=""/>
          <p:cNvSpPr/>
          <p:nvPr/>
        </p:nvSpPr>
        <p:spPr>
          <a:xfrm>
            <a:off x="1768320" y="1523880"/>
            <a:ext cx="6766200" cy="175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Jeff Skilling 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President &amp; CEO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" name=""/>
          <p:cNvSpPr/>
          <p:nvPr/>
        </p:nvSpPr>
        <p:spPr>
          <a:xfrm>
            <a:off x="1752480" y="-152280"/>
            <a:ext cx="6766200" cy="175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Arrogance of Regulation: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Power Crisis in California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28240" y="304920"/>
            <a:ext cx="98298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 Net Generation as a Percentage of Retail Sales</a:t>
            </a:r>
            <a:br>
              <a:rPr sz="3000"/>
            </a:b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"/>
          <p:cNvSpPr/>
          <p:nvPr/>
        </p:nvSpPr>
        <p:spPr>
          <a:xfrm>
            <a:off x="5460840" y="2060640"/>
            <a:ext cx="126072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" name=""/>
          <p:cNvSpPr/>
          <p:nvPr/>
        </p:nvSpPr>
        <p:spPr>
          <a:xfrm>
            <a:off x="5460840" y="5105520"/>
            <a:ext cx="126072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" name=""/>
          <p:cNvSpPr/>
          <p:nvPr/>
        </p:nvSpPr>
        <p:spPr>
          <a:xfrm>
            <a:off x="5460840" y="2060640"/>
            <a:ext cx="0" cy="68256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" name=""/>
          <p:cNvSpPr/>
          <p:nvPr/>
        </p:nvSpPr>
        <p:spPr>
          <a:xfrm>
            <a:off x="9242280" y="2060640"/>
            <a:ext cx="0" cy="68256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" name=""/>
          <p:cNvSpPr/>
          <p:nvPr/>
        </p:nvSpPr>
        <p:spPr>
          <a:xfrm>
            <a:off x="5460840" y="3137040"/>
            <a:ext cx="0" cy="3934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" name=""/>
          <p:cNvSpPr/>
          <p:nvPr/>
        </p:nvSpPr>
        <p:spPr>
          <a:xfrm>
            <a:off x="5460840" y="2743200"/>
            <a:ext cx="0" cy="3938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" name=""/>
          <p:cNvSpPr/>
          <p:nvPr/>
        </p:nvSpPr>
        <p:spPr>
          <a:xfrm>
            <a:off x="6721560" y="2060640"/>
            <a:ext cx="126036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" name=""/>
          <p:cNvSpPr/>
          <p:nvPr/>
        </p:nvSpPr>
        <p:spPr>
          <a:xfrm>
            <a:off x="7981920" y="2060640"/>
            <a:ext cx="126036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" name=""/>
          <p:cNvSpPr/>
          <p:nvPr/>
        </p:nvSpPr>
        <p:spPr>
          <a:xfrm>
            <a:off x="9242280" y="2743200"/>
            <a:ext cx="0" cy="3938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" name=""/>
          <p:cNvSpPr/>
          <p:nvPr/>
        </p:nvSpPr>
        <p:spPr>
          <a:xfrm>
            <a:off x="9242280" y="3137040"/>
            <a:ext cx="0" cy="3934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" name=""/>
          <p:cNvSpPr/>
          <p:nvPr/>
        </p:nvSpPr>
        <p:spPr>
          <a:xfrm>
            <a:off x="5460840" y="3530520"/>
            <a:ext cx="0" cy="3938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" name=""/>
          <p:cNvSpPr/>
          <p:nvPr/>
        </p:nvSpPr>
        <p:spPr>
          <a:xfrm>
            <a:off x="9242280" y="3530520"/>
            <a:ext cx="0" cy="3938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" name=""/>
          <p:cNvSpPr/>
          <p:nvPr/>
        </p:nvSpPr>
        <p:spPr>
          <a:xfrm>
            <a:off x="5460840" y="3924360"/>
            <a:ext cx="0" cy="3934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" name=""/>
          <p:cNvSpPr/>
          <p:nvPr/>
        </p:nvSpPr>
        <p:spPr>
          <a:xfrm>
            <a:off x="9242280" y="3924360"/>
            <a:ext cx="0" cy="3934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8" name=""/>
          <p:cNvSpPr/>
          <p:nvPr/>
        </p:nvSpPr>
        <p:spPr>
          <a:xfrm>
            <a:off x="5460840" y="4317840"/>
            <a:ext cx="0" cy="3938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9" name=""/>
          <p:cNvSpPr/>
          <p:nvPr/>
        </p:nvSpPr>
        <p:spPr>
          <a:xfrm>
            <a:off x="9242280" y="4317840"/>
            <a:ext cx="0" cy="3938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0" name=""/>
          <p:cNvSpPr/>
          <p:nvPr/>
        </p:nvSpPr>
        <p:spPr>
          <a:xfrm>
            <a:off x="5460840" y="4711680"/>
            <a:ext cx="0" cy="3938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1" name=""/>
          <p:cNvSpPr/>
          <p:nvPr/>
        </p:nvSpPr>
        <p:spPr>
          <a:xfrm>
            <a:off x="9242280" y="4711680"/>
            <a:ext cx="0" cy="3938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2" name=""/>
          <p:cNvSpPr/>
          <p:nvPr/>
        </p:nvSpPr>
        <p:spPr>
          <a:xfrm>
            <a:off x="6721560" y="5105520"/>
            <a:ext cx="126036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3" name=""/>
          <p:cNvSpPr/>
          <p:nvPr/>
        </p:nvSpPr>
        <p:spPr>
          <a:xfrm>
            <a:off x="7981920" y="5105520"/>
            <a:ext cx="126036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4" name=""/>
          <p:cNvSpPr/>
          <p:nvPr/>
        </p:nvSpPr>
        <p:spPr>
          <a:xfrm>
            <a:off x="1994760" y="3538440"/>
            <a:ext cx="690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59%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5" name=""/>
          <p:cNvSpPr/>
          <p:nvPr/>
        </p:nvSpPr>
        <p:spPr>
          <a:xfrm>
            <a:off x="2905920" y="4465800"/>
            <a:ext cx="690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41%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96" name=""/>
          <p:cNvGraphicFramePr/>
          <p:nvPr/>
        </p:nvGraphicFramePr>
        <p:xfrm>
          <a:off x="523800" y="600120"/>
          <a:ext cx="9755280" cy="5430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3800" y="600120"/>
                    <a:ext cx="9755280" cy="5430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8" name=""/>
          <p:cNvSpPr/>
          <p:nvPr/>
        </p:nvSpPr>
        <p:spPr>
          <a:xfrm>
            <a:off x="996120" y="2651040"/>
            <a:ext cx="8316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8226"/>
                </a:solidFill>
                <a:effectLst/>
                <a:uFillTx/>
                <a:latin typeface="Arial"/>
              </a:rPr>
              <a:t>100%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9" name=""/>
          <p:cNvSpPr/>
          <p:nvPr/>
        </p:nvSpPr>
        <p:spPr>
          <a:xfrm>
            <a:off x="711360" y="3048120"/>
            <a:ext cx="8889840" cy="0"/>
          </a:xfrm>
          <a:prstGeom prst="line">
            <a:avLst/>
          </a:prstGeom>
          <a:ln w="12600">
            <a:solidFill>
              <a:srgbClr val="008226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"/>
          <p:cNvSpPr/>
          <p:nvPr/>
        </p:nvSpPr>
        <p:spPr>
          <a:xfrm>
            <a:off x="0" y="152280"/>
            <a:ext cx="10287000" cy="12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California Wholesale Electricity Prices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vs. Enron Stock Price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01" name=""/>
          <p:cNvGraphicFramePr/>
          <p:nvPr/>
        </p:nvGraphicFramePr>
        <p:xfrm>
          <a:off x="263520" y="1195560"/>
          <a:ext cx="9788400" cy="53575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0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3520" y="1195560"/>
                    <a:ext cx="9788400" cy="5357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3" name=""/>
          <p:cNvSpPr/>
          <p:nvPr/>
        </p:nvSpPr>
        <p:spPr>
          <a:xfrm flipV="1">
            <a:off x="963720" y="1412640"/>
            <a:ext cx="0" cy="35532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4" name=""/>
          <p:cNvSpPr/>
          <p:nvPr/>
        </p:nvSpPr>
        <p:spPr>
          <a:xfrm>
            <a:off x="241560" y="1442880"/>
            <a:ext cx="646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$4,175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5" name=""/>
          <p:cNvSpPr/>
          <p:nvPr/>
        </p:nvSpPr>
        <p:spPr>
          <a:xfrm>
            <a:off x="919080" y="1536840"/>
            <a:ext cx="103320" cy="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6" name=""/>
          <p:cNvSpPr/>
          <p:nvPr/>
        </p:nvSpPr>
        <p:spPr>
          <a:xfrm flipH="1">
            <a:off x="919800" y="1947240"/>
            <a:ext cx="85320" cy="5256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5760" bIns="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7" name=""/>
          <p:cNvSpPr/>
          <p:nvPr/>
        </p:nvSpPr>
        <p:spPr>
          <a:xfrm>
            <a:off x="963720" y="1768320"/>
            <a:ext cx="52200" cy="6696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0160" bIns="20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8" name=""/>
          <p:cNvSpPr/>
          <p:nvPr/>
        </p:nvSpPr>
        <p:spPr>
          <a:xfrm flipH="1">
            <a:off x="915840" y="1835280"/>
            <a:ext cx="90720" cy="4284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9" name=""/>
          <p:cNvSpPr/>
          <p:nvPr/>
        </p:nvSpPr>
        <p:spPr>
          <a:xfrm>
            <a:off x="911160" y="1878120"/>
            <a:ext cx="95400" cy="6192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0" name=""/>
          <p:cNvSpPr/>
          <p:nvPr/>
        </p:nvSpPr>
        <p:spPr>
          <a:xfrm>
            <a:off x="917640" y="1987560"/>
            <a:ext cx="60120" cy="9540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1" name=""/>
          <p:cNvSpPr/>
          <p:nvPr/>
        </p:nvSpPr>
        <p:spPr>
          <a:xfrm>
            <a:off x="8362800" y="1536840"/>
            <a:ext cx="0" cy="609480"/>
          </a:xfrm>
          <a:prstGeom prst="line">
            <a:avLst/>
          </a:prstGeom>
          <a:ln w="3816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2" name=""/>
          <p:cNvSpPr/>
          <p:nvPr/>
        </p:nvSpPr>
        <p:spPr>
          <a:xfrm>
            <a:off x="7070760" y="1428840"/>
            <a:ext cx="2917800" cy="4514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3" name=""/>
          <p:cNvSpPr/>
          <p:nvPr/>
        </p:nvSpPr>
        <p:spPr>
          <a:xfrm>
            <a:off x="7315200" y="5867280"/>
            <a:ext cx="2133720" cy="304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"/>
          <p:cNvSpPr/>
          <p:nvPr/>
        </p:nvSpPr>
        <p:spPr>
          <a:xfrm>
            <a:off x="0" y="152280"/>
            <a:ext cx="10287000" cy="12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California Wholesale Electricity Prices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vs. Enron Stock Price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15" name=""/>
          <p:cNvGraphicFramePr/>
          <p:nvPr/>
        </p:nvGraphicFramePr>
        <p:xfrm>
          <a:off x="263520" y="1195560"/>
          <a:ext cx="9788400" cy="53575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1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3520" y="1195560"/>
                    <a:ext cx="9788400" cy="5357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7" name=""/>
          <p:cNvSpPr/>
          <p:nvPr/>
        </p:nvSpPr>
        <p:spPr>
          <a:xfrm flipV="1">
            <a:off x="963720" y="1412640"/>
            <a:ext cx="0" cy="35532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" name=""/>
          <p:cNvSpPr/>
          <p:nvPr/>
        </p:nvSpPr>
        <p:spPr>
          <a:xfrm>
            <a:off x="241560" y="1442880"/>
            <a:ext cx="646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$4,175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" name=""/>
          <p:cNvSpPr/>
          <p:nvPr/>
        </p:nvSpPr>
        <p:spPr>
          <a:xfrm>
            <a:off x="919080" y="1536840"/>
            <a:ext cx="103320" cy="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0" name=""/>
          <p:cNvSpPr/>
          <p:nvPr/>
        </p:nvSpPr>
        <p:spPr>
          <a:xfrm flipH="1">
            <a:off x="919800" y="1947240"/>
            <a:ext cx="85320" cy="5256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5760" bIns="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1" name=""/>
          <p:cNvSpPr/>
          <p:nvPr/>
        </p:nvSpPr>
        <p:spPr>
          <a:xfrm>
            <a:off x="963720" y="1768320"/>
            <a:ext cx="52200" cy="6696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0160" bIns="20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2" name=""/>
          <p:cNvSpPr/>
          <p:nvPr/>
        </p:nvSpPr>
        <p:spPr>
          <a:xfrm flipH="1">
            <a:off x="915840" y="1835280"/>
            <a:ext cx="90720" cy="4284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3" name=""/>
          <p:cNvSpPr/>
          <p:nvPr/>
        </p:nvSpPr>
        <p:spPr>
          <a:xfrm>
            <a:off x="911160" y="1878120"/>
            <a:ext cx="95400" cy="6192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4" name=""/>
          <p:cNvSpPr/>
          <p:nvPr/>
        </p:nvSpPr>
        <p:spPr>
          <a:xfrm>
            <a:off x="917640" y="1987560"/>
            <a:ext cx="60120" cy="9540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5" name=""/>
          <p:cNvSpPr/>
          <p:nvPr/>
        </p:nvSpPr>
        <p:spPr>
          <a:xfrm>
            <a:off x="8362800" y="1536840"/>
            <a:ext cx="0" cy="609480"/>
          </a:xfrm>
          <a:prstGeom prst="line">
            <a:avLst/>
          </a:prstGeom>
          <a:ln w="38160">
            <a:solidFill>
              <a:srgbClr val="fe000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6" name=""/>
          <p:cNvSpPr/>
          <p:nvPr/>
        </p:nvSpPr>
        <p:spPr>
          <a:xfrm flipV="1">
            <a:off x="9460080" y="1417680"/>
            <a:ext cx="0" cy="35568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7" name=""/>
          <p:cNvSpPr/>
          <p:nvPr/>
        </p:nvSpPr>
        <p:spPr>
          <a:xfrm>
            <a:off x="9415440" y="1541520"/>
            <a:ext cx="103320" cy="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8" name=""/>
          <p:cNvSpPr/>
          <p:nvPr/>
        </p:nvSpPr>
        <p:spPr>
          <a:xfrm flipH="1">
            <a:off x="9416160" y="1951920"/>
            <a:ext cx="85320" cy="5256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5760" bIns="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" name=""/>
          <p:cNvSpPr/>
          <p:nvPr/>
        </p:nvSpPr>
        <p:spPr>
          <a:xfrm>
            <a:off x="9460080" y="1773360"/>
            <a:ext cx="52200" cy="6660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" name=""/>
          <p:cNvSpPr/>
          <p:nvPr/>
        </p:nvSpPr>
        <p:spPr>
          <a:xfrm flipH="1">
            <a:off x="9412200" y="1839960"/>
            <a:ext cx="90720" cy="4284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" name=""/>
          <p:cNvSpPr/>
          <p:nvPr/>
        </p:nvSpPr>
        <p:spPr>
          <a:xfrm>
            <a:off x="9407520" y="1882800"/>
            <a:ext cx="95400" cy="6192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" name=""/>
          <p:cNvSpPr/>
          <p:nvPr/>
        </p:nvSpPr>
        <p:spPr>
          <a:xfrm>
            <a:off x="9414000" y="1992240"/>
            <a:ext cx="60120" cy="9540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p:transition>
    <p:wipe dir="r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"/>
          <p:cNvGrpSpPr/>
          <p:nvPr/>
        </p:nvGrpSpPr>
        <p:grpSpPr>
          <a:xfrm>
            <a:off x="3855960" y="2060640"/>
            <a:ext cx="2784600" cy="2714400"/>
            <a:chOff x="3855960" y="2060640"/>
            <a:chExt cx="2784600" cy="2714400"/>
          </a:xfrm>
        </p:grpSpPr>
        <p:pic>
          <p:nvPicPr>
            <p:cNvPr id="134" name="WC-Elogo-N" descr=""/>
            <p:cNvPicPr/>
            <p:nvPr/>
          </p:nvPicPr>
          <p:blipFill>
            <a:blip r:embed="rId1"/>
            <a:stretch/>
          </p:blipFill>
          <p:spPr>
            <a:xfrm>
              <a:off x="3855960" y="2060640"/>
              <a:ext cx="2784600" cy="27144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35" name=""/>
            <p:cNvSpPr/>
            <p:nvPr/>
          </p:nvSpPr>
          <p:spPr>
            <a:xfrm>
              <a:off x="6473880" y="3869640"/>
              <a:ext cx="132120" cy="21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66cc"/>
                  </a:solidFill>
                  <a:effectLst/>
                  <a:uFillTx/>
                  <a:latin typeface="Arial"/>
                </a:rPr>
                <a:t>®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"/>
          <p:cNvGraphicFramePr/>
          <p:nvPr/>
        </p:nvGraphicFramePr>
        <p:xfrm>
          <a:off x="387360" y="-762120"/>
          <a:ext cx="9366120" cy="71294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7360" y="-762120"/>
                    <a:ext cx="9366120" cy="7129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" name=""/>
          <p:cNvSpPr/>
          <p:nvPr/>
        </p:nvSpPr>
        <p:spPr>
          <a:xfrm>
            <a:off x="0" y="152280"/>
            <a:ext cx="10287000" cy="12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Electricity Prices in Ohio, 1998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(Cinergy Mid Peak in $/MWh)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" name=""/>
          <p:cNvSpPr/>
          <p:nvPr/>
        </p:nvSpPr>
        <p:spPr>
          <a:xfrm flipV="1">
            <a:off x="1033560" y="1255320"/>
            <a:ext cx="1440" cy="22860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" name=""/>
          <p:cNvSpPr/>
          <p:nvPr/>
        </p:nvSpPr>
        <p:spPr>
          <a:xfrm>
            <a:off x="359280" y="1111320"/>
            <a:ext cx="646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$2,461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" name=""/>
          <p:cNvSpPr/>
          <p:nvPr/>
        </p:nvSpPr>
        <p:spPr>
          <a:xfrm>
            <a:off x="988920" y="1252440"/>
            <a:ext cx="103320" cy="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" name=""/>
          <p:cNvSpPr/>
          <p:nvPr/>
        </p:nvSpPr>
        <p:spPr>
          <a:xfrm flipH="1">
            <a:off x="989640" y="1663200"/>
            <a:ext cx="85320" cy="52200"/>
          </a:xfrm>
          <a:prstGeom prst="line">
            <a:avLst/>
          </a:prstGeom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5400" bIns="5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2" name=""/>
          <p:cNvGrpSpPr/>
          <p:nvPr/>
        </p:nvGrpSpPr>
        <p:grpSpPr>
          <a:xfrm>
            <a:off x="981000" y="1484280"/>
            <a:ext cx="104760" cy="314280"/>
            <a:chOff x="981000" y="1484280"/>
            <a:chExt cx="104760" cy="314280"/>
          </a:xfrm>
        </p:grpSpPr>
        <p:sp>
          <p:nvSpPr>
            <p:cNvPr id="23" name=""/>
            <p:cNvSpPr/>
            <p:nvPr/>
          </p:nvSpPr>
          <p:spPr>
            <a:xfrm>
              <a:off x="1033560" y="1484280"/>
              <a:ext cx="52200" cy="66600"/>
            </a:xfrm>
            <a:prstGeom prst="line">
              <a:avLst/>
            </a:prstGeom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" name=""/>
            <p:cNvSpPr/>
            <p:nvPr/>
          </p:nvSpPr>
          <p:spPr>
            <a:xfrm flipH="1">
              <a:off x="985680" y="1550880"/>
              <a:ext cx="90720" cy="42840"/>
            </a:xfrm>
            <a:prstGeom prst="line">
              <a:avLst/>
            </a:prstGeom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" name=""/>
            <p:cNvSpPr/>
            <p:nvPr/>
          </p:nvSpPr>
          <p:spPr>
            <a:xfrm>
              <a:off x="981000" y="1593720"/>
              <a:ext cx="95400" cy="61920"/>
            </a:xfrm>
            <a:prstGeom prst="line">
              <a:avLst/>
            </a:prstGeom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987480" y="1703160"/>
              <a:ext cx="60120" cy="95400"/>
            </a:xfrm>
            <a:prstGeom prst="line">
              <a:avLst/>
            </a:prstGeom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27" name=""/>
          <p:cNvSpPr/>
          <p:nvPr/>
        </p:nvSpPr>
        <p:spPr>
          <a:xfrm>
            <a:off x="5162400" y="1257480"/>
            <a:ext cx="3240" cy="647640"/>
          </a:xfrm>
          <a:prstGeom prst="line">
            <a:avLst/>
          </a:prstGeom>
          <a:ln w="2844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"/>
          <p:cNvGraphicFramePr/>
          <p:nvPr/>
        </p:nvGraphicFramePr>
        <p:xfrm>
          <a:off x="380880" y="-257040"/>
          <a:ext cx="9525240" cy="66196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0880" y="-257040"/>
                    <a:ext cx="9525240" cy="6619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0" name=""/>
          <p:cNvSpPr/>
          <p:nvPr/>
        </p:nvSpPr>
        <p:spPr>
          <a:xfrm>
            <a:off x="0" y="152280"/>
            <a:ext cx="10287000" cy="12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Electricity Prices in Ohio, 1999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(Cinergy Mid Peak in $/MWh)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"/>
          <p:cNvGraphicFramePr/>
          <p:nvPr/>
        </p:nvGraphicFramePr>
        <p:xfrm>
          <a:off x="457200" y="-1054080"/>
          <a:ext cx="9448920" cy="719136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57200" y="-1054080"/>
                    <a:ext cx="9448920" cy="7191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3" name=""/>
          <p:cNvSpPr/>
          <p:nvPr/>
        </p:nvSpPr>
        <p:spPr>
          <a:xfrm>
            <a:off x="0" y="152280"/>
            <a:ext cx="10287000" cy="12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Electricity Prices in Australia, Dec 98 - Dec 99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(New South Wales Mid Peak in $/MWh)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" name=""/>
          <p:cNvSpPr/>
          <p:nvPr/>
        </p:nvSpPr>
        <p:spPr>
          <a:xfrm flipV="1">
            <a:off x="936720" y="1334880"/>
            <a:ext cx="1440" cy="22860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" name=""/>
          <p:cNvSpPr/>
          <p:nvPr/>
        </p:nvSpPr>
        <p:spPr>
          <a:xfrm>
            <a:off x="406080" y="1190520"/>
            <a:ext cx="4924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68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$920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" name=""/>
          <p:cNvSpPr/>
          <p:nvPr/>
        </p:nvSpPr>
        <p:spPr>
          <a:xfrm>
            <a:off x="887400" y="1332000"/>
            <a:ext cx="103320" cy="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" name=""/>
          <p:cNvSpPr/>
          <p:nvPr/>
        </p:nvSpPr>
        <p:spPr>
          <a:xfrm flipH="1">
            <a:off x="897480" y="1742400"/>
            <a:ext cx="85320" cy="5256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5760" bIns="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8" name=""/>
          <p:cNvGrpSpPr/>
          <p:nvPr/>
        </p:nvGrpSpPr>
        <p:grpSpPr>
          <a:xfrm>
            <a:off x="888840" y="1563840"/>
            <a:ext cx="104760" cy="314280"/>
            <a:chOff x="888840" y="1563840"/>
            <a:chExt cx="104760" cy="314280"/>
          </a:xfrm>
        </p:grpSpPr>
        <p:sp>
          <p:nvSpPr>
            <p:cNvPr id="39" name=""/>
            <p:cNvSpPr/>
            <p:nvPr/>
          </p:nvSpPr>
          <p:spPr>
            <a:xfrm>
              <a:off x="941400" y="1563840"/>
              <a:ext cx="52200" cy="6660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" name=""/>
            <p:cNvSpPr/>
            <p:nvPr/>
          </p:nvSpPr>
          <p:spPr>
            <a:xfrm flipH="1">
              <a:off x="893520" y="1630440"/>
              <a:ext cx="90720" cy="428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888840" y="1673280"/>
              <a:ext cx="95400" cy="6192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895320" y="1782720"/>
              <a:ext cx="60120" cy="9540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3" name=""/>
          <p:cNvSpPr/>
          <p:nvPr/>
        </p:nvSpPr>
        <p:spPr>
          <a:xfrm>
            <a:off x="957240" y="1332000"/>
            <a:ext cx="3240" cy="647640"/>
          </a:xfrm>
          <a:prstGeom prst="line">
            <a:avLst/>
          </a:prstGeom>
          <a:ln w="28440">
            <a:solidFill>
              <a:srgbClr val="00318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"/>
          <p:cNvSpPr/>
          <p:nvPr/>
        </p:nvSpPr>
        <p:spPr>
          <a:xfrm>
            <a:off x="0" y="152280"/>
            <a:ext cx="10287000" cy="12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Electricity Prices in Australia, 2000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(New South Wales Mid Peak in $/MWh)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45" name=""/>
          <p:cNvGraphicFramePr/>
          <p:nvPr/>
        </p:nvGraphicFramePr>
        <p:xfrm>
          <a:off x="533520" y="-838080"/>
          <a:ext cx="9144000" cy="69595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4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3520" y="-838080"/>
                    <a:ext cx="9144000" cy="6959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"/>
          <p:cNvGraphicFramePr/>
          <p:nvPr/>
        </p:nvGraphicFramePr>
        <p:xfrm>
          <a:off x="482760" y="-914400"/>
          <a:ext cx="9219960" cy="701676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4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82760" y="-914400"/>
                    <a:ext cx="9219960" cy="7016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9" name=""/>
          <p:cNvSpPr/>
          <p:nvPr/>
        </p:nvSpPr>
        <p:spPr>
          <a:xfrm>
            <a:off x="0" y="152280"/>
            <a:ext cx="10287000" cy="12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Electricity Prices in Australia, 2001 to date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(New South Wales Mid Peak in $/MWh)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"/>
          <p:cNvGraphicFramePr/>
          <p:nvPr/>
        </p:nvGraphicFramePr>
        <p:xfrm>
          <a:off x="457200" y="-617400"/>
          <a:ext cx="9220320" cy="70182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57200" y="-617400"/>
                    <a:ext cx="9220320" cy="7018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2" name=""/>
          <p:cNvSpPr/>
          <p:nvPr/>
        </p:nvSpPr>
        <p:spPr>
          <a:xfrm>
            <a:off x="0" y="152280"/>
            <a:ext cx="10287000" cy="12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Electricity Prices in Ohio, 2000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(Cinergy Mid Peak in $/MWh)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"/>
          <p:cNvGraphicFramePr/>
          <p:nvPr/>
        </p:nvGraphicFramePr>
        <p:xfrm>
          <a:off x="304920" y="-685800"/>
          <a:ext cx="9372600" cy="71341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-685800"/>
                    <a:ext cx="9372600" cy="7134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5" name=""/>
          <p:cNvSpPr/>
          <p:nvPr/>
        </p:nvSpPr>
        <p:spPr>
          <a:xfrm>
            <a:off x="0" y="152280"/>
            <a:ext cx="10287000" cy="12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Electricity Prices in Ohio, 2001 to date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(Cinergy Mid Peak in $/MWh)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"/>
          <p:cNvSpPr/>
          <p:nvPr/>
        </p:nvSpPr>
        <p:spPr>
          <a:xfrm>
            <a:off x="0" y="152280"/>
            <a:ext cx="10287000" cy="12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Electricity Prices in California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(Mid-Columbia Mid Peak in $/MWh)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57" name=""/>
          <p:cNvGraphicFramePr/>
          <p:nvPr/>
        </p:nvGraphicFramePr>
        <p:xfrm>
          <a:off x="723960" y="-112680"/>
          <a:ext cx="8913600" cy="674856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23960" y="-112680"/>
                    <a:ext cx="8913600" cy="6748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9" name=""/>
          <p:cNvSpPr/>
          <p:nvPr/>
        </p:nvSpPr>
        <p:spPr>
          <a:xfrm flipV="1">
            <a:off x="1494000" y="1292040"/>
            <a:ext cx="1440" cy="22860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" name=""/>
          <p:cNvSpPr/>
          <p:nvPr/>
        </p:nvSpPr>
        <p:spPr>
          <a:xfrm>
            <a:off x="754200" y="1147680"/>
            <a:ext cx="684000" cy="2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$4,175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" name=""/>
          <p:cNvSpPr/>
          <p:nvPr/>
        </p:nvSpPr>
        <p:spPr>
          <a:xfrm>
            <a:off x="1449360" y="1289160"/>
            <a:ext cx="103320" cy="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2" name=""/>
          <p:cNvSpPr/>
          <p:nvPr/>
        </p:nvSpPr>
        <p:spPr>
          <a:xfrm flipH="1">
            <a:off x="1450080" y="1699560"/>
            <a:ext cx="85320" cy="5256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5760" bIns="5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3" name=""/>
          <p:cNvGrpSpPr/>
          <p:nvPr/>
        </p:nvGrpSpPr>
        <p:grpSpPr>
          <a:xfrm>
            <a:off x="1441440" y="1521000"/>
            <a:ext cx="104760" cy="314280"/>
            <a:chOff x="1441440" y="1521000"/>
            <a:chExt cx="104760" cy="314280"/>
          </a:xfrm>
        </p:grpSpPr>
        <p:sp>
          <p:nvSpPr>
            <p:cNvPr id="64" name=""/>
            <p:cNvSpPr/>
            <p:nvPr/>
          </p:nvSpPr>
          <p:spPr>
            <a:xfrm>
              <a:off x="1494000" y="1521000"/>
              <a:ext cx="52200" cy="6660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" name=""/>
            <p:cNvSpPr/>
            <p:nvPr/>
          </p:nvSpPr>
          <p:spPr>
            <a:xfrm flipH="1">
              <a:off x="1446120" y="1587600"/>
              <a:ext cx="90720" cy="428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" name=""/>
            <p:cNvSpPr/>
            <p:nvPr/>
          </p:nvSpPr>
          <p:spPr>
            <a:xfrm>
              <a:off x="1441440" y="1630440"/>
              <a:ext cx="95400" cy="6192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7" name=""/>
            <p:cNvSpPr/>
            <p:nvPr/>
          </p:nvSpPr>
          <p:spPr>
            <a:xfrm>
              <a:off x="1447920" y="1739880"/>
              <a:ext cx="60120" cy="9540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8" name=""/>
          <p:cNvSpPr/>
          <p:nvPr/>
        </p:nvSpPr>
        <p:spPr>
          <a:xfrm>
            <a:off x="3619440" y="1244520"/>
            <a:ext cx="0" cy="609840"/>
          </a:xfrm>
          <a:prstGeom prst="line">
            <a:avLst/>
          </a:prstGeom>
          <a:ln w="2844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" name=""/>
          <p:cNvSpPr/>
          <p:nvPr/>
        </p:nvSpPr>
        <p:spPr>
          <a:xfrm>
            <a:off x="6707160" y="2020680"/>
            <a:ext cx="1289160" cy="53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Spot Prices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Forward Prices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" name=""/>
          <p:cNvSpPr/>
          <p:nvPr/>
        </p:nvSpPr>
        <p:spPr>
          <a:xfrm>
            <a:off x="6248520" y="2133720"/>
            <a:ext cx="380880" cy="0"/>
          </a:xfrm>
          <a:prstGeom prst="line">
            <a:avLst/>
          </a:prstGeom>
          <a:ln w="38160">
            <a:solidFill>
              <a:srgbClr val="00318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" name=""/>
          <p:cNvSpPr/>
          <p:nvPr/>
        </p:nvSpPr>
        <p:spPr>
          <a:xfrm>
            <a:off x="6248520" y="2438280"/>
            <a:ext cx="380880" cy="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" name=""/>
          <p:cNvSpPr/>
          <p:nvPr/>
        </p:nvSpPr>
        <p:spPr>
          <a:xfrm>
            <a:off x="6095880" y="1828800"/>
            <a:ext cx="2057400" cy="9144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11261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1998-04-21T11:26:21Z</dcterms:created>
  <dc:creator>ECT</dc:creator>
  <dc:description/>
  <dc:language>en-US</dc:language>
  <cp:lastModifiedBy>ubrenner</cp:lastModifiedBy>
  <cp:lastPrinted>2001-06-21T14:19:10Z</cp:lastPrinted>
  <dcterms:modified xsi:type="dcterms:W3CDTF">2001-06-21T15:32:01Z</dcterms:modified>
  <cp:revision>858</cp:revision>
  <dc:subject/>
  <dc:title>No Slide Title</dc:title>
</cp:coreProperties>
</file>