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7533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899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7533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899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05500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0550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899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550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202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358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10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6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2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832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3088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9832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308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84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284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308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84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3436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88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4422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597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7518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612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61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67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16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16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6643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198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6736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27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9818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07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207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39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210520" y="6708600"/>
            <a:ext cx="9360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881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8816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27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27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641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641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7941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417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7941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417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97600" y="621972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9760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417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976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45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007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53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08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62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720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72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27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27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3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766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630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845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40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941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194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194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512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925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92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38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38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72172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8C5372-0585-4860-8958-57DB6763195B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0" y="664200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UB-SMETHODIST-0301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3382920" y="4281480"/>
            <a:ext cx="5373720" cy="220032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98440" y="358920"/>
            <a:ext cx="7532640" cy="47782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6024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Corporate Culture </a:t>
            </a:r>
            <a:br>
              <a:rPr sz="4000"/>
            </a:br>
            <a:r>
              <a:rPr b="0" lang="en-US" sz="40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at Enron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2236680" y="461124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Emerging Leaders Annual Vision Lunch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29,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4849920" y="2602080"/>
            <a:ext cx="2717640" cy="242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"/>
          <p:cNvGrpSpPr/>
          <p:nvPr/>
        </p:nvGrpSpPr>
        <p:grpSpPr>
          <a:xfrm>
            <a:off x="1800360" y="447840"/>
            <a:ext cx="5674680" cy="5457240"/>
            <a:chOff x="1800360" y="447840"/>
            <a:chExt cx="5674680" cy="5457240"/>
          </a:xfrm>
        </p:grpSpPr>
        <p:sp>
          <p:nvSpPr>
            <p:cNvPr id="91" name=""/>
            <p:cNvSpPr/>
            <p:nvPr/>
          </p:nvSpPr>
          <p:spPr>
            <a:xfrm>
              <a:off x="3498840" y="44784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Structure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800360" y="136044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Staff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179680" y="1387440"/>
              <a:ext cx="2250360" cy="1815840"/>
            </a:xfrm>
            <a:prstGeom prst="hexagon">
              <a:avLst>
                <a:gd name="adj" fmla="val 30982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Skills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508200" y="226368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Strategy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809360" y="3185280"/>
              <a:ext cx="2250000" cy="1816200"/>
            </a:xfrm>
            <a:prstGeom prst="hexagon">
              <a:avLst>
                <a:gd name="adj" fmla="val 30971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Style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225040" y="3185280"/>
              <a:ext cx="2250000" cy="1816200"/>
            </a:xfrm>
            <a:prstGeom prst="hexagon">
              <a:avLst>
                <a:gd name="adj" fmla="val 30971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Shared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Values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535200" y="408924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4297680" y="566640"/>
            <a:ext cx="4096800" cy="58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 Super Ordinate Goal: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Crusade for free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Bust monopolies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open competition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75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 De-integration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technology and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tabLst>
                <a:tab algn="l" pos="0"/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to reduce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tabLst>
                <a:tab algn="l" pos="0"/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75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 “Virtual” integration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 logistics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Have networked approach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tabLst>
                <a:tab algn="l" pos="0"/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75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 Oriented towards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Knowledge-based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227160"/>
                <a:tab algn="l" pos="62532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77920" y="201780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fe000c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4449600" y="1542960"/>
            <a:ext cx="4248360" cy="329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 Flat / Horizontal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power based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open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326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 Labor Mobility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compensations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Portable Titles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77920" y="201780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00824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4449600" y="1542960"/>
            <a:ext cx="413100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 PRC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wide 360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ranking against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Screen for “who gets it”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326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ffb310"/>
                </a:solidFill>
                <a:effectLst/>
                <a:uFillTx/>
                <a:latin typeface="Arial"/>
              </a:rPr>
              <a:t> RAC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and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or overall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risk/exposure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77920" y="201780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ffb310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4151160" y="1762200"/>
            <a:ext cx="4600800" cy="22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Best &amp; Brightest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Associate/analyst rotation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326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RAC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and entrepreneur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77920" y="1874880"/>
            <a:ext cx="2676240" cy="2106720"/>
          </a:xfrm>
          <a:prstGeom prst="hexagon">
            <a:avLst>
              <a:gd name="adj" fmla="val 31758"/>
              <a:gd name="vf" fmla="val 115470"/>
            </a:avLst>
          </a:prstGeom>
          <a:solidFill>
            <a:srgbClr val="095ba6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Staff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3738600" y="1284120"/>
            <a:ext cx="4948200" cy="454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3b0071"/>
                </a:solidFill>
                <a:effectLst/>
                <a:uFillTx/>
                <a:latin typeface="Arial"/>
              </a:rPr>
              <a:t>Logistics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Ability to structure complex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customized 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3b0071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3b0071"/>
                </a:solidFill>
                <a:effectLst/>
                <a:uFillTx/>
                <a:latin typeface="Arial"/>
              </a:rPr>
              <a:t>Commodity market </a:t>
            </a:r>
            <a:r>
              <a:rPr b="1" lang="en-US" sz="2400" strike="noStrike" u="none">
                <a:solidFill>
                  <a:srgbClr val="3b0071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3b0071"/>
                </a:solidFill>
                <a:effectLst/>
                <a:uFillTx/>
                <a:latin typeface="Arial"/>
              </a:rPr>
              <a:t>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Pulp and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etc...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77920" y="201780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3b0071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Skills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3986280" y="1246320"/>
            <a:ext cx="4948200" cy="45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47bad6"/>
                </a:solidFill>
                <a:effectLst/>
                <a:uFillTx/>
                <a:latin typeface="Arial"/>
              </a:rPr>
              <a:t>Tight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Performance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Legal obligators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47bad6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47bad6"/>
                </a:solidFill>
                <a:effectLst/>
                <a:uFillTx/>
                <a:latin typeface="Arial"/>
              </a:rPr>
              <a:t>Loose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schedule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Working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10000"/>
              </a:lnSpc>
              <a:spcBef>
                <a:spcPts val="224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SzPct val="125000"/>
              <a:buFont typeface="Arial"/>
              <a:buChar char="–"/>
              <a:tabLst>
                <a:tab algn="l" pos="227160"/>
                <a:tab algn="l" pos="744480"/>
                <a:tab algn="l" pos="1251000"/>
                <a:tab algn="l" pos="1876320"/>
                <a:tab algn="l" pos="2502000"/>
                <a:tab algn="l" pos="3127320"/>
                <a:tab algn="l" pos="3753000"/>
                <a:tab algn="l" pos="4378320"/>
                <a:tab algn="l" pos="5003640"/>
                <a:tab algn="l" pos="5629320"/>
                <a:tab algn="l" pos="6254640"/>
                <a:tab algn="l" pos="6880320"/>
                <a:tab algn="l" pos="7505640"/>
                <a:tab algn="l" pos="8131320"/>
                <a:tab algn="l" pos="8756640"/>
                <a:tab algn="l" pos="9381960"/>
                <a:tab algn="l" pos="10007640"/>
                <a:tab algn="l" pos="1063296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77920" y="170352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47bad6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Skills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3236760" y="57240"/>
            <a:ext cx="5739120" cy="602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Respect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treat others as we would like to be treated ourselves.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do not tolerate abusive or disrespectful treatment.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Ruthlessness, callousness, and arrogance don’t belong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Integrity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work with customers and prospects openly, honestly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sincerely. When we say we will do something, we will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it; when we cannot or will not do something, the we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won’t do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249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Communication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have an obligation to communicate. Here,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take the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talk to one another. . . And listen. We believe that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is meant to move and that information moves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249"/>
              </a:spcBef>
              <a:buClr>
                <a:srgbClr val="ffb310"/>
              </a:buClr>
              <a:buFont typeface="Arial"/>
              <a:buChar char="•"/>
              <a:tabLst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2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 Excellence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176"/>
              </a:spcBef>
              <a:tabLst>
                <a:tab algn="l" pos="0"/>
                <a:tab algn="l" pos="227160"/>
                <a:tab algn="l" pos="51768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  <a:tab algn="l" pos="2467080"/>
                <a:tab algn="l" pos="2584440"/>
                <a:tab algn="l" pos="2701800"/>
                <a:tab algn="l" pos="28195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are satisfied with nothing less than the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best in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we do. We will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raise the bar for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everyone. The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 in here will be for all of us to discover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good we can really be.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77920" y="2017800"/>
            <a:ext cx="2676240" cy="2106360"/>
          </a:xfrm>
          <a:prstGeom prst="hexagon">
            <a:avLst>
              <a:gd name="adj" fmla="val 31764"/>
              <a:gd name="vf" fmla="val 115470"/>
            </a:avLst>
          </a:prstGeom>
          <a:solidFill>
            <a:srgbClr val="b2b2b2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KBurton</cp:lastModifiedBy>
  <cp:lastPrinted>2001-03-27T20:32:21Z</cp:lastPrinted>
  <dcterms:modified xsi:type="dcterms:W3CDTF">2001-03-27T20:34:55Z</dcterms:modified>
  <cp:revision>122</cp:revision>
  <dc:subject/>
  <dc:title>No Slide Title</dc:title>
</cp:coreProperties>
</file>