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B9B5BC-F5EB-40B0-8FD7-C592F33DEFF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B0DE1F-3FC8-4558-8D18-6CE570E6A99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AA6507-788C-4FC9-B007-3AFBDF8A566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1143000" y="2057400"/>
            <a:ext cx="6934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UBS’ Participation in U.S. Energy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838080" y="304920"/>
            <a:ext cx="7620120" cy="92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Taxonomy of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Physical—Asset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990720" y="1447920"/>
            <a:ext cx="7162560" cy="48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Optimize single asset or portfolio of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plants and contracts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Transportation assets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assets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Hub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Clients:  IPPs and QFs, investor-owned and municipal utilities, large retail industrial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 could include: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 for service, or participation in upside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UBSW Energy as agent for customer, or holder of title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838080" y="304920"/>
            <a:ext cx="7620120" cy="92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Taxonomy of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 to Support Physical Gas Deals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990720" y="1447920"/>
            <a:ext cx="7162560" cy="393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transactions result in UBSW Energy engaging in the following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Transportation service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(e.g., on- and off-system; into and out of storage and shorter term “park and lend”; firm and interruptible)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service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(e.g., firm and interruptible)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Hub service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(short-term, pipeline-based, storage-like service termed “parking” and “lending”)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Pooling, balancing, scheduling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Gathering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838080" y="304920"/>
            <a:ext cx="7620120" cy="92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Taxonomy of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 to Support Physical Power Deals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90720" y="1447920"/>
            <a:ext cx="7162560" cy="363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transactions result in UBSW Energy engaging in the following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Transportation service (firm and interruptible, point-to-point and network)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Parking (“virtual storage”)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scheduling services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UBSW also acts as agent and schedules and settles physical transactions on behalf of others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Core Trading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Taxonomy of Transactions</a:t>
            </a:r>
            <a:br>
              <a:rPr sz="24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Case Study 1: Full requirements wholesale commodity 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Taxonomy of Transactions</a:t>
            </a:r>
            <a:br>
              <a:rPr sz="24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Case Study 2 : Full requirements retail commodity 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Taxonomy of Transactions</a:t>
            </a:r>
            <a:br>
              <a:rPr sz="24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Case Study 3: Asset optimization for electric and gas utility client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Taxonomy of Transactions</a:t>
            </a:r>
            <a:br>
              <a:rPr sz="24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Case Study 4: Wholesale Logistics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838080" y="304920"/>
            <a:ext cx="7620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990720" y="1447920"/>
            <a:ext cx="7162560" cy="483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UBS intends to develop a trading and marketing business focused on the electricity and natural gas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Though UBS intends to act primarily as a price risk intermediary, successful participation in energy markets demands a physical presence in the industry – including the ability to take title to and transport natural gas and electricity.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jump start the business, UBS acquired from Enron certain intellectual property licenses (principally the online trading platform), computer hardware, and office space leases.  UBS also hired over 600 ex-Enron employees previously working in this field.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UBS is participating in the electricity market through a DPC exemption and is conforming its natural gas business to operate at least 85% as permissible trading.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838080" y="304920"/>
            <a:ext cx="7620120" cy="76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Industry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90720" y="1143000"/>
            <a:ext cx="7162560" cy="53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US has incrementally (and incompletely) liberalized wholesale and retail natural gas markets over the past 25 years.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efforts have disaggregated the value chain: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Production – Gathering/Processing – Transportation–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Marketing/Risk Management – Distribution – Consumer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risk management business has increased dramatically due to industry fragmentation, increased price volatility and traditional players’ lack of expertise.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regulates transporters and requires non-discriminatory service to all market participants over interstate pipeline systems.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PUCs generally regulate distributors’ price and service terms.  Some states allow retail customers to bypass the distribution company and buy gas and risk management directly from marketers.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 Industry</a:t>
            </a:r>
            <a:br>
              <a:rPr sz="24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838080" y="304920"/>
            <a:ext cx="7620120" cy="76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Industry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Background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990720" y="1447920"/>
            <a:ext cx="7162560" cy="408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Severe shortages in the 1970s due to FPC price controls (“vintaging”) led to push for deregulation.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NGPA (1978) provided for gradual deregulation of wellhead prices.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Order 380 (1984) invalidated “minimum bill” contract provisions, resulting in significant take-or-pay obligations.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Order 436 (1985) initiated pipeline unbundling providing open access to third-party shippers.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Order 636 (1992) required that pipelines complete unbundling process and evolve completely into “transporters”—prohibited pipelines from jointly “transporting” and “marketing.”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Electric Industry</a:t>
            </a:r>
            <a:br>
              <a:rPr sz="24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Background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838080" y="304920"/>
            <a:ext cx="7620120" cy="76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Industry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Transaction Attributes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90720" y="1219320"/>
            <a:ext cx="7162560" cy="540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Tenor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Spot/Cash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Intra-month (within the month)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Short-term (one month thru one year)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Long-term (12 months thru 20 years)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Types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and 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and Interruptible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load and swing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 and off-peak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Models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Index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838080" y="304920"/>
            <a:ext cx="762012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Taxonomy of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990720" y="1447920"/>
            <a:ext cx="7162560" cy="31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(includes commodity, cross-commodity and basis)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Call/Put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Straddle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Spread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strike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transmission rights (“TCCs”, “FTRs,” etc.)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838080" y="304920"/>
            <a:ext cx="762012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Taxonomy of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90720" y="1447920"/>
            <a:ext cx="7162560" cy="410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(transaction includes delivery as specified in contract)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sales—forward price or index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Call/Put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Spread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or partial commodity requirements--Wholesale and retail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Tolling (e.g., coal to power, gas to power)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acquisition—gas and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ICAP (product to meet capacity requirements in NEPOOL)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2002-03-11T15:22:06Z</dcterms:created>
  <dc:creator>jsteffe</dc:creator>
  <dc:description/>
  <dc:language>en-US</dc:language>
  <cp:lastModifiedBy>jdasovic</cp:lastModifiedBy>
  <dcterms:modified xsi:type="dcterms:W3CDTF">2002-03-12T21:06:31Z</dcterms:modified>
  <cp:revision>71</cp:revision>
  <dc:subject/>
  <dc:title>PowerPoint Presentation</dc:title>
</cp:coreProperties>
</file>